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34" r:id="rId5"/>
  </p:sldMasterIdLst>
  <p:notesMasterIdLst>
    <p:notesMasterId r:id="rId12"/>
  </p:notesMasterIdLst>
  <p:sldIdLst>
    <p:sldId id="298" r:id="rId6"/>
    <p:sldId id="291" r:id="rId7"/>
    <p:sldId id="262" r:id="rId8"/>
    <p:sldId id="293" r:id="rId9"/>
    <p:sldId id="287" r:id="rId10"/>
    <p:sldId id="300" r:id="rId11"/>
  </p:sldIdLst>
  <p:sldSz cx="7772400" cy="9144000"/>
  <p:notesSz cx="7010400" cy="9296400"/>
  <p:defaultTextStyle>
    <a:defPPr>
      <a:defRPr lang="en-US"/>
    </a:defPPr>
    <a:lvl1pPr marL="0" algn="l" defTabSz="939666" rtl="0" eaLnBrk="1" latinLnBrk="0" hangingPunct="1">
      <a:defRPr sz="1800" kern="1200">
        <a:solidFill>
          <a:schemeClr val="tx1"/>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2160">
          <p15:clr>
            <a:srgbClr val="A4A3A4"/>
          </p15:clr>
        </p15:guide>
        <p15:guide id="3" orient="horz" pos="3984" userDrawn="1">
          <p15:clr>
            <a:srgbClr val="A4A3A4"/>
          </p15:clr>
        </p15:guide>
        <p15:guide id="4" orient="horz" pos="1300">
          <p15:clr>
            <a:srgbClr val="A4A3A4"/>
          </p15:clr>
        </p15:guide>
        <p15:guide id="5" orient="horz" pos="1876">
          <p15:clr>
            <a:srgbClr val="A4A3A4"/>
          </p15:clr>
        </p15:guide>
        <p15:guide id="6" orient="horz" pos="3024">
          <p15:clr>
            <a:srgbClr val="A4A3A4"/>
          </p15:clr>
        </p15:guide>
        <p15:guide id="7" orient="horz" pos="3600">
          <p15:clr>
            <a:srgbClr val="A4A3A4"/>
          </p15:clr>
        </p15:guide>
        <p15:guide id="9" orient="horz" pos="724">
          <p15:clr>
            <a:srgbClr val="A4A3A4"/>
          </p15:clr>
        </p15:guide>
        <p15:guide id="10" pos="2020">
          <p15:clr>
            <a:srgbClr val="A4A3A4"/>
          </p15:clr>
        </p15:guide>
        <p15:guide id="11" pos="292">
          <p15:clr>
            <a:srgbClr val="A4A3A4"/>
          </p15:clr>
        </p15:guide>
        <p15:guide id="12" pos="588">
          <p15:clr>
            <a:srgbClr val="A4A3A4"/>
          </p15:clr>
        </p15:guide>
        <p15:guide id="13" pos="872">
          <p15:clr>
            <a:srgbClr val="A4A3A4"/>
          </p15:clr>
        </p15:guide>
        <p15:guide id="14" pos="1156">
          <p15:clr>
            <a:srgbClr val="A4A3A4"/>
          </p15:clr>
        </p15:guide>
        <p15:guide id="15" pos="1444">
          <p15:clr>
            <a:srgbClr val="A4A3A4"/>
          </p15:clr>
        </p15:guide>
        <p15:guide id="16" pos="1732">
          <p15:clr>
            <a:srgbClr val="A4A3A4"/>
          </p15:clr>
        </p15:guide>
        <p15:guide id="17" pos="2312">
          <p15:clr>
            <a:srgbClr val="A4A3A4"/>
          </p15:clr>
        </p15:guide>
        <p15:guide id="18" pos="2600">
          <p15:clr>
            <a:srgbClr val="A4A3A4"/>
          </p15:clr>
        </p15:guide>
        <p15:guide id="19" pos="2168">
          <p15:clr>
            <a:srgbClr val="A4A3A4"/>
          </p15:clr>
        </p15:guide>
        <p15:guide id="20" pos="2884">
          <p15:clr>
            <a:srgbClr val="A4A3A4"/>
          </p15:clr>
        </p15:guide>
        <p15:guide id="21" pos="3172">
          <p15:clr>
            <a:srgbClr val="A4A3A4"/>
          </p15:clr>
        </p15:guide>
        <p15:guide id="22" pos="3456">
          <p15:clr>
            <a:srgbClr val="A4A3A4"/>
          </p15:clr>
        </p15:guide>
        <p15:guide id="23" pos="3744">
          <p15:clr>
            <a:srgbClr val="A4A3A4"/>
          </p15:clr>
        </p15:guide>
        <p15:guide id="24" pos="4032">
          <p15:clr>
            <a:srgbClr val="A4A3A4"/>
          </p15:clr>
        </p15:guide>
        <p15:guide id="25" orient="horz" pos="4812">
          <p15:clr>
            <a:srgbClr val="A4A3A4"/>
          </p15:clr>
        </p15:guide>
        <p15:guide id="26" orient="horz" pos="946">
          <p15:clr>
            <a:srgbClr val="A4A3A4"/>
          </p15:clr>
        </p15:guide>
        <p15:guide id="27" orient="horz" pos="5661">
          <p15:clr>
            <a:srgbClr val="A4A3A4"/>
          </p15:clr>
        </p15:guide>
        <p15:guide id="28" orient="horz" pos="1479">
          <p15:clr>
            <a:srgbClr val="A4A3A4"/>
          </p15:clr>
        </p15:guide>
        <p15:guide id="29" pos="247">
          <p15:clr>
            <a:srgbClr val="A4A3A4"/>
          </p15:clr>
        </p15:guide>
        <p15:guide id="30" pos="2457">
          <p15:clr>
            <a:srgbClr val="A4A3A4"/>
          </p15:clr>
        </p15:guide>
        <p15:guide id="31" pos="4646">
          <p15:clr>
            <a:srgbClr val="A4A3A4"/>
          </p15:clr>
        </p15:guide>
        <p15:guide id="32" orient="horz" pos="1502">
          <p15:clr>
            <a:srgbClr val="A4A3A4"/>
          </p15:clr>
        </p15:guide>
        <p15:guide id="33" pos="845">
          <p15:clr>
            <a:srgbClr val="A4A3A4"/>
          </p15:clr>
        </p15:guide>
        <p15:guide id="34" orient="horz" pos="1293">
          <p15:clr>
            <a:srgbClr val="A4A3A4"/>
          </p15:clr>
        </p15:guide>
        <p15:guide id="35" orient="horz" pos="481">
          <p15:clr>
            <a:srgbClr val="A4A3A4"/>
          </p15:clr>
        </p15:guide>
        <p15:guide id="36" pos="24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Harbin" initials="JH" lastIdx="52" clrIdx="6">
    <p:extLst/>
  </p:cmAuthor>
  <p:cmAuthor id="1" name="Laurie Baars" initials="LB" lastIdx="59" clrIdx="0">
    <p:extLst/>
  </p:cmAuthor>
  <p:cmAuthor id="8" name="Piper Greenwood (Bridge Partners)" initials="PG(P" lastIdx="7" clrIdx="7">
    <p:extLst/>
  </p:cmAuthor>
  <p:cmAuthor id="2" name="Julie McCann (Bridge Partners)" initials="JM(P" lastIdx="11" clrIdx="1">
    <p:extLst/>
  </p:cmAuthor>
  <p:cmAuthor id="9" name="Andrea Schneider" initials="AS" lastIdx="13" clrIdx="8">
    <p:extLst>
      <p:ext uri="{19B8F6BF-5375-455C-9EA6-DF929625EA0E}">
        <p15:presenceInfo xmlns:p15="http://schemas.microsoft.com/office/powerpoint/2012/main" userId="S-1-5-21-2127521184-1604012920-1887927527-2010376" providerId="AD"/>
      </p:ext>
    </p:extLst>
  </p:cmAuthor>
  <p:cmAuthor id="3" name="Sarah" initials="S" lastIdx="2" clrIdx="2"/>
  <p:cmAuthor id="4" name="Julie McCann" initials="JM" lastIdx="23" clrIdx="3">
    <p:extLst/>
  </p:cmAuthor>
  <p:cmAuthor id="5" name="Kate Navarro Fessler" initials="KNF" lastIdx="40" clrIdx="4">
    <p:extLst/>
  </p:cmAuthor>
  <p:cmAuthor id="6" name="Barbara Spear (Bridge Partners)" initials="BS(P"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41C"/>
    <a:srgbClr val="5C2D91"/>
    <a:srgbClr val="EAEAEA"/>
    <a:srgbClr val="FFFFCC"/>
    <a:srgbClr val="574C3B"/>
    <a:srgbClr val="6F5623"/>
    <a:srgbClr val="6C6036"/>
    <a:srgbClr val="59502D"/>
    <a:srgbClr val="58563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172" y="96"/>
      </p:cViewPr>
      <p:guideLst>
        <p:guide orient="horz" pos="4176"/>
        <p:guide pos="2160"/>
        <p:guide orient="horz" pos="3984"/>
        <p:guide orient="horz" pos="1300"/>
        <p:guide orient="horz" pos="1876"/>
        <p:guide orient="horz" pos="3024"/>
        <p:guide orient="horz" pos="3600"/>
        <p:guide orient="horz" pos="724"/>
        <p:guide pos="2020"/>
        <p:guide pos="292"/>
        <p:guide pos="588"/>
        <p:guide pos="872"/>
        <p:guide pos="1156"/>
        <p:guide pos="1444"/>
        <p:guide pos="1732"/>
        <p:guide pos="2312"/>
        <p:guide pos="2600"/>
        <p:guide pos="2168"/>
        <p:guide pos="2884"/>
        <p:guide pos="3172"/>
        <p:guide pos="3456"/>
        <p:guide pos="3744"/>
        <p:guide pos="4032"/>
        <p:guide orient="horz" pos="4812"/>
        <p:guide orient="horz" pos="946"/>
        <p:guide orient="horz" pos="5661"/>
        <p:guide orient="horz" pos="1479"/>
        <p:guide pos="247"/>
        <p:guide pos="2457"/>
        <p:guide pos="4646"/>
        <p:guide orient="horz" pos="1502"/>
        <p:guide pos="845"/>
        <p:guide orient="horz" pos="1293"/>
        <p:guide orient="horz" pos="481"/>
        <p:guide pos="24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customXml" Target="../customXml/item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AA8B47B-ED0B-4CD4-AEAC-BDB25FD291F8}" type="datetimeFigureOut">
              <a:rPr lang="en-US" smtClean="0"/>
              <a:t>3/28/2017</a:t>
            </a:fld>
            <a:endParaRPr lang="en-US"/>
          </a:p>
        </p:txBody>
      </p:sp>
      <p:sp>
        <p:nvSpPr>
          <p:cNvPr id="4" name="Slide Image Placeholder 3"/>
          <p:cNvSpPr>
            <a:spLocks noGrp="1" noRot="1" noChangeAspect="1"/>
          </p:cNvSpPr>
          <p:nvPr>
            <p:ph type="sldImg" idx="2"/>
          </p:nvPr>
        </p:nvSpPr>
        <p:spPr>
          <a:xfrm>
            <a:off x="2171700" y="1162050"/>
            <a:ext cx="26670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C602A6-F98D-4852-A8AE-B98A8774943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39666" rtl="0" eaLnBrk="1" latinLnBrk="0" hangingPunct="1">
      <a:defRPr sz="1400" kern="1200">
        <a:solidFill>
          <a:schemeClr val="tx1"/>
        </a:solidFill>
        <a:latin typeface="+mn-lt"/>
        <a:ea typeface="+mn-ea"/>
        <a:cs typeface="+mn-cs"/>
      </a:defRPr>
    </a:lvl1pPr>
    <a:lvl2pPr marL="469832" algn="l" defTabSz="939666" rtl="0" eaLnBrk="1" latinLnBrk="0" hangingPunct="1">
      <a:defRPr sz="1400" kern="1200">
        <a:solidFill>
          <a:schemeClr val="tx1"/>
        </a:solidFill>
        <a:latin typeface="+mn-lt"/>
        <a:ea typeface="+mn-ea"/>
        <a:cs typeface="+mn-cs"/>
      </a:defRPr>
    </a:lvl2pPr>
    <a:lvl3pPr marL="939666" algn="l" defTabSz="939666" rtl="0" eaLnBrk="1" latinLnBrk="0" hangingPunct="1">
      <a:defRPr sz="1400" kern="1200">
        <a:solidFill>
          <a:schemeClr val="tx1"/>
        </a:solidFill>
        <a:latin typeface="+mn-lt"/>
        <a:ea typeface="+mn-ea"/>
        <a:cs typeface="+mn-cs"/>
      </a:defRPr>
    </a:lvl3pPr>
    <a:lvl4pPr marL="1409498" algn="l" defTabSz="939666" rtl="0" eaLnBrk="1" latinLnBrk="0" hangingPunct="1">
      <a:defRPr sz="1400" kern="1200">
        <a:solidFill>
          <a:schemeClr val="tx1"/>
        </a:solidFill>
        <a:latin typeface="+mn-lt"/>
        <a:ea typeface="+mn-ea"/>
        <a:cs typeface="+mn-cs"/>
      </a:defRPr>
    </a:lvl4pPr>
    <a:lvl5pPr marL="1879330" algn="l" defTabSz="939666" rtl="0" eaLnBrk="1" latinLnBrk="0" hangingPunct="1">
      <a:defRPr sz="1400" kern="1200">
        <a:solidFill>
          <a:schemeClr val="tx1"/>
        </a:solidFill>
        <a:latin typeface="+mn-lt"/>
        <a:ea typeface="+mn-ea"/>
        <a:cs typeface="+mn-cs"/>
      </a:defRPr>
    </a:lvl5pPr>
    <a:lvl6pPr marL="2349164" algn="l" defTabSz="939666" rtl="0" eaLnBrk="1" latinLnBrk="0" hangingPunct="1">
      <a:defRPr sz="1400" kern="1200">
        <a:solidFill>
          <a:schemeClr val="tx1"/>
        </a:solidFill>
        <a:latin typeface="+mn-lt"/>
        <a:ea typeface="+mn-ea"/>
        <a:cs typeface="+mn-cs"/>
      </a:defRPr>
    </a:lvl6pPr>
    <a:lvl7pPr marL="2818996" algn="l" defTabSz="939666" rtl="0" eaLnBrk="1" latinLnBrk="0" hangingPunct="1">
      <a:defRPr sz="1400" kern="1200">
        <a:solidFill>
          <a:schemeClr val="tx1"/>
        </a:solidFill>
        <a:latin typeface="+mn-lt"/>
        <a:ea typeface="+mn-ea"/>
        <a:cs typeface="+mn-cs"/>
      </a:defRPr>
    </a:lvl7pPr>
    <a:lvl8pPr marL="3288829" algn="l" defTabSz="939666" rtl="0" eaLnBrk="1" latinLnBrk="0" hangingPunct="1">
      <a:defRPr sz="1400" kern="1200">
        <a:solidFill>
          <a:schemeClr val="tx1"/>
        </a:solidFill>
        <a:latin typeface="+mn-lt"/>
        <a:ea typeface="+mn-ea"/>
        <a:cs typeface="+mn-cs"/>
      </a:defRPr>
    </a:lvl8pPr>
    <a:lvl9pPr marL="3758662" algn="l" defTabSz="9396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1162050"/>
            <a:ext cx="26670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397DFC2A-A0A7-4AA5-99D7-38ECC4F7B5FA}" type="slidenum">
              <a:rPr lang="en-US" sz="1800" kern="0">
                <a:solidFill>
                  <a:sysClr val="windowText" lastClr="000000"/>
                </a:solidFill>
              </a:rPr>
              <a:pPr defTabSz="931774">
                <a:defRPr/>
              </a:pPr>
              <a:t>1</a:t>
            </a:fld>
            <a:endParaRPr lang="en-US" sz="1800" kern="0">
              <a:solidFill>
                <a:sysClr val="windowText" lastClr="000000"/>
              </a:solidFill>
            </a:endParaRPr>
          </a:p>
        </p:txBody>
      </p:sp>
    </p:spTree>
    <p:extLst>
      <p:ext uri="{BB962C8B-B14F-4D97-AF65-F5344CB8AC3E}">
        <p14:creationId xmlns:p14="http://schemas.microsoft.com/office/powerpoint/2010/main" val="32375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1162050"/>
            <a:ext cx="26670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a:p>
        </p:txBody>
      </p:sp>
    </p:spTree>
    <p:extLst>
      <p:ext uri="{BB962C8B-B14F-4D97-AF65-F5344CB8AC3E}">
        <p14:creationId xmlns:p14="http://schemas.microsoft.com/office/powerpoint/2010/main" val="265368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1162050"/>
            <a:ext cx="26670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3</a:t>
            </a:fld>
            <a:endParaRPr lang="en-US"/>
          </a:p>
        </p:txBody>
      </p:sp>
    </p:spTree>
    <p:extLst>
      <p:ext uri="{BB962C8B-B14F-4D97-AF65-F5344CB8AC3E}">
        <p14:creationId xmlns:p14="http://schemas.microsoft.com/office/powerpoint/2010/main" val="407212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4</a:t>
            </a:fld>
            <a:endParaRPr lang="en-US"/>
          </a:p>
        </p:txBody>
      </p:sp>
    </p:spTree>
    <p:extLst>
      <p:ext uri="{BB962C8B-B14F-4D97-AF65-F5344CB8AC3E}">
        <p14:creationId xmlns:p14="http://schemas.microsoft.com/office/powerpoint/2010/main" val="69828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6</a:t>
            </a:fld>
            <a:endParaRPr lang="en-US"/>
          </a:p>
        </p:txBody>
      </p:sp>
    </p:spTree>
    <p:extLst>
      <p:ext uri="{BB962C8B-B14F-4D97-AF65-F5344CB8AC3E}">
        <p14:creationId xmlns:p14="http://schemas.microsoft.com/office/powerpoint/2010/main" val="665122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2" y="2795327"/>
            <a:ext cx="4001289" cy="1739747"/>
          </a:xfrm>
          <a:noFill/>
        </p:spPr>
        <p:txBody>
          <a:bodyPr lIns="150346" tIns="93967" rIns="150346" bIns="93967" anchor="t" anchorCtr="0"/>
          <a:lstStyle>
            <a:lvl1pPr>
              <a:defRPr sz="5400" spc="-101"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70649" y="5169705"/>
            <a:ext cx="4001289" cy="2390805"/>
          </a:xfrm>
        </p:spPr>
        <p:txBody>
          <a:bodyPr tIns="112760" bIns="112760">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7" y="8162791"/>
            <a:ext cx="800060"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7" y="8097803"/>
            <a:ext cx="1658256"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27727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717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43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2791369"/>
            <a:ext cx="5714668" cy="967066"/>
          </a:xfrm>
          <a:noFill/>
        </p:spPr>
        <p:txBody>
          <a:bodyPr lIns="150346" tIns="93967" rIns="150346" bIns="93967" anchor="t" anchorCtr="0"/>
          <a:lstStyle>
            <a:lvl1pPr>
              <a:defRPr sz="5400" spc="-101"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71684" y="5171434"/>
            <a:ext cx="4571727" cy="2389768"/>
          </a:xfrm>
          <a:noFill/>
        </p:spPr>
        <p:txBody>
          <a:bodyPr lIns="150346" tIns="112760" rIns="150346" bIns="112760">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7" y="8161839"/>
            <a:ext cx="800060"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7" y="8097803"/>
            <a:ext cx="1658256"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3" y="8228823"/>
            <a:ext cx="7429121" cy="402095"/>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177" eaLnBrk="0" hangingPunct="0"/>
            <a:r>
              <a:rPr lang="en-US" sz="60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09" y="4111536"/>
            <a:ext cx="67192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3" y="8228823"/>
            <a:ext cx="7429121" cy="402095"/>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177" eaLnBrk="0" hangingPunct="0"/>
            <a:r>
              <a:rPr lang="en-US" sz="60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09" y="4111537"/>
            <a:ext cx="67192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386023"/>
            <a:ext cx="5444846" cy="1496766"/>
          </a:xfrm>
        </p:spPr>
        <p:txBody>
          <a:bodyPr/>
          <a:lstStyle>
            <a:lvl1pPr algn="l" defTabSz="939632" rtl="0" eaLnBrk="1" latinLnBrk="0" hangingPunct="1">
              <a:lnSpc>
                <a:spcPct val="90000"/>
              </a:lnSpc>
              <a:spcBef>
                <a:spcPct val="0"/>
              </a:spcBef>
              <a:buNone/>
              <a:defRPr lang="en-US" sz="5000" b="0" kern="1200" cap="none" spc="-103"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Click to edit Master title style</a:t>
            </a:r>
          </a:p>
        </p:txBody>
      </p:sp>
      <p:sp>
        <p:nvSpPr>
          <p:cNvPr id="4" name="Freeform 3"/>
          <p:cNvSpPr/>
          <p:nvPr userDrawn="1"/>
        </p:nvSpPr>
        <p:spPr bwMode="auto">
          <a:xfrm flipH="1">
            <a:off x="2026840" y="0"/>
            <a:ext cx="5745560"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4212" tIns="147370" rIns="184212" bIns="147370" numCol="1" spcCol="0" rtlCol="0" fromWordArt="0" anchor="t" anchorCtr="0" forceAA="0" compatLnSpc="1">
            <a:prstTxWarp prst="textNoShape">
              <a:avLst/>
            </a:prstTxWarp>
            <a:noAutofit/>
          </a:bodyPr>
          <a:lstStyle/>
          <a:p>
            <a:pPr algn="ctr" defTabSz="939180"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7"/>
            <a:ext cx="6736080" cy="748309"/>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2"/>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39632"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33" marR="0" indent="-345433" algn="l" defTabSz="93963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15" marR="0" indent="-243082" algn="l" defTabSz="93963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10"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299"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587"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3987"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03"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620"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435"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32" rtl="0" eaLnBrk="1" latinLnBrk="0" hangingPunct="1">
        <a:defRPr sz="1800" kern="1200">
          <a:solidFill>
            <a:schemeClr val="tx1"/>
          </a:solidFill>
          <a:latin typeface="+mn-lt"/>
          <a:ea typeface="+mn-ea"/>
          <a:cs typeface="+mn-cs"/>
        </a:defRPr>
      </a:lvl1pPr>
      <a:lvl2pPr marL="469815" algn="l" defTabSz="939632" rtl="0" eaLnBrk="1" latinLnBrk="0" hangingPunct="1">
        <a:defRPr sz="1800" kern="1200">
          <a:solidFill>
            <a:schemeClr val="tx1"/>
          </a:solidFill>
          <a:latin typeface="+mn-lt"/>
          <a:ea typeface="+mn-ea"/>
          <a:cs typeface="+mn-cs"/>
        </a:defRPr>
      </a:lvl2pPr>
      <a:lvl3pPr marL="939632" algn="l" defTabSz="939632" rtl="0" eaLnBrk="1" latinLnBrk="0" hangingPunct="1">
        <a:defRPr sz="1800" kern="1200">
          <a:solidFill>
            <a:schemeClr val="tx1"/>
          </a:solidFill>
          <a:latin typeface="+mn-lt"/>
          <a:ea typeface="+mn-ea"/>
          <a:cs typeface="+mn-cs"/>
        </a:defRPr>
      </a:lvl3pPr>
      <a:lvl4pPr marL="1409447" algn="l" defTabSz="939632" rtl="0" eaLnBrk="1" latinLnBrk="0" hangingPunct="1">
        <a:defRPr sz="1800" kern="1200">
          <a:solidFill>
            <a:schemeClr val="tx1"/>
          </a:solidFill>
          <a:latin typeface="+mn-lt"/>
          <a:ea typeface="+mn-ea"/>
          <a:cs typeface="+mn-cs"/>
        </a:defRPr>
      </a:lvl4pPr>
      <a:lvl5pPr marL="1879263" algn="l" defTabSz="939632" rtl="0" eaLnBrk="1" latinLnBrk="0" hangingPunct="1">
        <a:defRPr sz="1800" kern="1200">
          <a:solidFill>
            <a:schemeClr val="tx1"/>
          </a:solidFill>
          <a:latin typeface="+mn-lt"/>
          <a:ea typeface="+mn-ea"/>
          <a:cs typeface="+mn-cs"/>
        </a:defRPr>
      </a:lvl5pPr>
      <a:lvl6pPr marL="2349079" algn="l" defTabSz="939632" rtl="0" eaLnBrk="1" latinLnBrk="0" hangingPunct="1">
        <a:defRPr sz="1800" kern="1200">
          <a:solidFill>
            <a:schemeClr val="tx1"/>
          </a:solidFill>
          <a:latin typeface="+mn-lt"/>
          <a:ea typeface="+mn-ea"/>
          <a:cs typeface="+mn-cs"/>
        </a:defRPr>
      </a:lvl6pPr>
      <a:lvl7pPr marL="2818894" algn="l" defTabSz="939632" rtl="0" eaLnBrk="1" latinLnBrk="0" hangingPunct="1">
        <a:defRPr sz="1800" kern="1200">
          <a:solidFill>
            <a:schemeClr val="tx1"/>
          </a:solidFill>
          <a:latin typeface="+mn-lt"/>
          <a:ea typeface="+mn-ea"/>
          <a:cs typeface="+mn-cs"/>
        </a:defRPr>
      </a:lvl7pPr>
      <a:lvl8pPr marL="3288709" algn="l" defTabSz="939632" rtl="0" eaLnBrk="1" latinLnBrk="0" hangingPunct="1">
        <a:defRPr sz="1800" kern="1200">
          <a:solidFill>
            <a:schemeClr val="tx1"/>
          </a:solidFill>
          <a:latin typeface="+mn-lt"/>
          <a:ea typeface="+mn-ea"/>
          <a:cs typeface="+mn-cs"/>
        </a:defRPr>
      </a:lvl8pPr>
      <a:lvl9pPr marL="3758526" algn="l" defTabSz="9396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7"/>
            <a:ext cx="6736080" cy="748309"/>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2"/>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4940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ransition>
    <p:fade/>
  </p:transition>
  <p:txStyles>
    <p:titleStyle>
      <a:lvl1pPr algn="l" defTabSz="939632"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33" marR="0" indent="-345433" algn="l" defTabSz="93963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15" marR="0" indent="-243082" algn="l" defTabSz="93963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10"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299"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587"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3987"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03"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620"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435"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32" rtl="0" eaLnBrk="1" latinLnBrk="0" hangingPunct="1">
        <a:defRPr sz="1800" kern="1200">
          <a:solidFill>
            <a:schemeClr val="tx1"/>
          </a:solidFill>
          <a:latin typeface="+mn-lt"/>
          <a:ea typeface="+mn-ea"/>
          <a:cs typeface="+mn-cs"/>
        </a:defRPr>
      </a:lvl1pPr>
      <a:lvl2pPr marL="469815" algn="l" defTabSz="939632" rtl="0" eaLnBrk="1" latinLnBrk="0" hangingPunct="1">
        <a:defRPr sz="1800" kern="1200">
          <a:solidFill>
            <a:schemeClr val="tx1"/>
          </a:solidFill>
          <a:latin typeface="+mn-lt"/>
          <a:ea typeface="+mn-ea"/>
          <a:cs typeface="+mn-cs"/>
        </a:defRPr>
      </a:lvl2pPr>
      <a:lvl3pPr marL="939632" algn="l" defTabSz="939632" rtl="0" eaLnBrk="1" latinLnBrk="0" hangingPunct="1">
        <a:defRPr sz="1800" kern="1200">
          <a:solidFill>
            <a:schemeClr val="tx1"/>
          </a:solidFill>
          <a:latin typeface="+mn-lt"/>
          <a:ea typeface="+mn-ea"/>
          <a:cs typeface="+mn-cs"/>
        </a:defRPr>
      </a:lvl3pPr>
      <a:lvl4pPr marL="1409447" algn="l" defTabSz="939632" rtl="0" eaLnBrk="1" latinLnBrk="0" hangingPunct="1">
        <a:defRPr sz="1800" kern="1200">
          <a:solidFill>
            <a:schemeClr val="tx1"/>
          </a:solidFill>
          <a:latin typeface="+mn-lt"/>
          <a:ea typeface="+mn-ea"/>
          <a:cs typeface="+mn-cs"/>
        </a:defRPr>
      </a:lvl4pPr>
      <a:lvl5pPr marL="1879263" algn="l" defTabSz="939632" rtl="0" eaLnBrk="1" latinLnBrk="0" hangingPunct="1">
        <a:defRPr sz="1800" kern="1200">
          <a:solidFill>
            <a:schemeClr val="tx1"/>
          </a:solidFill>
          <a:latin typeface="+mn-lt"/>
          <a:ea typeface="+mn-ea"/>
          <a:cs typeface="+mn-cs"/>
        </a:defRPr>
      </a:lvl5pPr>
      <a:lvl6pPr marL="2349079" algn="l" defTabSz="939632" rtl="0" eaLnBrk="1" latinLnBrk="0" hangingPunct="1">
        <a:defRPr sz="1800" kern="1200">
          <a:solidFill>
            <a:schemeClr val="tx1"/>
          </a:solidFill>
          <a:latin typeface="+mn-lt"/>
          <a:ea typeface="+mn-ea"/>
          <a:cs typeface="+mn-cs"/>
        </a:defRPr>
      </a:lvl6pPr>
      <a:lvl7pPr marL="2818894" algn="l" defTabSz="939632" rtl="0" eaLnBrk="1" latinLnBrk="0" hangingPunct="1">
        <a:defRPr sz="1800" kern="1200">
          <a:solidFill>
            <a:schemeClr val="tx1"/>
          </a:solidFill>
          <a:latin typeface="+mn-lt"/>
          <a:ea typeface="+mn-ea"/>
          <a:cs typeface="+mn-cs"/>
        </a:defRPr>
      </a:lvl7pPr>
      <a:lvl8pPr marL="3288709" algn="l" defTabSz="939632" rtl="0" eaLnBrk="1" latinLnBrk="0" hangingPunct="1">
        <a:defRPr sz="1800" kern="1200">
          <a:solidFill>
            <a:schemeClr val="tx1"/>
          </a:solidFill>
          <a:latin typeface="+mn-lt"/>
          <a:ea typeface="+mn-ea"/>
          <a:cs typeface="+mn-cs"/>
        </a:defRPr>
      </a:lvl8pPr>
      <a:lvl9pPr marL="3758526" algn="l" defTabSz="9396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slide" Target="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hyperlink" Target="www.microsoft.com/en-us/windowsforbusiness/compare-chromebook-os-vs-windows-10-pro"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indows.microsoft.com/en-us/windows-10/defer-upgrades-in-windows-1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com/en-us/store/p/citrix-receiver/9wzdncrfj2kj" TargetMode="External"/><Relationship Id="rId2" Type="http://schemas.openxmlformats.org/officeDocument/2006/relationships/hyperlink" Target="https://www.microsoft.com/en-us/store/p/docusign/9wzdncrfhzr9"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ah\Documents\_SSD_Business\Client_collateral\MICROSOFT_DVD_ART\MICROSOFT PHOTOS\More photos\Picture8.jpg"/>
          <p:cNvPicPr>
            <a:picLocks noChangeAspect="1" noChangeArrowheads="1"/>
          </p:cNvPicPr>
          <p:nvPr/>
        </p:nvPicPr>
        <p:blipFill rotWithShape="1">
          <a:blip r:embed="rId5">
            <a:extLst>
              <a:ext uri="{28A0092B-C50C-407E-A947-70E740481C1C}">
                <a14:useLocalDpi xmlns:a14="http://schemas.microsoft.com/office/drawing/2010/main" val="0"/>
              </a:ext>
            </a:extLst>
          </a:blip>
          <a:srcRect t="10661" b="15689"/>
          <a:stretch/>
        </p:blipFill>
        <p:spPr bwMode="auto">
          <a:xfrm flipH="1">
            <a:off x="0" y="0"/>
            <a:ext cx="7772400" cy="321821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bwMode="auto">
          <a:xfrm>
            <a:off x="1" y="0"/>
            <a:ext cx="7772400" cy="3218213"/>
          </a:xfrm>
          <a:prstGeom prst="rect">
            <a:avLst/>
          </a:prstGeom>
          <a:solidFill>
            <a:schemeClr val="accent1">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custDataLst>
              <p:tags r:id="rId1"/>
            </p:custDataLst>
          </p:nvPr>
        </p:nvSpPr>
        <p:spPr>
          <a:xfrm>
            <a:off x="392113" y="4761435"/>
            <a:ext cx="3387109" cy="249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spAutoFit/>
          </a:bodyPr>
          <a:lstStyle/>
          <a:p>
            <a:pPr defTabSz="898645">
              <a:lnSpc>
                <a:spcPct val="90000"/>
              </a:lnSpc>
              <a:spcBef>
                <a:spcPct val="0"/>
              </a:spcBef>
            </a:pPr>
            <a:r>
              <a:rPr lang="en-US" b="1" kern="0" cap="all">
                <a:ln>
                  <a:solidFill>
                    <a:schemeClr val="bg1">
                      <a:alpha val="0"/>
                    </a:schemeClr>
                  </a:solidFill>
                </a:ln>
                <a:solidFill>
                  <a:srgbClr val="0070C0"/>
                </a:solidFill>
                <a:latin typeface="Segoe UI" pitchFamily="34" charset="0"/>
              </a:rPr>
              <a:t>HOW TO USE THIS GUIDE</a:t>
            </a:r>
          </a:p>
        </p:txBody>
      </p:sp>
      <p:sp>
        <p:nvSpPr>
          <p:cNvPr id="43" name="Footer Placeholder 2"/>
          <p:cNvSpPr txBox="1">
            <a:spLocks/>
          </p:cNvSpPr>
          <p:nvPr/>
        </p:nvSpPr>
        <p:spPr>
          <a:xfrm>
            <a:off x="387369" y="8870551"/>
            <a:ext cx="4810353" cy="138499"/>
          </a:xfrm>
          <a:prstGeom prst="rect">
            <a:avLst/>
          </a:prstGeom>
        </p:spPr>
        <p:txBody>
          <a:bodyPr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a:t>Windows 10 Pro – SMB Tele Sales Guide For Microsoft and Partner Use Only</a:t>
            </a:r>
          </a:p>
        </p:txBody>
      </p:sp>
      <p:pic>
        <p:nvPicPr>
          <p:cNvPr id="44" name="Picture 43"/>
          <p:cNvPicPr>
            <a:picLocks noChangeAspect="1"/>
          </p:cNvPicPr>
          <p:nvPr/>
        </p:nvPicPr>
        <p:blipFill>
          <a:blip r:embed="rId6">
            <a:extLst>
              <a:ext uri="{28A0092B-C50C-407E-A947-70E740481C1C}">
                <a14:useLocalDpi xmlns:a14="http://schemas.microsoft.com/office/drawing/2010/main"/>
              </a:ext>
            </a:extLst>
          </a:blip>
          <a:stretch>
            <a:fillRect/>
          </a:stretch>
        </p:blipFill>
        <p:spPr bwMode="invGray">
          <a:xfrm>
            <a:off x="6442562" y="8787250"/>
            <a:ext cx="925755" cy="198376"/>
          </a:xfrm>
          <a:prstGeom prst="rect">
            <a:avLst/>
          </a:prstGeom>
          <a:noFill/>
          <a:ln>
            <a:noFill/>
          </a:ln>
        </p:spPr>
      </p:pic>
      <p:sp>
        <p:nvSpPr>
          <p:cNvPr id="4" name="Rectangle 3"/>
          <p:cNvSpPr/>
          <p:nvPr/>
        </p:nvSpPr>
        <p:spPr>
          <a:xfrm>
            <a:off x="392114" y="5008522"/>
            <a:ext cx="6581892" cy="861774"/>
          </a:xfrm>
          <a:prstGeom prst="rect">
            <a:avLst/>
          </a:prstGeom>
        </p:spPr>
        <p:txBody>
          <a:bodyPr vert="horz" wrap="square" lIns="0" tIns="0" rIns="0" bIns="0">
            <a:spAutoFit/>
          </a:bodyPr>
          <a:lstStyle/>
          <a:p>
            <a:pPr lvl="0" defTabSz="898645">
              <a:spcAft>
                <a:spcPts val="300"/>
              </a:spcAft>
              <a:buClr>
                <a:srgbClr val="EAEAEA"/>
              </a:buClr>
            </a:pPr>
            <a:r>
              <a:rPr lang="en-US" sz="1400" kern="0">
                <a:latin typeface="Segoe UI" pitchFamily="34" charset="0"/>
              </a:rPr>
              <a:t>Use this guide to </a:t>
            </a:r>
            <a:r>
              <a:rPr lang="en-US" sz="1400" kern="0">
                <a:solidFill>
                  <a:schemeClr val="tx1">
                    <a:lumMod val="75000"/>
                  </a:schemeClr>
                </a:solidFill>
                <a:latin typeface="Segoe UI Semibold" panose="020B0702040204020203" pitchFamily="34" charset="0"/>
                <a:cs typeface="Segoe UI Semibold" panose="020B0702040204020203" pitchFamily="34" charset="0"/>
              </a:rPr>
              <a:t>engage small and midsize businesses </a:t>
            </a:r>
            <a:r>
              <a:rPr lang="en-US" sz="1400" kern="0">
                <a:latin typeface="Segoe UI" pitchFamily="34" charset="0"/>
              </a:rPr>
              <a:t>(&lt;499 PCs or employees) in a conversation about how </a:t>
            </a:r>
            <a:r>
              <a:rPr lang="en-US" sz="1400" kern="0">
                <a:solidFill>
                  <a:schemeClr val="tx1">
                    <a:lumMod val="75000"/>
                  </a:schemeClr>
                </a:solidFill>
                <a:latin typeface="Segoe UI Semibold" panose="020B0702040204020203" pitchFamily="34" charset="0"/>
                <a:cs typeface="Segoe UI Semibold" panose="020B0702040204020203" pitchFamily="34" charset="0"/>
              </a:rPr>
              <a:t>Windows 10 Pro devices are a better choice than Chromebooks </a:t>
            </a:r>
            <a:r>
              <a:rPr lang="en-US" sz="1400" kern="0">
                <a:latin typeface="Segoe UI" pitchFamily="34" charset="0"/>
              </a:rPr>
              <a:t>to help them achieve their goals.  Feel free to customize the discussion based on the situation, but the general flow is outlined here:</a:t>
            </a:r>
          </a:p>
        </p:txBody>
      </p:sp>
      <p:sp>
        <p:nvSpPr>
          <p:cNvPr id="53" name="Oval 52">
            <a:hlinkClick r:id="rId7" action="ppaction://hlinksldjump"/>
          </p:cNvPr>
          <p:cNvSpPr/>
          <p:nvPr/>
        </p:nvSpPr>
        <p:spPr bwMode="auto">
          <a:xfrm>
            <a:off x="-2614159" y="3721863"/>
            <a:ext cx="1036325" cy="1075769"/>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1446" tIns="169157" rIns="211446" bIns="169157" numCol="1" spcCol="0" rtlCol="0" fromWordArt="0" anchor="t" anchorCtr="0" forceAA="0" compatLnSpc="1">
            <a:prstTxWarp prst="textNoShape">
              <a:avLst/>
            </a:prstTxWarp>
            <a:noAutofit/>
          </a:bodyPr>
          <a:lstStyle/>
          <a:p>
            <a:pPr algn="ctr" defTabSz="1078124" fontAlgn="base">
              <a:lnSpc>
                <a:spcPct val="90000"/>
              </a:lnSpc>
              <a:spcBef>
                <a:spcPct val="0"/>
              </a:spcBef>
              <a:spcAft>
                <a:spcPct val="0"/>
              </a:spcAft>
            </a:pPr>
            <a:endParaRPr lang="en-US" sz="280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p:cNvPicPr>
            <a:picLocks noChangeAspect="1"/>
          </p:cNvPicPr>
          <p:nvPr/>
        </p:nvPicPr>
        <p:blipFill>
          <a:blip r:embed="rId8"/>
          <a:stretch>
            <a:fillRect/>
          </a:stretch>
        </p:blipFill>
        <p:spPr>
          <a:xfrm>
            <a:off x="392532" y="347083"/>
            <a:ext cx="1399206" cy="271066"/>
          </a:xfrm>
          <a:prstGeom prst="rect">
            <a:avLst/>
          </a:prstGeom>
        </p:spPr>
      </p:pic>
      <p:sp>
        <p:nvSpPr>
          <p:cNvPr id="29" name="Rectangle 28"/>
          <p:cNvSpPr/>
          <p:nvPr/>
        </p:nvSpPr>
        <p:spPr>
          <a:xfrm>
            <a:off x="323819" y="896428"/>
            <a:ext cx="4567158" cy="2086725"/>
          </a:xfrm>
          <a:prstGeom prst="rect">
            <a:avLst/>
          </a:prstGeom>
        </p:spPr>
        <p:txBody>
          <a:bodyPr wrap="square">
            <a:spAutoFit/>
          </a:bodyPr>
          <a:lstStyle/>
          <a:p>
            <a:pPr lvl="0" defTabSz="932472" fontAlgn="base">
              <a:lnSpc>
                <a:spcPct val="90000"/>
              </a:lnSpc>
              <a:spcBef>
                <a:spcPct val="0"/>
              </a:spcBef>
              <a:spcAft>
                <a:spcPct val="0"/>
              </a:spcAft>
            </a:pPr>
            <a:r>
              <a:rPr lang="en-US" sz="4800">
                <a:gradFill>
                  <a:gsLst>
                    <a:gs pos="0">
                      <a:srgbClr val="FFFFFF"/>
                    </a:gs>
                    <a:gs pos="100000">
                      <a:srgbClr val="FFFFFF"/>
                    </a:gs>
                  </a:gsLst>
                  <a:lin ang="5400000" scaled="0"/>
                </a:gradFill>
                <a:latin typeface="+mj-lt"/>
                <a:ea typeface="Segoe UI" pitchFamily="34" charset="0"/>
                <a:cs typeface="Segoe UI" pitchFamily="34" charset="0"/>
              </a:rPr>
              <a:t>Win with </a:t>
            </a:r>
            <a:br>
              <a:rPr lang="en-US" sz="4800">
                <a:gradFill>
                  <a:gsLst>
                    <a:gs pos="0">
                      <a:srgbClr val="FFFFFF"/>
                    </a:gs>
                    <a:gs pos="100000">
                      <a:srgbClr val="FFFFFF"/>
                    </a:gs>
                  </a:gsLst>
                  <a:lin ang="5400000" scaled="0"/>
                </a:gradFill>
                <a:latin typeface="+mj-lt"/>
                <a:ea typeface="Segoe UI" pitchFamily="34" charset="0"/>
                <a:cs typeface="Segoe UI" pitchFamily="34" charset="0"/>
              </a:rPr>
            </a:br>
            <a:r>
              <a:rPr lang="en-US" sz="4800">
                <a:gradFill>
                  <a:gsLst>
                    <a:gs pos="0">
                      <a:srgbClr val="FFFFFF"/>
                    </a:gs>
                    <a:gs pos="100000">
                      <a:srgbClr val="FFFFFF"/>
                    </a:gs>
                  </a:gsLst>
                  <a:lin ang="5400000" scaled="0"/>
                </a:gradFill>
                <a:latin typeface="+mj-lt"/>
                <a:ea typeface="Segoe UI" pitchFamily="34" charset="0"/>
                <a:cs typeface="Segoe UI" pitchFamily="34" charset="0"/>
              </a:rPr>
              <a:t>Windows 10 Pro </a:t>
            </a:r>
            <a:br>
              <a:rPr lang="en-US" sz="4800">
                <a:gradFill>
                  <a:gsLst>
                    <a:gs pos="0">
                      <a:srgbClr val="FFFFFF"/>
                    </a:gs>
                    <a:gs pos="100000">
                      <a:srgbClr val="FFFFFF"/>
                    </a:gs>
                  </a:gsLst>
                  <a:lin ang="5400000" scaled="0"/>
                </a:gradFill>
                <a:latin typeface="+mj-lt"/>
                <a:ea typeface="Segoe UI" pitchFamily="34" charset="0"/>
                <a:cs typeface="Segoe UI" pitchFamily="34" charset="0"/>
              </a:rPr>
            </a:br>
            <a:r>
              <a:rPr lang="en-US" sz="4800">
                <a:gradFill>
                  <a:gsLst>
                    <a:gs pos="0">
                      <a:srgbClr val="FFFFFF"/>
                    </a:gs>
                    <a:gs pos="100000">
                      <a:srgbClr val="FFFFFF"/>
                    </a:gs>
                  </a:gsLst>
                  <a:lin ang="5400000" scaled="0"/>
                </a:gradFill>
                <a:latin typeface="+mj-lt"/>
                <a:ea typeface="Segoe UI" pitchFamily="34" charset="0"/>
                <a:cs typeface="Segoe UI" pitchFamily="34" charset="0"/>
              </a:rPr>
              <a:t>Sales Guide</a:t>
            </a:r>
          </a:p>
        </p:txBody>
      </p:sp>
      <p:sp>
        <p:nvSpPr>
          <p:cNvPr id="30" name="Rectangle 29"/>
          <p:cNvSpPr/>
          <p:nvPr/>
        </p:nvSpPr>
        <p:spPr bwMode="auto">
          <a:xfrm>
            <a:off x="392113" y="6287745"/>
            <a:ext cx="6983412" cy="1930839"/>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a:xfrm>
            <a:off x="4619266" y="6965437"/>
            <a:ext cx="1329842" cy="1107028"/>
          </a:xfrm>
          <a:prstGeom prst="rect">
            <a:avLst/>
          </a:prstGeom>
        </p:spPr>
        <p:txBody>
          <a:bodyPr wrap="square" lIns="105723" tIns="52861" rIns="105723" bIns="52861" anchor="t">
            <a:spAutoFit/>
          </a:bodyPr>
          <a:lstStyle/>
          <a:p>
            <a:pPr algn="ctr" defTabSz="916352">
              <a:lnSpc>
                <a:spcPts val="1300"/>
              </a:lnSpc>
            </a:pPr>
            <a:r>
              <a:rPr lang="en-US" sz="1400" b="1" kern="0">
                <a:solidFill>
                  <a:schemeClr val="accent1">
                    <a:lumMod val="75000"/>
                  </a:schemeClr>
                </a:solidFill>
                <a:cs typeface="Segoe UI Semibold" panose="020B0702040204020203" pitchFamily="34" charset="0"/>
              </a:rPr>
              <a:t>Upsell</a:t>
            </a:r>
            <a:r>
              <a:rPr lang="en-US" sz="1400" b="1" kern="0">
                <a:solidFill>
                  <a:schemeClr val="accent1">
                    <a:lumMod val="75000"/>
                  </a:schemeClr>
                </a:solidFill>
                <a:latin typeface="Segoe UI" panose="020B0502040204020203" pitchFamily="34" charset="0"/>
                <a:cs typeface="Segoe UI" panose="020B0502040204020203" pitchFamily="34" charset="0"/>
              </a:rPr>
              <a:t> </a:t>
            </a:r>
            <a:br>
              <a:rPr lang="en-US" sz="1400" b="1" kern="0">
                <a:solidFill>
                  <a:schemeClr val="accent1">
                    <a:lumMod val="75000"/>
                  </a:schemeClr>
                </a:solidFill>
                <a:latin typeface="Segoe UI" panose="020B0502040204020203" pitchFamily="34" charset="0"/>
                <a:cs typeface="Segoe UI" panose="020B0502040204020203" pitchFamily="34" charset="0"/>
              </a:rPr>
            </a:br>
            <a:r>
              <a:rPr lang="en-US" sz="1100" kern="0">
                <a:latin typeface="Segoe UI" panose="020B0502040204020203" pitchFamily="34" charset="0"/>
                <a:cs typeface="Segoe UI" panose="020B0502040204020203" pitchFamily="34" charset="0"/>
              </a:rPr>
              <a:t>the value of Microsoft Services and Apps on a Windows10 Pro device</a:t>
            </a:r>
          </a:p>
        </p:txBody>
      </p:sp>
      <p:sp>
        <p:nvSpPr>
          <p:cNvPr id="32" name="Rectangle 31"/>
          <p:cNvSpPr/>
          <p:nvPr/>
        </p:nvSpPr>
        <p:spPr>
          <a:xfrm>
            <a:off x="3078463" y="6965437"/>
            <a:ext cx="1614721" cy="1107028"/>
          </a:xfrm>
          <a:prstGeom prst="rect">
            <a:avLst/>
          </a:prstGeom>
        </p:spPr>
        <p:txBody>
          <a:bodyPr wrap="square" lIns="105723" tIns="52861" rIns="105723" bIns="52861" anchor="t">
            <a:spAutoFit/>
          </a:bodyPr>
          <a:lstStyle/>
          <a:p>
            <a:pPr algn="ctr" defTabSz="916352">
              <a:lnSpc>
                <a:spcPts val="1300"/>
              </a:lnSpc>
            </a:pPr>
            <a:r>
              <a:rPr lang="en-US" sz="1400" b="1" kern="0">
                <a:solidFill>
                  <a:srgbClr val="0078D7"/>
                </a:solidFill>
                <a:cs typeface="Segoe UI Semibold" panose="020B0702040204020203" pitchFamily="34" charset="0"/>
              </a:rPr>
              <a:t>Recommend</a:t>
            </a:r>
            <a:r>
              <a:rPr lang="en-US" sz="1400" b="1" kern="0">
                <a:solidFill>
                  <a:srgbClr val="0078D7"/>
                </a:solidFill>
                <a:latin typeface="Segoe UI" panose="020B0502040204020203" pitchFamily="34" charset="0"/>
                <a:cs typeface="Segoe UI" panose="020B0502040204020203" pitchFamily="34" charset="0"/>
              </a:rPr>
              <a:t> </a:t>
            </a:r>
            <a:br>
              <a:rPr lang="en-US" sz="1400" b="1" kern="0">
                <a:solidFill>
                  <a:srgbClr val="0078D7"/>
                </a:solidFill>
                <a:latin typeface="Segoe UI" panose="020B0502040204020203" pitchFamily="34" charset="0"/>
                <a:cs typeface="Segoe UI" panose="020B0502040204020203" pitchFamily="34" charset="0"/>
              </a:rPr>
            </a:br>
            <a:r>
              <a:rPr lang="en-US" sz="1100" kern="0">
                <a:latin typeface="Segoe UI" panose="020B0502040204020203" pitchFamily="34" charset="0"/>
                <a:cs typeface="Segoe UI" panose="020B0502040204020203" pitchFamily="34" charset="0"/>
              </a:rPr>
              <a:t>the best match(es) between the customer needs and the featured Windows 10 Pro devices </a:t>
            </a:r>
          </a:p>
        </p:txBody>
      </p:sp>
      <p:sp>
        <p:nvSpPr>
          <p:cNvPr id="45" name="Rectangle 44"/>
          <p:cNvSpPr/>
          <p:nvPr/>
        </p:nvSpPr>
        <p:spPr>
          <a:xfrm>
            <a:off x="421976" y="6965437"/>
            <a:ext cx="1340721" cy="940316"/>
          </a:xfrm>
          <a:prstGeom prst="rect">
            <a:avLst/>
          </a:prstGeom>
        </p:spPr>
        <p:txBody>
          <a:bodyPr wrap="square" lIns="105723" tIns="52861" rIns="105723" bIns="52861" anchor="t">
            <a:spAutoFit/>
          </a:bodyPr>
          <a:lstStyle/>
          <a:p>
            <a:pPr algn="ctr" defTabSz="916352">
              <a:lnSpc>
                <a:spcPts val="1300"/>
              </a:lnSpc>
            </a:pPr>
            <a:r>
              <a:rPr lang="en-US" sz="1400" b="1" kern="0">
                <a:solidFill>
                  <a:schemeClr val="accent6"/>
                </a:solidFill>
                <a:cs typeface="Segoe UI Semibold" panose="020B0702040204020203" pitchFamily="34" charset="0"/>
              </a:rPr>
              <a:t>Start</a:t>
            </a:r>
            <a:r>
              <a:rPr lang="en-US" sz="1400" b="1" kern="0">
                <a:solidFill>
                  <a:schemeClr val="accent6"/>
                </a:solidFill>
                <a:latin typeface="Segoe UI" panose="020B0502040204020203" pitchFamily="34" charset="0"/>
                <a:cs typeface="Segoe UI" panose="020B0502040204020203" pitchFamily="34" charset="0"/>
              </a:rPr>
              <a:t> </a:t>
            </a:r>
          </a:p>
          <a:p>
            <a:pPr algn="ctr" defTabSz="916352">
              <a:lnSpc>
                <a:spcPts val="1300"/>
              </a:lnSpc>
            </a:pPr>
            <a:r>
              <a:rPr lang="en-US" sz="1100" kern="0">
                <a:latin typeface="Segoe UI" panose="020B0502040204020203" pitchFamily="34" charset="0"/>
                <a:cs typeface="Segoe UI" panose="020B0502040204020203" pitchFamily="34" charset="0"/>
              </a:rPr>
              <a:t>the conversation by exploring your customer’s needs and pain points. </a:t>
            </a:r>
          </a:p>
        </p:txBody>
      </p:sp>
      <p:sp>
        <p:nvSpPr>
          <p:cNvPr id="46" name="Rectangle 45"/>
          <p:cNvSpPr/>
          <p:nvPr/>
        </p:nvSpPr>
        <p:spPr>
          <a:xfrm>
            <a:off x="1854424" y="6965437"/>
            <a:ext cx="1174064" cy="773604"/>
          </a:xfrm>
          <a:prstGeom prst="rect">
            <a:avLst/>
          </a:prstGeom>
        </p:spPr>
        <p:txBody>
          <a:bodyPr wrap="square" lIns="105723" tIns="52861" rIns="105723" bIns="52861" anchor="t">
            <a:spAutoFit/>
          </a:bodyPr>
          <a:lstStyle/>
          <a:p>
            <a:pPr algn="ctr" defTabSz="916352">
              <a:lnSpc>
                <a:spcPts val="1300"/>
              </a:lnSpc>
            </a:pPr>
            <a:r>
              <a:rPr lang="en-US" sz="1400" b="1" kern="0">
                <a:solidFill>
                  <a:srgbClr val="5C2D91"/>
                </a:solidFill>
                <a:cs typeface="Segoe UI Semibold" panose="020B0702040204020203" pitchFamily="34" charset="0"/>
              </a:rPr>
              <a:t>Articulate</a:t>
            </a:r>
            <a:br>
              <a:rPr lang="en-US" sz="1400" b="1" kern="0">
                <a:solidFill>
                  <a:srgbClr val="5C2D91"/>
                </a:solidFill>
                <a:latin typeface="Segoe UI" panose="020B0502040204020203" pitchFamily="34" charset="0"/>
                <a:cs typeface="Segoe UI" panose="020B0502040204020203" pitchFamily="34" charset="0"/>
              </a:rPr>
            </a:br>
            <a:r>
              <a:rPr lang="en-US" sz="1100" kern="0">
                <a:latin typeface="Segoe UI" panose="020B0502040204020203" pitchFamily="34" charset="0"/>
                <a:cs typeface="Segoe UI" panose="020B0502040204020203" pitchFamily="34" charset="0"/>
              </a:rPr>
              <a:t>the advantages of Windows 10 Pro devices</a:t>
            </a:r>
          </a:p>
        </p:txBody>
      </p:sp>
      <p:cxnSp>
        <p:nvCxnSpPr>
          <p:cNvPr id="55" name="Straight Connector 54"/>
          <p:cNvCxnSpPr>
            <a:stCxn id="59" idx="6"/>
          </p:cNvCxnSpPr>
          <p:nvPr/>
        </p:nvCxnSpPr>
        <p:spPr>
          <a:xfrm flipV="1">
            <a:off x="1280153" y="6659812"/>
            <a:ext cx="826805" cy="1320"/>
          </a:xfrm>
          <a:prstGeom prst="line">
            <a:avLst/>
          </a:prstGeom>
          <a:ln w="19050" cap="rnd">
            <a:solidFill>
              <a:schemeClr val="tx1">
                <a:lumMod val="60000"/>
                <a:lumOff val="4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10810" y="6661132"/>
            <a:ext cx="919199" cy="0"/>
          </a:xfrm>
          <a:prstGeom prst="line">
            <a:avLst/>
          </a:prstGeom>
          <a:ln w="19050" cap="rnd">
            <a:solidFill>
              <a:schemeClr val="tx1">
                <a:lumMod val="60000"/>
                <a:lumOff val="4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030177" y="6661132"/>
            <a:ext cx="860800" cy="0"/>
          </a:xfrm>
          <a:prstGeom prst="line">
            <a:avLst/>
          </a:prstGeom>
          <a:ln w="19050" cap="rnd">
            <a:solidFill>
              <a:schemeClr val="tx1">
                <a:lumMod val="60000"/>
                <a:lumOff val="4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bwMode="auto">
          <a:xfrm>
            <a:off x="914393" y="6478252"/>
            <a:ext cx="365760" cy="365760"/>
          </a:xfrm>
          <a:prstGeom prst="ellipse">
            <a:avLst/>
          </a:prstGeom>
          <a:solidFill>
            <a:schemeClr val="accent6"/>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1</a:t>
            </a:r>
          </a:p>
        </p:txBody>
      </p:sp>
      <p:sp>
        <p:nvSpPr>
          <p:cNvPr id="60" name="Oval 59"/>
          <p:cNvSpPr>
            <a:spLocks noChangeAspect="1"/>
          </p:cNvSpPr>
          <p:nvPr/>
        </p:nvSpPr>
        <p:spPr bwMode="auto">
          <a:xfrm>
            <a:off x="2258576" y="6478252"/>
            <a:ext cx="365760" cy="365760"/>
          </a:xfrm>
          <a:prstGeom prst="ellipse">
            <a:avLst/>
          </a:prstGeom>
          <a:solidFill>
            <a:srgbClr val="7030A0"/>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2</a:t>
            </a:r>
          </a:p>
        </p:txBody>
      </p:sp>
      <p:sp>
        <p:nvSpPr>
          <p:cNvPr id="62" name="Oval 61"/>
          <p:cNvSpPr>
            <a:spLocks noChangeAspect="1"/>
          </p:cNvSpPr>
          <p:nvPr/>
        </p:nvSpPr>
        <p:spPr bwMode="auto">
          <a:xfrm>
            <a:off x="3675199" y="6478252"/>
            <a:ext cx="365760" cy="365760"/>
          </a:xfrm>
          <a:prstGeom prst="ellipse">
            <a:avLst/>
          </a:prstGeom>
          <a:solidFill>
            <a:schemeClr val="accent1"/>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3</a:t>
            </a:r>
          </a:p>
        </p:txBody>
      </p:sp>
      <p:sp>
        <p:nvSpPr>
          <p:cNvPr id="63" name="Oval 62"/>
          <p:cNvSpPr>
            <a:spLocks noChangeAspect="1"/>
          </p:cNvSpPr>
          <p:nvPr/>
        </p:nvSpPr>
        <p:spPr bwMode="auto">
          <a:xfrm>
            <a:off x="5065746" y="6478252"/>
            <a:ext cx="365760" cy="365760"/>
          </a:xfrm>
          <a:prstGeom prst="ellipse">
            <a:avLst/>
          </a:prstGeom>
          <a:solidFill>
            <a:schemeClr val="accent1">
              <a:lumMod val="75000"/>
            </a:schemeClr>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4</a:t>
            </a:r>
          </a:p>
        </p:txBody>
      </p:sp>
      <p:sp>
        <p:nvSpPr>
          <p:cNvPr id="34" name="Rectangle 33"/>
          <p:cNvSpPr/>
          <p:nvPr>
            <p:custDataLst>
              <p:tags r:id="rId2"/>
            </p:custDataLst>
          </p:nvPr>
        </p:nvSpPr>
        <p:spPr>
          <a:xfrm>
            <a:off x="384905" y="3497243"/>
            <a:ext cx="7092136" cy="249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spAutoFit/>
          </a:bodyPr>
          <a:lstStyle/>
          <a:p>
            <a:pPr defTabSz="898645">
              <a:lnSpc>
                <a:spcPct val="90000"/>
              </a:lnSpc>
              <a:spcBef>
                <a:spcPct val="0"/>
              </a:spcBef>
            </a:pPr>
            <a:r>
              <a:rPr lang="en-US" b="1" kern="0" cap="all">
                <a:ln>
                  <a:solidFill>
                    <a:schemeClr val="bg1">
                      <a:alpha val="0"/>
                    </a:schemeClr>
                  </a:solidFill>
                </a:ln>
                <a:solidFill>
                  <a:srgbClr val="0070C0"/>
                </a:solidFill>
                <a:latin typeface="Segoe UI" pitchFamily="34" charset="0"/>
              </a:rPr>
              <a:t>Why Sell Windows 10 Pro Devices over </a:t>
            </a:r>
            <a:r>
              <a:rPr lang="en-US" b="1" kern="0" cap="all" err="1">
                <a:ln>
                  <a:solidFill>
                    <a:schemeClr val="bg1">
                      <a:alpha val="0"/>
                    </a:schemeClr>
                  </a:solidFill>
                </a:ln>
                <a:solidFill>
                  <a:srgbClr val="0070C0"/>
                </a:solidFill>
                <a:latin typeface="Segoe UI" pitchFamily="34" charset="0"/>
              </a:rPr>
              <a:t>ChromeBooks</a:t>
            </a:r>
            <a:r>
              <a:rPr lang="en-US" b="1" kern="0" cap="all">
                <a:ln>
                  <a:solidFill>
                    <a:schemeClr val="bg1">
                      <a:alpha val="0"/>
                    </a:schemeClr>
                  </a:solidFill>
                </a:ln>
                <a:solidFill>
                  <a:srgbClr val="0070C0"/>
                </a:solidFill>
                <a:latin typeface="Segoe UI" pitchFamily="34" charset="0"/>
              </a:rPr>
              <a:t>?</a:t>
            </a:r>
          </a:p>
        </p:txBody>
      </p:sp>
      <p:sp>
        <p:nvSpPr>
          <p:cNvPr id="35" name="Rectangle 34"/>
          <p:cNvSpPr/>
          <p:nvPr/>
        </p:nvSpPr>
        <p:spPr>
          <a:xfrm>
            <a:off x="384904" y="3740582"/>
            <a:ext cx="7210829" cy="646331"/>
          </a:xfrm>
          <a:prstGeom prst="rect">
            <a:avLst/>
          </a:prstGeom>
        </p:spPr>
        <p:txBody>
          <a:bodyPr vert="horz" wrap="square" lIns="0" tIns="0" rIns="0" bIns="0">
            <a:spAutoFit/>
          </a:bodyPr>
          <a:lstStyle/>
          <a:p>
            <a:pPr defTabSz="898645">
              <a:spcAft>
                <a:spcPts val="1200"/>
              </a:spcAft>
              <a:buClr>
                <a:srgbClr val="EAEAEA"/>
              </a:buClr>
            </a:pPr>
            <a:r>
              <a:rPr lang="en-US" sz="1400" kern="0">
                <a:latin typeface="Segoe UI" pitchFamily="34" charset="0"/>
              </a:rPr>
              <a:t>Selling new Windows 10 Pro devices can help you reach quota faster with higher margins and a larger average deal size. With a wider variety of add-on services, peripherals, apps and integration options, Windows 10 Pro brings you more cross-sell options. </a:t>
            </a:r>
            <a:endParaRPr lang="en-US" sz="1400" kern="0">
              <a:solidFill>
                <a:srgbClr val="FF0000"/>
              </a:solidFill>
              <a:latin typeface="Segoe UI" pitchFamily="34" charset="0"/>
            </a:endParaRPr>
          </a:p>
        </p:txBody>
      </p:sp>
      <p:grpSp>
        <p:nvGrpSpPr>
          <p:cNvPr id="6" name="Group 5"/>
          <p:cNvGrpSpPr/>
          <p:nvPr/>
        </p:nvGrpSpPr>
        <p:grpSpPr>
          <a:xfrm>
            <a:off x="6006720" y="142508"/>
            <a:ext cx="1441485" cy="664797"/>
            <a:chOff x="6097734" y="142508"/>
            <a:chExt cx="1441485" cy="664797"/>
          </a:xfrm>
        </p:grpSpPr>
        <p:sp>
          <p:nvSpPr>
            <p:cNvPr id="3" name="TextBox 2"/>
            <p:cNvSpPr txBox="1"/>
            <p:nvPr/>
          </p:nvSpPr>
          <p:spPr>
            <a:xfrm>
              <a:off x="6097734" y="142508"/>
              <a:ext cx="1441485" cy="664797"/>
            </a:xfrm>
            <a:prstGeom prst="rect">
              <a:avLst/>
            </a:prstGeom>
            <a:noFill/>
          </p:spPr>
          <p:txBody>
            <a:bodyPr wrap="none" lIns="182880" tIns="146304" rIns="182880" bIns="146304" rtlCol="0">
              <a:spAutoFit/>
            </a:bodyPr>
            <a:lstStyle/>
            <a:p>
              <a:pPr algn="ctr"/>
              <a:r>
                <a:rPr lang="en-US" sz="1200">
                  <a:solidFill>
                    <a:schemeClr val="bg1"/>
                  </a:solidFill>
                </a:rPr>
                <a:t>PARTNER LOGO</a:t>
              </a:r>
            </a:p>
            <a:p>
              <a:pPr algn="ctr"/>
              <a:r>
                <a:rPr lang="en-US" sz="1200">
                  <a:solidFill>
                    <a:schemeClr val="bg1"/>
                  </a:solidFill>
                </a:rPr>
                <a:t>– IN WHITE –</a:t>
              </a:r>
            </a:p>
          </p:txBody>
        </p:sp>
        <p:sp>
          <p:nvSpPr>
            <p:cNvPr id="5" name="Freeform 4"/>
            <p:cNvSpPr/>
            <p:nvPr/>
          </p:nvSpPr>
          <p:spPr bwMode="auto">
            <a:xfrm>
              <a:off x="7397195" y="286017"/>
              <a:ext cx="69684" cy="343030"/>
            </a:xfrm>
            <a:custGeom>
              <a:avLst/>
              <a:gdLst>
                <a:gd name="connsiteX0" fmla="*/ 0 w 1757548"/>
                <a:gd name="connsiteY0" fmla="*/ 0 h 3467595"/>
                <a:gd name="connsiteX1" fmla="*/ 1757548 w 1757548"/>
                <a:gd name="connsiteY1" fmla="*/ 0 h 3467595"/>
                <a:gd name="connsiteX2" fmla="*/ 1757548 w 1757548"/>
                <a:gd name="connsiteY2" fmla="*/ 3467595 h 3467595"/>
                <a:gd name="connsiteX3" fmla="*/ 11875 w 1757548"/>
                <a:gd name="connsiteY3" fmla="*/ 3467595 h 3467595"/>
              </a:gdLst>
              <a:ahLst/>
              <a:cxnLst>
                <a:cxn ang="0">
                  <a:pos x="connsiteX0" y="connsiteY0"/>
                </a:cxn>
                <a:cxn ang="0">
                  <a:pos x="connsiteX1" y="connsiteY1"/>
                </a:cxn>
                <a:cxn ang="0">
                  <a:pos x="connsiteX2" y="connsiteY2"/>
                </a:cxn>
                <a:cxn ang="0">
                  <a:pos x="connsiteX3" y="connsiteY3"/>
                </a:cxn>
              </a:cxnLst>
              <a:rect l="l" t="t" r="r" b="b"/>
              <a:pathLst>
                <a:path w="1757548" h="3467595">
                  <a:moveTo>
                    <a:pt x="0" y="0"/>
                  </a:moveTo>
                  <a:lnTo>
                    <a:pt x="1757548" y="0"/>
                  </a:lnTo>
                  <a:lnTo>
                    <a:pt x="1757548" y="3467595"/>
                  </a:lnTo>
                  <a:lnTo>
                    <a:pt x="11875" y="3467595"/>
                  </a:lnTo>
                </a:path>
              </a:pathLst>
            </a:cu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Freeform 32"/>
            <p:cNvSpPr/>
            <p:nvPr/>
          </p:nvSpPr>
          <p:spPr bwMode="auto">
            <a:xfrm flipH="1">
              <a:off x="6157771" y="286017"/>
              <a:ext cx="69684" cy="343030"/>
            </a:xfrm>
            <a:custGeom>
              <a:avLst/>
              <a:gdLst>
                <a:gd name="connsiteX0" fmla="*/ 0 w 1757548"/>
                <a:gd name="connsiteY0" fmla="*/ 0 h 3467595"/>
                <a:gd name="connsiteX1" fmla="*/ 1757548 w 1757548"/>
                <a:gd name="connsiteY1" fmla="*/ 0 h 3467595"/>
                <a:gd name="connsiteX2" fmla="*/ 1757548 w 1757548"/>
                <a:gd name="connsiteY2" fmla="*/ 3467595 h 3467595"/>
                <a:gd name="connsiteX3" fmla="*/ 11875 w 1757548"/>
                <a:gd name="connsiteY3" fmla="*/ 3467595 h 3467595"/>
              </a:gdLst>
              <a:ahLst/>
              <a:cxnLst>
                <a:cxn ang="0">
                  <a:pos x="connsiteX0" y="connsiteY0"/>
                </a:cxn>
                <a:cxn ang="0">
                  <a:pos x="connsiteX1" y="connsiteY1"/>
                </a:cxn>
                <a:cxn ang="0">
                  <a:pos x="connsiteX2" y="connsiteY2"/>
                </a:cxn>
                <a:cxn ang="0">
                  <a:pos x="connsiteX3" y="connsiteY3"/>
                </a:cxn>
              </a:cxnLst>
              <a:rect l="l" t="t" r="r" b="b"/>
              <a:pathLst>
                <a:path w="1757548" h="3467595">
                  <a:moveTo>
                    <a:pt x="0" y="0"/>
                  </a:moveTo>
                  <a:lnTo>
                    <a:pt x="1757548" y="0"/>
                  </a:lnTo>
                  <a:lnTo>
                    <a:pt x="1757548" y="3467595"/>
                  </a:lnTo>
                  <a:lnTo>
                    <a:pt x="11875" y="3467595"/>
                  </a:lnTo>
                </a:path>
              </a:pathLst>
            </a:cu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36" name="Straight Connector 35"/>
          <p:cNvCxnSpPr/>
          <p:nvPr/>
        </p:nvCxnSpPr>
        <p:spPr>
          <a:xfrm>
            <a:off x="5451353" y="6661132"/>
            <a:ext cx="860800" cy="0"/>
          </a:xfrm>
          <a:prstGeom prst="line">
            <a:avLst/>
          </a:prstGeom>
          <a:ln w="19050" cap="rnd">
            <a:solidFill>
              <a:schemeClr val="tx1">
                <a:lumMod val="60000"/>
                <a:lumOff val="4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p:cNvSpPr>
            <a:spLocks noChangeAspect="1"/>
          </p:cNvSpPr>
          <p:nvPr/>
        </p:nvSpPr>
        <p:spPr bwMode="auto">
          <a:xfrm>
            <a:off x="6409804" y="6478252"/>
            <a:ext cx="365760" cy="365760"/>
          </a:xfrm>
          <a:prstGeom prst="ellipse">
            <a:avLst/>
          </a:prstGeom>
          <a:solidFill>
            <a:schemeClr val="tx2">
              <a:lumMod val="50000"/>
            </a:schemeClr>
          </a:solidFill>
          <a:ln w="28575">
            <a:solidFill>
              <a:srgbClr val="EAEAE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5</a:t>
            </a:r>
          </a:p>
        </p:txBody>
      </p:sp>
      <p:sp>
        <p:nvSpPr>
          <p:cNvPr id="38" name="Rectangle 37"/>
          <p:cNvSpPr/>
          <p:nvPr/>
        </p:nvSpPr>
        <p:spPr>
          <a:xfrm>
            <a:off x="6029425" y="6965437"/>
            <a:ext cx="1148548" cy="940316"/>
          </a:xfrm>
          <a:prstGeom prst="rect">
            <a:avLst/>
          </a:prstGeom>
        </p:spPr>
        <p:txBody>
          <a:bodyPr wrap="square" lIns="105723" tIns="52861" rIns="105723" bIns="52861" anchor="t">
            <a:spAutoFit/>
          </a:bodyPr>
          <a:lstStyle/>
          <a:p>
            <a:pPr algn="ctr" defTabSz="916352">
              <a:lnSpc>
                <a:spcPts val="1300"/>
              </a:lnSpc>
            </a:pPr>
            <a:r>
              <a:rPr lang="en-US" sz="1400" b="1" kern="0">
                <a:solidFill>
                  <a:schemeClr val="tx2">
                    <a:lumMod val="50000"/>
                  </a:schemeClr>
                </a:solidFill>
                <a:cs typeface="Segoe UI Semibold" panose="020B0702040204020203" pitchFamily="34" charset="0"/>
              </a:rPr>
              <a:t>Resources</a:t>
            </a:r>
            <a:r>
              <a:rPr lang="en-US" sz="1400" b="1" kern="0">
                <a:solidFill>
                  <a:schemeClr val="tx2">
                    <a:lumMod val="50000"/>
                  </a:schemeClr>
                </a:solidFill>
                <a:latin typeface="Segoe UI" panose="020B0502040204020203" pitchFamily="34" charset="0"/>
                <a:cs typeface="Segoe UI" panose="020B0502040204020203" pitchFamily="34" charset="0"/>
              </a:rPr>
              <a:t> </a:t>
            </a:r>
            <a:br>
              <a:rPr lang="en-US" sz="1400" b="1" kern="0">
                <a:solidFill>
                  <a:schemeClr val="accent1">
                    <a:lumMod val="75000"/>
                  </a:schemeClr>
                </a:solidFill>
                <a:latin typeface="Segoe UI" panose="020B0502040204020203" pitchFamily="34" charset="0"/>
                <a:cs typeface="Segoe UI" panose="020B0502040204020203" pitchFamily="34" charset="0"/>
              </a:rPr>
            </a:br>
            <a:r>
              <a:rPr lang="en-US" sz="1100" kern="0">
                <a:latin typeface="Segoe UI" panose="020B0502040204020203" pitchFamily="34" charset="0"/>
                <a:cs typeface="Segoe UI" panose="020B0502040204020203" pitchFamily="34" charset="0"/>
              </a:rPr>
              <a:t>Discuss relevant offers or bundles available</a:t>
            </a:r>
          </a:p>
        </p:txBody>
      </p:sp>
      <p:sp>
        <p:nvSpPr>
          <p:cNvPr id="8" name="Rectangle 7"/>
          <p:cNvSpPr/>
          <p:nvPr/>
        </p:nvSpPr>
        <p:spPr bwMode="auto">
          <a:xfrm>
            <a:off x="5214794" y="1375971"/>
            <a:ext cx="2557606" cy="1842241"/>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4828347" y="1535447"/>
            <a:ext cx="2704757" cy="1200329"/>
          </a:xfrm>
          <a:prstGeom prst="rect">
            <a:avLst/>
          </a:prstGeom>
        </p:spPr>
        <p:txBody>
          <a:bodyPr wrap="square">
            <a:spAutoFit/>
          </a:bodyPr>
          <a:lstStyle/>
          <a:p>
            <a:pPr lvl="1"/>
            <a:r>
              <a:rPr lang="en-US" i="1">
                <a:solidFill>
                  <a:schemeClr val="tx2">
                    <a:lumMod val="50000"/>
                  </a:schemeClr>
                </a:solidFill>
                <a:latin typeface="+mj-lt"/>
              </a:rPr>
              <a:t>“I’m too limited in what I can do and what I can achieve on Chromebook.”</a:t>
            </a:r>
            <a:endParaRPr lang="en-US" sz="1200" b="1">
              <a:solidFill>
                <a:schemeClr val="tx2">
                  <a:lumMod val="50000"/>
                </a:schemeClr>
              </a:solidFill>
              <a:latin typeface="+mj-lt"/>
            </a:endParaRPr>
          </a:p>
        </p:txBody>
      </p:sp>
      <p:sp>
        <p:nvSpPr>
          <p:cNvPr id="9" name="TextBox 8"/>
          <p:cNvSpPr txBox="1"/>
          <p:nvPr/>
        </p:nvSpPr>
        <p:spPr>
          <a:xfrm>
            <a:off x="5674291" y="2622993"/>
            <a:ext cx="1955484" cy="627864"/>
          </a:xfrm>
          <a:prstGeom prst="rect">
            <a:avLst/>
          </a:prstGeom>
          <a:noFill/>
        </p:spPr>
        <p:txBody>
          <a:bodyPr wrap="square" lIns="182880" tIns="146304" rIns="182880" bIns="146304" rtlCol="0">
            <a:spAutoFit/>
          </a:bodyPr>
          <a:lstStyle/>
          <a:p>
            <a:pPr algn="r">
              <a:lnSpc>
                <a:spcPct val="90000"/>
              </a:lnSpc>
              <a:spcAft>
                <a:spcPts val="600"/>
              </a:spcAft>
            </a:pPr>
            <a:r>
              <a:rPr lang="en-US" sz="1200" b="1">
                <a:solidFill>
                  <a:schemeClr val="tx2">
                    <a:lumMod val="50000"/>
                  </a:schemeClr>
                </a:solidFill>
              </a:rPr>
              <a:t>Corey Weathers, CEO, Homegrown Trailers</a:t>
            </a:r>
            <a:endParaRPr lang="en-US" sz="1200">
              <a:gradFill>
                <a:gsLst>
                  <a:gs pos="2917">
                    <a:schemeClr val="tx1"/>
                  </a:gs>
                  <a:gs pos="30000">
                    <a:schemeClr val="tx1"/>
                  </a:gs>
                </a:gsLst>
                <a:lin ang="5400000" scaled="0"/>
              </a:gradFill>
            </a:endParaRPr>
          </a:p>
        </p:txBody>
      </p:sp>
      <p:sp>
        <p:nvSpPr>
          <p:cNvPr id="10" name="Rectangle 9"/>
          <p:cNvSpPr/>
          <p:nvPr/>
        </p:nvSpPr>
        <p:spPr>
          <a:xfrm>
            <a:off x="-143640" y="8428091"/>
            <a:ext cx="6229464" cy="246221"/>
          </a:xfrm>
          <a:prstGeom prst="rect">
            <a:avLst/>
          </a:prstGeom>
        </p:spPr>
        <p:txBody>
          <a:bodyPr wrap="square">
            <a:spAutoFit/>
          </a:bodyPr>
          <a:lstStyle/>
          <a:p>
            <a:pPr marL="457200" marR="0">
              <a:spcBef>
                <a:spcPts val="0"/>
              </a:spcBef>
              <a:spcAft>
                <a:spcPts val="0"/>
              </a:spcAft>
            </a:pPr>
            <a:r>
              <a:rPr lang="en-US" sz="1000">
                <a:solidFill>
                  <a:srgbClr val="000000"/>
                </a:solidFill>
                <a:latin typeface="Calibri" panose="020F0502020204030204" pitchFamily="34" charset="0"/>
                <a:ea typeface="Calibri" panose="020F0502020204030204" pitchFamily="34" charset="0"/>
                <a:hlinkClick r:id="rId9" action="ppaction://hlinkfile"/>
              </a:rPr>
              <a:t>www.microsoft.com/en-us/windowsforbusiness/compare-chromebook-os-vs-windows-10-pro</a:t>
            </a:r>
            <a:r>
              <a:rPr lang="en-US" sz="1000">
                <a:solidFill>
                  <a:srgbClr val="000000"/>
                </a:solidFill>
                <a:latin typeface="Calibri" panose="020F0502020204030204" pitchFamily="34" charset="0"/>
                <a:ea typeface="Calibri" panose="020F0502020204030204" pitchFamily="34" charset="0"/>
              </a:rPr>
              <a:t>  </a:t>
            </a:r>
            <a:endParaRPr lang="en-US" sz="1000">
              <a:latin typeface="Calibri" panose="020F0502020204030204" pitchFamily="34" charset="0"/>
              <a:ea typeface="Calibri" panose="020F0502020204030204" pitchFamily="34" charset="0"/>
            </a:endParaRPr>
          </a:p>
        </p:txBody>
      </p:sp>
      <p:sp>
        <p:nvSpPr>
          <p:cNvPr id="39" name="Footer Placeholder 2"/>
          <p:cNvSpPr txBox="1">
            <a:spLocks/>
          </p:cNvSpPr>
          <p:nvPr/>
        </p:nvSpPr>
        <p:spPr>
          <a:xfrm>
            <a:off x="404441" y="8358842"/>
            <a:ext cx="4810353" cy="138499"/>
          </a:xfrm>
          <a:prstGeom prst="rect">
            <a:avLst/>
          </a:prstGeom>
        </p:spPr>
        <p:txBody>
          <a:bodyPr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a:t>For more information:</a:t>
            </a:r>
          </a:p>
        </p:txBody>
      </p:sp>
    </p:spTree>
    <p:extLst>
      <p:ext uri="{BB962C8B-B14F-4D97-AF65-F5344CB8AC3E}">
        <p14:creationId xmlns:p14="http://schemas.microsoft.com/office/powerpoint/2010/main" val="18000580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0"/>
            <a:ext cx="7772400" cy="14876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0" y="1486612"/>
            <a:ext cx="7772400" cy="461886"/>
          </a:xfrm>
          <a:prstGeom prst="rect">
            <a:avLst/>
          </a:prstGeom>
          <a:solidFill>
            <a:srgbClr val="E2E2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a:xfrm>
            <a:off x="1560133" y="1632031"/>
            <a:ext cx="5736233" cy="201316"/>
          </a:xfrm>
          <a:prstGeom prst="rect">
            <a:avLst/>
          </a:prstGeom>
        </p:spPr>
        <p:txBody>
          <a:bodyPr wrap="square" lIns="0" tIns="0" rIns="0" bIns="0">
            <a:spAutoFit/>
          </a:bodyPr>
          <a:lstStyle/>
          <a:p>
            <a:pPr lvl="0" defTabSz="1078124" fontAlgn="base">
              <a:lnSpc>
                <a:spcPct val="90000"/>
              </a:lnSpc>
              <a:spcBef>
                <a:spcPct val="0"/>
              </a:spcBef>
              <a:spcAft>
                <a:spcPct val="0"/>
              </a:spcAft>
            </a:pPr>
            <a:r>
              <a:rPr lang="en-US" sz="1400" b="1">
                <a:solidFill>
                  <a:schemeClr val="accent6"/>
                </a:solidFill>
                <a:ea typeface="Segoe UI" pitchFamily="34" charset="0"/>
                <a:cs typeface="Segoe UI" pitchFamily="34" charset="0"/>
              </a:rPr>
              <a:t>GOAL: </a:t>
            </a:r>
            <a:r>
              <a:rPr lang="en-US" sz="1400">
                <a:solidFill>
                  <a:schemeClr val="accent6"/>
                </a:solidFill>
                <a:ea typeface="Segoe UI" pitchFamily="34" charset="0"/>
                <a:cs typeface="Segoe UI" pitchFamily="34" charset="0"/>
              </a:rPr>
              <a:t>Understand the customer’s needs and decision factors.</a:t>
            </a:r>
          </a:p>
        </p:txBody>
      </p:sp>
      <p:sp>
        <p:nvSpPr>
          <p:cNvPr id="18" name="Rectangle 17"/>
          <p:cNvSpPr/>
          <p:nvPr/>
        </p:nvSpPr>
        <p:spPr bwMode="auto">
          <a:xfrm>
            <a:off x="1560133" y="427236"/>
            <a:ext cx="5648750"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1078124" fontAlgn="base">
              <a:spcBef>
                <a:spcPct val="0"/>
              </a:spcBef>
              <a:spcAft>
                <a:spcPct val="0"/>
              </a:spcAft>
            </a:pPr>
            <a:r>
              <a:rPr lang="en-US" sz="1400" b="1">
                <a:solidFill>
                  <a:schemeClr val="bg1"/>
                </a:solidFill>
                <a:ea typeface="Segoe UI" pitchFamily="34" charset="0"/>
                <a:cs typeface="Segoe UI" pitchFamily="34" charset="0"/>
              </a:rPr>
              <a:t>Begin the conversation by exploring the customer’s needs. </a:t>
            </a:r>
            <a:br>
              <a:rPr lang="en-US" sz="1400" b="1">
                <a:solidFill>
                  <a:schemeClr val="bg1"/>
                </a:solidFill>
                <a:ea typeface="Segoe UI" pitchFamily="34" charset="0"/>
                <a:cs typeface="Segoe UI" pitchFamily="34" charset="0"/>
              </a:rPr>
            </a:br>
            <a:r>
              <a:rPr lang="en-US" sz="1400">
                <a:solidFill>
                  <a:schemeClr val="bg1">
                    <a:alpha val="75000"/>
                  </a:schemeClr>
                </a:solidFill>
                <a:ea typeface="Segoe UI" pitchFamily="34" charset="0"/>
                <a:cs typeface="Segoe UI" pitchFamily="34" charset="0"/>
              </a:rPr>
              <a:t>Probe to understand the customer’s pain points and if they are currently considering a low-cost device, such as a Chromebook.</a:t>
            </a:r>
          </a:p>
        </p:txBody>
      </p:sp>
      <p:sp>
        <p:nvSpPr>
          <p:cNvPr id="19" name="TextBox 18"/>
          <p:cNvSpPr txBox="1"/>
          <p:nvPr/>
        </p:nvSpPr>
        <p:spPr>
          <a:xfrm>
            <a:off x="77439" y="-136484"/>
            <a:ext cx="1613262" cy="2788456"/>
          </a:xfrm>
          <a:prstGeom prst="rect">
            <a:avLst/>
          </a:prstGeom>
          <a:noFill/>
        </p:spPr>
        <p:txBody>
          <a:bodyPr wrap="none" lIns="182880" tIns="146304" rIns="182880" bIns="146304" rtlCol="0">
            <a:spAutoFit/>
          </a:bodyPr>
          <a:lstStyle/>
          <a:p>
            <a:pPr>
              <a:lnSpc>
                <a:spcPct val="90000"/>
              </a:lnSpc>
              <a:spcAft>
                <a:spcPts val="600"/>
              </a:spcAft>
            </a:pPr>
            <a:r>
              <a:rPr lang="en-US" sz="18000">
                <a:solidFill>
                  <a:schemeClr val="bg1"/>
                </a:solidFill>
              </a:rPr>
              <a:t>1</a:t>
            </a:r>
          </a:p>
        </p:txBody>
      </p:sp>
      <p:sp>
        <p:nvSpPr>
          <p:cNvPr id="2" name="Rectangle 1"/>
          <p:cNvSpPr/>
          <p:nvPr/>
        </p:nvSpPr>
        <p:spPr>
          <a:xfrm>
            <a:off x="392113" y="2512174"/>
            <a:ext cx="6958713" cy="3688189"/>
          </a:xfrm>
          <a:prstGeom prst="rect">
            <a:avLst/>
          </a:prstGeom>
        </p:spPr>
        <p:txBody>
          <a:bodyPr wrap="square" lIns="0">
            <a:spAutoFit/>
          </a:bodyPr>
          <a:lstStyle/>
          <a:p>
            <a:pPr marL="85725" lvl="0" indent="-85725" defTabSz="939632">
              <a:spcAft>
                <a:spcPts val="1000"/>
              </a:spcAft>
            </a:pPr>
            <a:r>
              <a:rPr lang="en-US" sz="1200" b="1">
                <a:solidFill>
                  <a:schemeClr val="tx1">
                    <a:lumMod val="75000"/>
                  </a:schemeClr>
                </a:solidFill>
                <a:cs typeface="Segoe UI Semibold" panose="020B0702040204020203" pitchFamily="34" charset="0"/>
              </a:rPr>
              <a:t>“Why are you considering new devices?” </a:t>
            </a:r>
            <a:r>
              <a:rPr lang="en-US" sz="1200" i="1">
                <a:solidFill>
                  <a:schemeClr val="tx1">
                    <a:lumMod val="75000"/>
                  </a:schemeClr>
                </a:solidFill>
                <a:cs typeface="Segoe UI Semibold" panose="020B0702040204020203" pitchFamily="34" charset="0"/>
              </a:rPr>
              <a:t>Use the conversation to solicit more detail about their intended use. More use case details are available on </a:t>
            </a:r>
            <a:r>
              <a:rPr lang="en-US" sz="1200" i="1">
                <a:solidFill>
                  <a:schemeClr val="tx1">
                    <a:lumMod val="75000"/>
                  </a:schemeClr>
                </a:solidFill>
                <a:cs typeface="Segoe UI Semibold" panose="020B0702040204020203" pitchFamily="34" charset="0"/>
                <a:hlinkClick r:id="rId3" action="ppaction://hlinksldjump"/>
              </a:rPr>
              <a:t>page 4</a:t>
            </a:r>
            <a:r>
              <a:rPr lang="en-US" sz="1200" i="1">
                <a:solidFill>
                  <a:schemeClr val="tx1">
                    <a:lumMod val="75000"/>
                  </a:schemeClr>
                </a:solidFill>
                <a:cs typeface="Segoe UI Semibold" panose="020B0702040204020203" pitchFamily="34" charset="0"/>
              </a:rPr>
              <a:t>.  </a:t>
            </a:r>
          </a:p>
          <a:p>
            <a:pPr marL="85725" lvl="0" indent="-85725" defTabSz="939632">
              <a:spcAft>
                <a:spcPts val="1000"/>
              </a:spcAft>
            </a:pPr>
            <a:r>
              <a:rPr lang="en-US" sz="1200" b="1">
                <a:solidFill>
                  <a:schemeClr val="tx1">
                    <a:lumMod val="75000"/>
                  </a:schemeClr>
                </a:solidFill>
                <a:cs typeface="Segoe UI Semibold" panose="020B0702040204020203" pitchFamily="34" charset="0"/>
              </a:rPr>
              <a:t>“How much remote access to company data do your employees need?” </a:t>
            </a:r>
            <a:r>
              <a:rPr lang="en-US" sz="1200" i="1">
                <a:solidFill>
                  <a:schemeClr val="tx1">
                    <a:lumMod val="75000"/>
                  </a:schemeClr>
                </a:solidFill>
                <a:cs typeface="Segoe UI Semibold" panose="020B0702040204020203" pitchFamily="34" charset="0"/>
              </a:rPr>
              <a:t>Emphasize that Windows 10 Pro not only allows users to access their desktop from anywhere (with Remote Desktop), but the most secure Windows ever also helps them protect their corporate identities, data and network security.</a:t>
            </a:r>
            <a:endParaRPr lang="en-US" sz="1200" b="1">
              <a:solidFill>
                <a:schemeClr val="tx1">
                  <a:lumMod val="75000"/>
                </a:schemeClr>
              </a:solidFill>
              <a:cs typeface="Segoe UI Semibold" panose="020B0702040204020203" pitchFamily="34" charset="0"/>
            </a:endParaRPr>
          </a:p>
          <a:p>
            <a:pPr marL="85725" lvl="0" indent="-85725" defTabSz="939632">
              <a:spcAft>
                <a:spcPts val="1000"/>
              </a:spcAft>
            </a:pPr>
            <a:r>
              <a:rPr lang="en-US" sz="1200" b="1">
                <a:solidFill>
                  <a:schemeClr val="tx1">
                    <a:lumMod val="75000"/>
                  </a:schemeClr>
                </a:solidFill>
                <a:cs typeface="Segoe UI Semibold" panose="020B0702040204020203" pitchFamily="34" charset="0"/>
              </a:rPr>
              <a:t>“What applications are your employees using?” </a:t>
            </a:r>
            <a:r>
              <a:rPr lang="en-US" sz="1200" i="1">
                <a:solidFill>
                  <a:schemeClr val="tx1">
                    <a:lumMod val="75000"/>
                  </a:schemeClr>
                </a:solidFill>
                <a:cs typeface="Segoe UI Semibold" panose="020B0702040204020203" pitchFamily="34" charset="0"/>
              </a:rPr>
              <a:t>Highlight the fact that Windows 10 offers compatibility with a wide range of desktop and Line of Business (LOB) applications such as DocuSign and Microsoft Office Professional.</a:t>
            </a:r>
          </a:p>
          <a:p>
            <a:pPr marL="85725" lvl="0" indent="-85725" defTabSz="939632">
              <a:spcAft>
                <a:spcPts val="1000"/>
              </a:spcAft>
            </a:pPr>
            <a:r>
              <a:rPr lang="en-US" sz="1200" b="1">
                <a:solidFill>
                  <a:schemeClr val="tx1">
                    <a:lumMod val="75000"/>
                  </a:schemeClr>
                </a:solidFill>
                <a:cs typeface="Segoe UI Semibold" panose="020B0702040204020203" pitchFamily="34" charset="0"/>
              </a:rPr>
              <a:t>“How worried are you about security of your devices and data?” </a:t>
            </a:r>
            <a:r>
              <a:rPr lang="en-US" sz="1200" i="1">
                <a:solidFill>
                  <a:schemeClr val="tx1">
                    <a:lumMod val="75000"/>
                  </a:schemeClr>
                </a:solidFill>
                <a:cs typeface="Segoe UI Semibold" panose="020B0702040204020203" pitchFamily="34" charset="0"/>
              </a:rPr>
              <a:t>Stress that Windows 10 Pro provides comprehensive security to help protect their devices, data, identities, and networks from current and future threats such as data breaches.</a:t>
            </a:r>
          </a:p>
          <a:p>
            <a:pPr marL="85725" lvl="0" indent="-85725" defTabSz="939632">
              <a:spcAft>
                <a:spcPts val="1000"/>
              </a:spcAft>
            </a:pPr>
            <a:r>
              <a:rPr lang="en-US" sz="1200" b="1">
                <a:solidFill>
                  <a:schemeClr val="tx1">
                    <a:lumMod val="75000"/>
                  </a:schemeClr>
                </a:solidFill>
                <a:cs typeface="Segoe UI Semibold" panose="020B0702040204020203" pitchFamily="34" charset="0"/>
              </a:rPr>
              <a:t>“How do you keep your devices updated?” </a:t>
            </a:r>
            <a:r>
              <a:rPr lang="en-US" sz="1200" i="1">
                <a:solidFill>
                  <a:schemeClr val="tx1">
                    <a:lumMod val="75000"/>
                  </a:schemeClr>
                </a:solidFill>
                <a:cs typeface="Segoe UI Semibold" panose="020B0702040204020203" pitchFamily="34" charset="0"/>
              </a:rPr>
              <a:t>Share that Windows 10 Pro makes keeping devices updated easy.  Windows 10 Pro offers regular security updates, provides critical fixes and makes new features and functionality available regularly at no additional cost.</a:t>
            </a:r>
          </a:p>
          <a:p>
            <a:pPr marL="85725" indent="-85725" defTabSz="939632">
              <a:spcAft>
                <a:spcPts val="1000"/>
              </a:spcAft>
            </a:pPr>
            <a:r>
              <a:rPr lang="en-US" sz="1200" b="1">
                <a:solidFill>
                  <a:schemeClr val="tx1">
                    <a:lumMod val="75000"/>
                  </a:schemeClr>
                </a:solidFill>
                <a:cs typeface="Segoe UI Semibold" panose="020B0702040204020203" pitchFamily="34" charset="0"/>
              </a:rPr>
              <a:t>“Have you considered the full cost of new devices?”</a:t>
            </a:r>
            <a:r>
              <a:rPr lang="en-US" sz="1200" b="1">
                <a:solidFill>
                  <a:srgbClr val="FF0000"/>
                </a:solidFill>
                <a:cs typeface="Segoe UI Semibold" panose="020B0702040204020203" pitchFamily="34" charset="0"/>
              </a:rPr>
              <a:t> </a:t>
            </a:r>
            <a:r>
              <a:rPr lang="en-US" sz="1200" i="1">
                <a:solidFill>
                  <a:schemeClr val="tx1">
                    <a:lumMod val="75000"/>
                  </a:schemeClr>
                </a:solidFill>
                <a:cs typeface="Segoe UI Semibold" panose="020B0702040204020203" pitchFamily="34" charset="0"/>
              </a:rPr>
              <a:t>Point out to your customer how budget-friendly Windows 10 Pro devices are.  See list below to learn about capabilities not available with Chrome. </a:t>
            </a:r>
            <a:endParaRPr lang="en-US" sz="1200" b="1">
              <a:solidFill>
                <a:srgbClr val="FF0000"/>
              </a:solidFill>
              <a:cs typeface="Segoe UI Semibold" panose="020B0702040204020203" pitchFamily="34" charset="0"/>
            </a:endParaRPr>
          </a:p>
        </p:txBody>
      </p:sp>
      <p:sp>
        <p:nvSpPr>
          <p:cNvPr id="3" name="Rectangle 2"/>
          <p:cNvSpPr/>
          <p:nvPr/>
        </p:nvSpPr>
        <p:spPr>
          <a:xfrm>
            <a:off x="392113" y="2170666"/>
            <a:ext cx="2823209" cy="221599"/>
          </a:xfrm>
          <a:prstGeom prst="rect">
            <a:avLst/>
          </a:prstGeom>
        </p:spPr>
        <p:txBody>
          <a:bodyPr vert="horz" wrap="square" lIns="0" tIns="0" rIns="0" bIns="0" rtlCol="0" anchor="t">
            <a:spAutoFit/>
          </a:bodyPr>
          <a:lstStyle/>
          <a:p>
            <a:pPr defTabSz="898645">
              <a:lnSpc>
                <a:spcPct val="90000"/>
              </a:lnSpc>
              <a:spcBef>
                <a:spcPct val="0"/>
              </a:spcBef>
            </a:pPr>
            <a:r>
              <a:rPr lang="en-US" sz="1600" b="1" kern="0" cap="all">
                <a:ln>
                  <a:solidFill>
                    <a:schemeClr val="bg1">
                      <a:alpha val="0"/>
                    </a:schemeClr>
                  </a:solidFill>
                </a:ln>
                <a:solidFill>
                  <a:schemeClr val="accent1"/>
                </a:solidFill>
                <a:latin typeface="Segoe UI" pitchFamily="34" charset="0"/>
              </a:rPr>
              <a:t>Conversation starters</a:t>
            </a:r>
          </a:p>
        </p:txBody>
      </p:sp>
      <p:cxnSp>
        <p:nvCxnSpPr>
          <p:cNvPr id="21" name="Straight Connector 20"/>
          <p:cNvCxnSpPr/>
          <p:nvPr/>
        </p:nvCxnSpPr>
        <p:spPr>
          <a:xfrm>
            <a:off x="3076556" y="2320573"/>
            <a:ext cx="4274270"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flipV="1">
            <a:off x="0" y="9143997"/>
            <a:ext cx="7772400" cy="9144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392113" y="8309120"/>
            <a:ext cx="6857844" cy="754053"/>
          </a:xfrm>
          <a:prstGeom prst="rect">
            <a:avLst/>
          </a:prstGeom>
        </p:spPr>
        <p:txBody>
          <a:bodyPr wrap="square" lIns="0" tIns="91440">
            <a:spAutoFit/>
          </a:bodyPr>
          <a:lstStyle/>
          <a:p>
            <a:pPr>
              <a:spcAft>
                <a:spcPts val="200"/>
              </a:spcAft>
            </a:pPr>
            <a:r>
              <a:rPr lang="en-US" sz="1000" b="1">
                <a:solidFill>
                  <a:schemeClr val="tx2"/>
                </a:solidFill>
                <a:ea typeface="Calibri" panose="020F0502020204030204" pitchFamily="34" charset="0"/>
                <a:cs typeface="Times New Roman" panose="02020603050405020304" pitchFamily="18" charset="0"/>
              </a:rPr>
              <a:t>Why should we pay more for a Windows 10 Pro device than for a Chromebook? </a:t>
            </a:r>
            <a:r>
              <a:rPr lang="en-US" sz="1000">
                <a:ea typeface="Calibri" panose="020F0502020204030204" pitchFamily="34" charset="0"/>
                <a:cs typeface="Times New Roman" panose="02020603050405020304" pitchFamily="18" charset="0"/>
              </a:rPr>
              <a:t>The fact is you won’t necessarily pay more for a Windows 10 Pro device than for a Chromebook. There’s a wide variety of price point, feature, and style choices among Windows 10 Pro devices. </a:t>
            </a:r>
            <a:r>
              <a:rPr lang="en-US" sz="1000" b="1">
                <a:ea typeface="Calibri" panose="020F0502020204030204" pitchFamily="34" charset="0"/>
                <a:cs typeface="Times New Roman" panose="02020603050405020304" pitchFamily="18" charset="0"/>
              </a:rPr>
              <a:t>A Windows 10 Pro device gives you so much more—it enables you to use your apps offline as well as online, plus safeguards your data. </a:t>
            </a:r>
          </a:p>
        </p:txBody>
      </p:sp>
      <p:cxnSp>
        <p:nvCxnSpPr>
          <p:cNvPr id="34" name="Straight Connector 33"/>
          <p:cNvCxnSpPr/>
          <p:nvPr/>
        </p:nvCxnSpPr>
        <p:spPr>
          <a:xfrm>
            <a:off x="411881" y="8313097"/>
            <a:ext cx="6938945" cy="0"/>
          </a:xfrm>
          <a:prstGeom prst="line">
            <a:avLst/>
          </a:prstGeom>
          <a:ln w="19050" cap="rnd">
            <a:solidFill>
              <a:schemeClr val="tx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25239" y="6694195"/>
            <a:ext cx="6376827" cy="1277273"/>
          </a:xfrm>
          <a:prstGeom prst="rect">
            <a:avLst/>
          </a:prstGeom>
        </p:spPr>
        <p:txBody>
          <a:bodyPr wrap="square" lIns="0" tIns="0" rIns="0" bIns="0">
            <a:spAutoFit/>
          </a:bodyPr>
          <a:lstStyle/>
          <a:p>
            <a:pPr>
              <a:spcBef>
                <a:spcPts val="200"/>
              </a:spcBef>
              <a:spcAft>
                <a:spcPts val="1200"/>
              </a:spcAft>
              <a:buClr>
                <a:schemeClr val="bg1">
                  <a:lumMod val="65000"/>
                </a:schemeClr>
              </a:buClr>
            </a:pPr>
            <a:r>
              <a:rPr lang="en-US" sz="1200">
                <a:latin typeface="Segoe UI" panose="020B0502040204020203" pitchFamily="34" charset="0"/>
                <a:cs typeface="Times New Roman" panose="02020603050405020304" pitchFamily="18" charset="0"/>
              </a:rPr>
              <a:t>Run full Office apps, Windows apps, or USB printers</a:t>
            </a:r>
          </a:p>
          <a:p>
            <a:pPr>
              <a:spcBef>
                <a:spcPts val="200"/>
              </a:spcBef>
              <a:spcAft>
                <a:spcPts val="1200"/>
              </a:spcAft>
              <a:buClr>
                <a:schemeClr val="bg1">
                  <a:lumMod val="65000"/>
                </a:schemeClr>
              </a:buClr>
            </a:pPr>
            <a:r>
              <a:rPr lang="en-US" sz="1200">
                <a:latin typeface="Segoe UI" panose="020B0502040204020203" pitchFamily="34" charset="0"/>
                <a:cs typeface="Times New Roman" panose="02020603050405020304" pitchFamily="18" charset="0"/>
              </a:rPr>
              <a:t>Provide USB storage encryption or digital rights management for data on the go</a:t>
            </a:r>
          </a:p>
          <a:p>
            <a:pPr>
              <a:spcBef>
                <a:spcPts val="200"/>
              </a:spcBef>
              <a:spcAft>
                <a:spcPts val="1200"/>
              </a:spcAft>
              <a:buClr>
                <a:schemeClr val="bg1">
                  <a:lumMod val="65000"/>
                </a:schemeClr>
              </a:buClr>
            </a:pPr>
            <a:r>
              <a:rPr lang="en-US" sz="1200">
                <a:latin typeface="Segoe UI" panose="020B0502040204020203" pitchFamily="34" charset="0"/>
                <a:cs typeface="Times New Roman" panose="02020603050405020304" pitchFamily="18" charset="0"/>
              </a:rPr>
              <a:t>Give you choice in device management solutions</a:t>
            </a:r>
          </a:p>
          <a:p>
            <a:pPr>
              <a:spcBef>
                <a:spcPts val="200"/>
              </a:spcBef>
              <a:spcAft>
                <a:spcPts val="1200"/>
              </a:spcAft>
              <a:buClr>
                <a:schemeClr val="bg1">
                  <a:lumMod val="65000"/>
                </a:schemeClr>
              </a:buClr>
            </a:pPr>
            <a:r>
              <a:rPr lang="en-US" sz="1200">
                <a:latin typeface="Segoe UI" panose="020B0502040204020203" pitchFamily="34" charset="0"/>
                <a:cs typeface="Times New Roman" panose="02020603050405020304" pitchFamily="18" charset="0"/>
              </a:rPr>
              <a:t>Offer control about file storage or system updates</a:t>
            </a:r>
          </a:p>
        </p:txBody>
      </p:sp>
      <p:sp>
        <p:nvSpPr>
          <p:cNvPr id="38" name="Title 1"/>
          <p:cNvSpPr txBox="1">
            <a:spLocks/>
          </p:cNvSpPr>
          <p:nvPr/>
        </p:nvSpPr>
        <p:spPr>
          <a:xfrm>
            <a:off x="392113" y="6317879"/>
            <a:ext cx="4803342" cy="221599"/>
          </a:xfrm>
          <a:prstGeom prst="rect">
            <a:avLst/>
          </a:prstGeom>
        </p:spPr>
        <p:txBody>
          <a:bodyPr vert="horz" wrap="square" lIns="0" tIns="0" rIns="0" bIns="0" rtlCol="0" anchor="t">
            <a:spAutoFit/>
          </a:bodyPr>
          <a:lstStyle>
            <a:lvl1pPr algn="l" defTabSz="939632"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pPr defTabSz="898645"/>
            <a:r>
              <a:rPr lang="en-US" sz="1600" b="1" kern="0" cap="all" spc="0">
                <a:ln>
                  <a:solidFill>
                    <a:schemeClr val="bg1">
                      <a:alpha val="0"/>
                    </a:schemeClr>
                  </a:solidFill>
                </a:ln>
                <a:solidFill>
                  <a:schemeClr val="accent1"/>
                </a:solidFill>
                <a:latin typeface="Segoe UI" pitchFamily="34" charset="0"/>
                <a:cs typeface="+mn-cs"/>
              </a:rPr>
              <a:t>What chrome can’t do</a:t>
            </a:r>
          </a:p>
        </p:txBody>
      </p:sp>
      <p:cxnSp>
        <p:nvCxnSpPr>
          <p:cNvPr id="39" name="Straight Connector 38"/>
          <p:cNvCxnSpPr/>
          <p:nvPr/>
        </p:nvCxnSpPr>
        <p:spPr>
          <a:xfrm>
            <a:off x="3029639" y="6472143"/>
            <a:ext cx="4321187"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88131" y="6692710"/>
            <a:ext cx="237048" cy="221282"/>
            <a:chOff x="-3592513" y="4214813"/>
            <a:chExt cx="1384300" cy="1292225"/>
          </a:xfrm>
          <a:solidFill>
            <a:schemeClr val="tx1">
              <a:lumMod val="75000"/>
            </a:schemeClr>
          </a:solidFill>
        </p:grpSpPr>
        <p:sp>
          <p:nvSpPr>
            <p:cNvPr id="43" name="Freeform 22"/>
            <p:cNvSpPr>
              <a:spLocks/>
            </p:cNvSpPr>
            <p:nvPr/>
          </p:nvSpPr>
          <p:spPr bwMode="auto">
            <a:xfrm>
              <a:off x="-3592513" y="4214813"/>
              <a:ext cx="1292225" cy="1292225"/>
            </a:xfrm>
            <a:custGeom>
              <a:avLst/>
              <a:gdLst>
                <a:gd name="T0" fmla="*/ 1882 w 3257"/>
                <a:gd name="T1" fmla="*/ 19 h 3254"/>
                <a:gd name="T2" fmla="*/ 2220 w 3257"/>
                <a:gd name="T3" fmla="*/ 106 h 3254"/>
                <a:gd name="T4" fmla="*/ 2523 w 3257"/>
                <a:gd name="T5" fmla="*/ 265 h 3254"/>
                <a:gd name="T6" fmla="*/ 2485 w 3257"/>
                <a:gd name="T7" fmla="*/ 539 h 3254"/>
                <a:gd name="T8" fmla="*/ 2317 w 3257"/>
                <a:gd name="T9" fmla="*/ 573 h 3254"/>
                <a:gd name="T10" fmla="*/ 2015 w 3257"/>
                <a:gd name="T11" fmla="*/ 428 h 3254"/>
                <a:gd name="T12" fmla="*/ 1702 w 3257"/>
                <a:gd name="T13" fmla="*/ 370 h 3254"/>
                <a:gd name="T14" fmla="*/ 1392 w 3257"/>
                <a:gd name="T15" fmla="*/ 391 h 3254"/>
                <a:gd name="T16" fmla="*/ 1099 w 3257"/>
                <a:gd name="T17" fmla="*/ 486 h 3254"/>
                <a:gd name="T18" fmla="*/ 837 w 3257"/>
                <a:gd name="T19" fmla="*/ 648 h 3254"/>
                <a:gd name="T20" fmla="*/ 620 w 3257"/>
                <a:gd name="T21" fmla="*/ 872 h 3254"/>
                <a:gd name="T22" fmla="*/ 463 w 3257"/>
                <a:gd name="T23" fmla="*/ 1152 h 3254"/>
                <a:gd name="T24" fmla="*/ 379 w 3257"/>
                <a:gd name="T25" fmla="*/ 1480 h 3254"/>
                <a:gd name="T26" fmla="*/ 385 w 3257"/>
                <a:gd name="T27" fmla="*/ 1819 h 3254"/>
                <a:gd name="T28" fmla="*/ 480 w 3257"/>
                <a:gd name="T29" fmla="*/ 2137 h 3254"/>
                <a:gd name="T30" fmla="*/ 652 w 3257"/>
                <a:gd name="T31" fmla="*/ 2418 h 3254"/>
                <a:gd name="T32" fmla="*/ 891 w 3257"/>
                <a:gd name="T33" fmla="*/ 2646 h 3254"/>
                <a:gd name="T34" fmla="*/ 1186 w 3257"/>
                <a:gd name="T35" fmla="*/ 2804 h 3254"/>
                <a:gd name="T36" fmla="*/ 1527 w 3257"/>
                <a:gd name="T37" fmla="*/ 2877 h 3254"/>
                <a:gd name="T38" fmla="*/ 1866 w 3257"/>
                <a:gd name="T39" fmla="*/ 2860 h 3254"/>
                <a:gd name="T40" fmla="*/ 2165 w 3257"/>
                <a:gd name="T41" fmla="*/ 2765 h 3254"/>
                <a:gd name="T42" fmla="*/ 2421 w 3257"/>
                <a:gd name="T43" fmla="*/ 2604 h 3254"/>
                <a:gd name="T44" fmla="*/ 2627 w 3257"/>
                <a:gd name="T45" fmla="*/ 2392 h 3254"/>
                <a:gd name="T46" fmla="*/ 2777 w 3257"/>
                <a:gd name="T47" fmla="*/ 2141 h 3254"/>
                <a:gd name="T48" fmla="*/ 2863 w 3257"/>
                <a:gd name="T49" fmla="*/ 1865 h 3254"/>
                <a:gd name="T50" fmla="*/ 2883 w 3257"/>
                <a:gd name="T51" fmla="*/ 1748 h 3254"/>
                <a:gd name="T52" fmla="*/ 3115 w 3257"/>
                <a:gd name="T53" fmla="*/ 1501 h 3254"/>
                <a:gd name="T54" fmla="*/ 3253 w 3257"/>
                <a:gd name="T55" fmla="*/ 1564 h 3254"/>
                <a:gd name="T56" fmla="*/ 3246 w 3257"/>
                <a:gd name="T57" fmla="*/ 1825 h 3254"/>
                <a:gd name="T58" fmla="*/ 3186 w 3257"/>
                <a:gd name="T59" fmla="*/ 2103 h 3254"/>
                <a:gd name="T60" fmla="*/ 3071 w 3257"/>
                <a:gd name="T61" fmla="*/ 2384 h 3254"/>
                <a:gd name="T62" fmla="*/ 2896 w 3257"/>
                <a:gd name="T63" fmla="*/ 2650 h 3254"/>
                <a:gd name="T64" fmla="*/ 2658 w 3257"/>
                <a:gd name="T65" fmla="*/ 2889 h 3254"/>
                <a:gd name="T66" fmla="*/ 2355 w 3257"/>
                <a:gd name="T67" fmla="*/ 3083 h 3254"/>
                <a:gd name="T68" fmla="*/ 1997 w 3257"/>
                <a:gd name="T69" fmla="*/ 3211 h 3254"/>
                <a:gd name="T70" fmla="*/ 1630 w 3257"/>
                <a:gd name="T71" fmla="*/ 3254 h 3254"/>
                <a:gd name="T72" fmla="*/ 1355 w 3257"/>
                <a:gd name="T73" fmla="*/ 3231 h 3254"/>
                <a:gd name="T74" fmla="*/ 1005 w 3257"/>
                <a:gd name="T75" fmla="*/ 3130 h 3254"/>
                <a:gd name="T76" fmla="*/ 683 w 3257"/>
                <a:gd name="T77" fmla="*/ 2951 h 3254"/>
                <a:gd name="T78" fmla="*/ 405 w 3257"/>
                <a:gd name="T79" fmla="*/ 2698 h 3254"/>
                <a:gd name="T80" fmla="*/ 186 w 3257"/>
                <a:gd name="T81" fmla="*/ 2378 h 3254"/>
                <a:gd name="T82" fmla="*/ 50 w 3257"/>
                <a:gd name="T83" fmla="*/ 2026 h 3254"/>
                <a:gd name="T84" fmla="*/ 0 w 3257"/>
                <a:gd name="T85" fmla="*/ 1660 h 3254"/>
                <a:gd name="T86" fmla="*/ 34 w 3257"/>
                <a:gd name="T87" fmla="*/ 1296 h 3254"/>
                <a:gd name="T88" fmla="*/ 148 w 3257"/>
                <a:gd name="T89" fmla="*/ 948 h 3254"/>
                <a:gd name="T90" fmla="*/ 340 w 3257"/>
                <a:gd name="T91" fmla="*/ 629 h 3254"/>
                <a:gd name="T92" fmla="*/ 608 w 3257"/>
                <a:gd name="T93" fmla="*/ 355 h 3254"/>
                <a:gd name="T94" fmla="*/ 919 w 3257"/>
                <a:gd name="T95" fmla="*/ 159 h 3254"/>
                <a:gd name="T96" fmla="*/ 1262 w 3257"/>
                <a:gd name="T97" fmla="*/ 41 h 3254"/>
                <a:gd name="T98" fmla="*/ 1617 w 3257"/>
                <a:gd name="T99"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7" h="3254">
                  <a:moveTo>
                    <a:pt x="1617" y="0"/>
                  </a:moveTo>
                  <a:lnTo>
                    <a:pt x="1706" y="2"/>
                  </a:lnTo>
                  <a:lnTo>
                    <a:pt x="1794" y="8"/>
                  </a:lnTo>
                  <a:lnTo>
                    <a:pt x="1882" y="19"/>
                  </a:lnTo>
                  <a:lnTo>
                    <a:pt x="1969" y="34"/>
                  </a:lnTo>
                  <a:lnTo>
                    <a:pt x="2053" y="54"/>
                  </a:lnTo>
                  <a:lnTo>
                    <a:pt x="2138" y="77"/>
                  </a:lnTo>
                  <a:lnTo>
                    <a:pt x="2220" y="106"/>
                  </a:lnTo>
                  <a:lnTo>
                    <a:pt x="2299" y="139"/>
                  </a:lnTo>
                  <a:lnTo>
                    <a:pt x="2377" y="177"/>
                  </a:lnTo>
                  <a:lnTo>
                    <a:pt x="2451" y="219"/>
                  </a:lnTo>
                  <a:lnTo>
                    <a:pt x="2523" y="265"/>
                  </a:lnTo>
                  <a:lnTo>
                    <a:pt x="2591" y="315"/>
                  </a:lnTo>
                  <a:lnTo>
                    <a:pt x="2656" y="371"/>
                  </a:lnTo>
                  <a:lnTo>
                    <a:pt x="2571" y="455"/>
                  </a:lnTo>
                  <a:lnTo>
                    <a:pt x="2485" y="539"/>
                  </a:lnTo>
                  <a:lnTo>
                    <a:pt x="2400" y="625"/>
                  </a:lnTo>
                  <a:lnTo>
                    <a:pt x="2373" y="609"/>
                  </a:lnTo>
                  <a:lnTo>
                    <a:pt x="2346" y="592"/>
                  </a:lnTo>
                  <a:lnTo>
                    <a:pt x="2317" y="573"/>
                  </a:lnTo>
                  <a:lnTo>
                    <a:pt x="2243" y="529"/>
                  </a:lnTo>
                  <a:lnTo>
                    <a:pt x="2169" y="490"/>
                  </a:lnTo>
                  <a:lnTo>
                    <a:pt x="2092" y="456"/>
                  </a:lnTo>
                  <a:lnTo>
                    <a:pt x="2015" y="428"/>
                  </a:lnTo>
                  <a:lnTo>
                    <a:pt x="1937" y="406"/>
                  </a:lnTo>
                  <a:lnTo>
                    <a:pt x="1859" y="389"/>
                  </a:lnTo>
                  <a:lnTo>
                    <a:pt x="1780" y="377"/>
                  </a:lnTo>
                  <a:lnTo>
                    <a:pt x="1702" y="370"/>
                  </a:lnTo>
                  <a:lnTo>
                    <a:pt x="1623" y="368"/>
                  </a:lnTo>
                  <a:lnTo>
                    <a:pt x="1546" y="371"/>
                  </a:lnTo>
                  <a:lnTo>
                    <a:pt x="1469" y="378"/>
                  </a:lnTo>
                  <a:lnTo>
                    <a:pt x="1392" y="391"/>
                  </a:lnTo>
                  <a:lnTo>
                    <a:pt x="1316" y="408"/>
                  </a:lnTo>
                  <a:lnTo>
                    <a:pt x="1243" y="429"/>
                  </a:lnTo>
                  <a:lnTo>
                    <a:pt x="1170" y="455"/>
                  </a:lnTo>
                  <a:lnTo>
                    <a:pt x="1099" y="486"/>
                  </a:lnTo>
                  <a:lnTo>
                    <a:pt x="1030" y="520"/>
                  </a:lnTo>
                  <a:lnTo>
                    <a:pt x="963" y="559"/>
                  </a:lnTo>
                  <a:lnTo>
                    <a:pt x="899" y="601"/>
                  </a:lnTo>
                  <a:lnTo>
                    <a:pt x="837" y="648"/>
                  </a:lnTo>
                  <a:lnTo>
                    <a:pt x="778" y="698"/>
                  </a:lnTo>
                  <a:lnTo>
                    <a:pt x="722" y="753"/>
                  </a:lnTo>
                  <a:lnTo>
                    <a:pt x="670" y="810"/>
                  </a:lnTo>
                  <a:lnTo>
                    <a:pt x="620" y="872"/>
                  </a:lnTo>
                  <a:lnTo>
                    <a:pt x="575" y="936"/>
                  </a:lnTo>
                  <a:lnTo>
                    <a:pt x="533" y="1004"/>
                  </a:lnTo>
                  <a:lnTo>
                    <a:pt x="496" y="1076"/>
                  </a:lnTo>
                  <a:lnTo>
                    <a:pt x="463" y="1152"/>
                  </a:lnTo>
                  <a:lnTo>
                    <a:pt x="434" y="1229"/>
                  </a:lnTo>
                  <a:lnTo>
                    <a:pt x="411" y="1309"/>
                  </a:lnTo>
                  <a:lnTo>
                    <a:pt x="391" y="1394"/>
                  </a:lnTo>
                  <a:lnTo>
                    <a:pt x="379" y="1480"/>
                  </a:lnTo>
                  <a:lnTo>
                    <a:pt x="371" y="1565"/>
                  </a:lnTo>
                  <a:lnTo>
                    <a:pt x="370" y="1652"/>
                  </a:lnTo>
                  <a:lnTo>
                    <a:pt x="374" y="1736"/>
                  </a:lnTo>
                  <a:lnTo>
                    <a:pt x="385" y="1819"/>
                  </a:lnTo>
                  <a:lnTo>
                    <a:pt x="401" y="1901"/>
                  </a:lnTo>
                  <a:lnTo>
                    <a:pt x="422" y="1983"/>
                  </a:lnTo>
                  <a:lnTo>
                    <a:pt x="449" y="2060"/>
                  </a:lnTo>
                  <a:lnTo>
                    <a:pt x="480" y="2137"/>
                  </a:lnTo>
                  <a:lnTo>
                    <a:pt x="516" y="2212"/>
                  </a:lnTo>
                  <a:lnTo>
                    <a:pt x="557" y="2283"/>
                  </a:lnTo>
                  <a:lnTo>
                    <a:pt x="603" y="2353"/>
                  </a:lnTo>
                  <a:lnTo>
                    <a:pt x="652" y="2418"/>
                  </a:lnTo>
                  <a:lnTo>
                    <a:pt x="706" y="2481"/>
                  </a:lnTo>
                  <a:lnTo>
                    <a:pt x="764" y="2539"/>
                  </a:lnTo>
                  <a:lnTo>
                    <a:pt x="826" y="2595"/>
                  </a:lnTo>
                  <a:lnTo>
                    <a:pt x="891" y="2646"/>
                  </a:lnTo>
                  <a:lnTo>
                    <a:pt x="960" y="2692"/>
                  </a:lnTo>
                  <a:lnTo>
                    <a:pt x="1033" y="2735"/>
                  </a:lnTo>
                  <a:lnTo>
                    <a:pt x="1107" y="2772"/>
                  </a:lnTo>
                  <a:lnTo>
                    <a:pt x="1186" y="2804"/>
                  </a:lnTo>
                  <a:lnTo>
                    <a:pt x="1267" y="2831"/>
                  </a:lnTo>
                  <a:lnTo>
                    <a:pt x="1351" y="2852"/>
                  </a:lnTo>
                  <a:lnTo>
                    <a:pt x="1438" y="2867"/>
                  </a:lnTo>
                  <a:lnTo>
                    <a:pt x="1527" y="2877"/>
                  </a:lnTo>
                  <a:lnTo>
                    <a:pt x="1615" y="2881"/>
                  </a:lnTo>
                  <a:lnTo>
                    <a:pt x="1700" y="2880"/>
                  </a:lnTo>
                  <a:lnTo>
                    <a:pt x="1785" y="2873"/>
                  </a:lnTo>
                  <a:lnTo>
                    <a:pt x="1866" y="2860"/>
                  </a:lnTo>
                  <a:lnTo>
                    <a:pt x="1945" y="2844"/>
                  </a:lnTo>
                  <a:lnTo>
                    <a:pt x="2020" y="2822"/>
                  </a:lnTo>
                  <a:lnTo>
                    <a:pt x="2094" y="2796"/>
                  </a:lnTo>
                  <a:lnTo>
                    <a:pt x="2165" y="2765"/>
                  </a:lnTo>
                  <a:lnTo>
                    <a:pt x="2234" y="2731"/>
                  </a:lnTo>
                  <a:lnTo>
                    <a:pt x="2300" y="2692"/>
                  </a:lnTo>
                  <a:lnTo>
                    <a:pt x="2362" y="2650"/>
                  </a:lnTo>
                  <a:lnTo>
                    <a:pt x="2421" y="2604"/>
                  </a:lnTo>
                  <a:lnTo>
                    <a:pt x="2478" y="2555"/>
                  </a:lnTo>
                  <a:lnTo>
                    <a:pt x="2531" y="2504"/>
                  </a:lnTo>
                  <a:lnTo>
                    <a:pt x="2580" y="2450"/>
                  </a:lnTo>
                  <a:lnTo>
                    <a:pt x="2627" y="2392"/>
                  </a:lnTo>
                  <a:lnTo>
                    <a:pt x="2670" y="2332"/>
                  </a:lnTo>
                  <a:lnTo>
                    <a:pt x="2709" y="2271"/>
                  </a:lnTo>
                  <a:lnTo>
                    <a:pt x="2745" y="2207"/>
                  </a:lnTo>
                  <a:lnTo>
                    <a:pt x="2777" y="2141"/>
                  </a:lnTo>
                  <a:lnTo>
                    <a:pt x="2804" y="2074"/>
                  </a:lnTo>
                  <a:lnTo>
                    <a:pt x="2828" y="2005"/>
                  </a:lnTo>
                  <a:lnTo>
                    <a:pt x="2847" y="1936"/>
                  </a:lnTo>
                  <a:lnTo>
                    <a:pt x="2863" y="1865"/>
                  </a:lnTo>
                  <a:lnTo>
                    <a:pt x="2874" y="1795"/>
                  </a:lnTo>
                  <a:lnTo>
                    <a:pt x="2876" y="1779"/>
                  </a:lnTo>
                  <a:lnTo>
                    <a:pt x="2879" y="1763"/>
                  </a:lnTo>
                  <a:lnTo>
                    <a:pt x="2883" y="1748"/>
                  </a:lnTo>
                  <a:lnTo>
                    <a:pt x="2889" y="1734"/>
                  </a:lnTo>
                  <a:lnTo>
                    <a:pt x="2897" y="1722"/>
                  </a:lnTo>
                  <a:lnTo>
                    <a:pt x="3005" y="1612"/>
                  </a:lnTo>
                  <a:lnTo>
                    <a:pt x="3115" y="1501"/>
                  </a:lnTo>
                  <a:lnTo>
                    <a:pt x="3227" y="1389"/>
                  </a:lnTo>
                  <a:lnTo>
                    <a:pt x="3238" y="1445"/>
                  </a:lnTo>
                  <a:lnTo>
                    <a:pt x="3248" y="1504"/>
                  </a:lnTo>
                  <a:lnTo>
                    <a:pt x="3253" y="1564"/>
                  </a:lnTo>
                  <a:lnTo>
                    <a:pt x="3257" y="1626"/>
                  </a:lnTo>
                  <a:lnTo>
                    <a:pt x="3257" y="1691"/>
                  </a:lnTo>
                  <a:lnTo>
                    <a:pt x="3253" y="1757"/>
                  </a:lnTo>
                  <a:lnTo>
                    <a:pt x="3246" y="1825"/>
                  </a:lnTo>
                  <a:lnTo>
                    <a:pt x="3236" y="1893"/>
                  </a:lnTo>
                  <a:lnTo>
                    <a:pt x="3223" y="1962"/>
                  </a:lnTo>
                  <a:lnTo>
                    <a:pt x="3206" y="2033"/>
                  </a:lnTo>
                  <a:lnTo>
                    <a:pt x="3186" y="2103"/>
                  </a:lnTo>
                  <a:lnTo>
                    <a:pt x="3163" y="2173"/>
                  </a:lnTo>
                  <a:lnTo>
                    <a:pt x="3136" y="2244"/>
                  </a:lnTo>
                  <a:lnTo>
                    <a:pt x="3105" y="2314"/>
                  </a:lnTo>
                  <a:lnTo>
                    <a:pt x="3071" y="2384"/>
                  </a:lnTo>
                  <a:lnTo>
                    <a:pt x="3033" y="2452"/>
                  </a:lnTo>
                  <a:lnTo>
                    <a:pt x="2991" y="2519"/>
                  </a:lnTo>
                  <a:lnTo>
                    <a:pt x="2945" y="2586"/>
                  </a:lnTo>
                  <a:lnTo>
                    <a:pt x="2896" y="2650"/>
                  </a:lnTo>
                  <a:lnTo>
                    <a:pt x="2843" y="2713"/>
                  </a:lnTo>
                  <a:lnTo>
                    <a:pt x="2785" y="2774"/>
                  </a:lnTo>
                  <a:lnTo>
                    <a:pt x="2723" y="2833"/>
                  </a:lnTo>
                  <a:lnTo>
                    <a:pt x="2658" y="2889"/>
                  </a:lnTo>
                  <a:lnTo>
                    <a:pt x="2589" y="2943"/>
                  </a:lnTo>
                  <a:lnTo>
                    <a:pt x="2515" y="2993"/>
                  </a:lnTo>
                  <a:lnTo>
                    <a:pt x="2437" y="3040"/>
                  </a:lnTo>
                  <a:lnTo>
                    <a:pt x="2355" y="3083"/>
                  </a:lnTo>
                  <a:lnTo>
                    <a:pt x="2269" y="3123"/>
                  </a:lnTo>
                  <a:lnTo>
                    <a:pt x="2179" y="3158"/>
                  </a:lnTo>
                  <a:lnTo>
                    <a:pt x="2089" y="3188"/>
                  </a:lnTo>
                  <a:lnTo>
                    <a:pt x="1997" y="3211"/>
                  </a:lnTo>
                  <a:lnTo>
                    <a:pt x="1905" y="3231"/>
                  </a:lnTo>
                  <a:lnTo>
                    <a:pt x="1813" y="3243"/>
                  </a:lnTo>
                  <a:lnTo>
                    <a:pt x="1722" y="3252"/>
                  </a:lnTo>
                  <a:lnTo>
                    <a:pt x="1630" y="3254"/>
                  </a:lnTo>
                  <a:lnTo>
                    <a:pt x="1629" y="3254"/>
                  </a:lnTo>
                  <a:lnTo>
                    <a:pt x="1537" y="3252"/>
                  </a:lnTo>
                  <a:lnTo>
                    <a:pt x="1445" y="3243"/>
                  </a:lnTo>
                  <a:lnTo>
                    <a:pt x="1355" y="3231"/>
                  </a:lnTo>
                  <a:lnTo>
                    <a:pt x="1265" y="3213"/>
                  </a:lnTo>
                  <a:lnTo>
                    <a:pt x="1177" y="3190"/>
                  </a:lnTo>
                  <a:lnTo>
                    <a:pt x="1090" y="3162"/>
                  </a:lnTo>
                  <a:lnTo>
                    <a:pt x="1005" y="3130"/>
                  </a:lnTo>
                  <a:lnTo>
                    <a:pt x="921" y="3092"/>
                  </a:lnTo>
                  <a:lnTo>
                    <a:pt x="839" y="3050"/>
                  </a:lnTo>
                  <a:lnTo>
                    <a:pt x="759" y="3003"/>
                  </a:lnTo>
                  <a:lnTo>
                    <a:pt x="683" y="2951"/>
                  </a:lnTo>
                  <a:lnTo>
                    <a:pt x="609" y="2895"/>
                  </a:lnTo>
                  <a:lnTo>
                    <a:pt x="538" y="2834"/>
                  </a:lnTo>
                  <a:lnTo>
                    <a:pt x="469" y="2769"/>
                  </a:lnTo>
                  <a:lnTo>
                    <a:pt x="405" y="2698"/>
                  </a:lnTo>
                  <a:lnTo>
                    <a:pt x="343" y="2625"/>
                  </a:lnTo>
                  <a:lnTo>
                    <a:pt x="286" y="2546"/>
                  </a:lnTo>
                  <a:lnTo>
                    <a:pt x="233" y="2463"/>
                  </a:lnTo>
                  <a:lnTo>
                    <a:pt x="186" y="2378"/>
                  </a:lnTo>
                  <a:lnTo>
                    <a:pt x="143" y="2292"/>
                  </a:lnTo>
                  <a:lnTo>
                    <a:pt x="107" y="2204"/>
                  </a:lnTo>
                  <a:lnTo>
                    <a:pt x="76" y="2116"/>
                  </a:lnTo>
                  <a:lnTo>
                    <a:pt x="50" y="2026"/>
                  </a:lnTo>
                  <a:lnTo>
                    <a:pt x="30" y="1935"/>
                  </a:lnTo>
                  <a:lnTo>
                    <a:pt x="15" y="1844"/>
                  </a:lnTo>
                  <a:lnTo>
                    <a:pt x="4" y="1752"/>
                  </a:lnTo>
                  <a:lnTo>
                    <a:pt x="0" y="1660"/>
                  </a:lnTo>
                  <a:lnTo>
                    <a:pt x="1" y="1569"/>
                  </a:lnTo>
                  <a:lnTo>
                    <a:pt x="7" y="1477"/>
                  </a:lnTo>
                  <a:lnTo>
                    <a:pt x="18" y="1386"/>
                  </a:lnTo>
                  <a:lnTo>
                    <a:pt x="34" y="1296"/>
                  </a:lnTo>
                  <a:lnTo>
                    <a:pt x="55" y="1207"/>
                  </a:lnTo>
                  <a:lnTo>
                    <a:pt x="81" y="1119"/>
                  </a:lnTo>
                  <a:lnTo>
                    <a:pt x="112" y="1032"/>
                  </a:lnTo>
                  <a:lnTo>
                    <a:pt x="148" y="948"/>
                  </a:lnTo>
                  <a:lnTo>
                    <a:pt x="189" y="865"/>
                  </a:lnTo>
                  <a:lnTo>
                    <a:pt x="235" y="784"/>
                  </a:lnTo>
                  <a:lnTo>
                    <a:pt x="285" y="705"/>
                  </a:lnTo>
                  <a:lnTo>
                    <a:pt x="340" y="629"/>
                  </a:lnTo>
                  <a:lnTo>
                    <a:pt x="400" y="556"/>
                  </a:lnTo>
                  <a:lnTo>
                    <a:pt x="465" y="486"/>
                  </a:lnTo>
                  <a:lnTo>
                    <a:pt x="534" y="419"/>
                  </a:lnTo>
                  <a:lnTo>
                    <a:pt x="608" y="355"/>
                  </a:lnTo>
                  <a:lnTo>
                    <a:pt x="682" y="298"/>
                  </a:lnTo>
                  <a:lnTo>
                    <a:pt x="758" y="247"/>
                  </a:lnTo>
                  <a:lnTo>
                    <a:pt x="838" y="200"/>
                  </a:lnTo>
                  <a:lnTo>
                    <a:pt x="919" y="159"/>
                  </a:lnTo>
                  <a:lnTo>
                    <a:pt x="1003" y="122"/>
                  </a:lnTo>
                  <a:lnTo>
                    <a:pt x="1088" y="90"/>
                  </a:lnTo>
                  <a:lnTo>
                    <a:pt x="1174" y="64"/>
                  </a:lnTo>
                  <a:lnTo>
                    <a:pt x="1262" y="41"/>
                  </a:lnTo>
                  <a:lnTo>
                    <a:pt x="1350" y="24"/>
                  </a:lnTo>
                  <a:lnTo>
                    <a:pt x="1439" y="11"/>
                  </a:lnTo>
                  <a:lnTo>
                    <a:pt x="1529" y="3"/>
                  </a:lnTo>
                  <a:lnTo>
                    <a:pt x="16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p:cNvSpPr>
              <a:spLocks/>
            </p:cNvSpPr>
            <p:nvPr/>
          </p:nvSpPr>
          <p:spPr bwMode="auto">
            <a:xfrm>
              <a:off x="-3308351" y="4340226"/>
              <a:ext cx="1100138" cy="873125"/>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388131" y="7046515"/>
            <a:ext cx="237048" cy="221282"/>
            <a:chOff x="-3592513" y="4214813"/>
            <a:chExt cx="1384300" cy="1292225"/>
          </a:xfrm>
          <a:solidFill>
            <a:schemeClr val="tx1">
              <a:lumMod val="75000"/>
            </a:schemeClr>
          </a:solidFill>
        </p:grpSpPr>
        <p:sp>
          <p:nvSpPr>
            <p:cNvPr id="46" name="Freeform 22"/>
            <p:cNvSpPr>
              <a:spLocks/>
            </p:cNvSpPr>
            <p:nvPr/>
          </p:nvSpPr>
          <p:spPr bwMode="auto">
            <a:xfrm>
              <a:off x="-3592513" y="4214813"/>
              <a:ext cx="1292225" cy="1292225"/>
            </a:xfrm>
            <a:custGeom>
              <a:avLst/>
              <a:gdLst>
                <a:gd name="T0" fmla="*/ 1882 w 3257"/>
                <a:gd name="T1" fmla="*/ 19 h 3254"/>
                <a:gd name="T2" fmla="*/ 2220 w 3257"/>
                <a:gd name="T3" fmla="*/ 106 h 3254"/>
                <a:gd name="T4" fmla="*/ 2523 w 3257"/>
                <a:gd name="T5" fmla="*/ 265 h 3254"/>
                <a:gd name="T6" fmla="*/ 2485 w 3257"/>
                <a:gd name="T7" fmla="*/ 539 h 3254"/>
                <a:gd name="T8" fmla="*/ 2317 w 3257"/>
                <a:gd name="T9" fmla="*/ 573 h 3254"/>
                <a:gd name="T10" fmla="*/ 2015 w 3257"/>
                <a:gd name="T11" fmla="*/ 428 h 3254"/>
                <a:gd name="T12" fmla="*/ 1702 w 3257"/>
                <a:gd name="T13" fmla="*/ 370 h 3254"/>
                <a:gd name="T14" fmla="*/ 1392 w 3257"/>
                <a:gd name="T15" fmla="*/ 391 h 3254"/>
                <a:gd name="T16" fmla="*/ 1099 w 3257"/>
                <a:gd name="T17" fmla="*/ 486 h 3254"/>
                <a:gd name="T18" fmla="*/ 837 w 3257"/>
                <a:gd name="T19" fmla="*/ 648 h 3254"/>
                <a:gd name="T20" fmla="*/ 620 w 3257"/>
                <a:gd name="T21" fmla="*/ 872 h 3254"/>
                <a:gd name="T22" fmla="*/ 463 w 3257"/>
                <a:gd name="T23" fmla="*/ 1152 h 3254"/>
                <a:gd name="T24" fmla="*/ 379 w 3257"/>
                <a:gd name="T25" fmla="*/ 1480 h 3254"/>
                <a:gd name="T26" fmla="*/ 385 w 3257"/>
                <a:gd name="T27" fmla="*/ 1819 h 3254"/>
                <a:gd name="T28" fmla="*/ 480 w 3257"/>
                <a:gd name="T29" fmla="*/ 2137 h 3254"/>
                <a:gd name="T30" fmla="*/ 652 w 3257"/>
                <a:gd name="T31" fmla="*/ 2418 h 3254"/>
                <a:gd name="T32" fmla="*/ 891 w 3257"/>
                <a:gd name="T33" fmla="*/ 2646 h 3254"/>
                <a:gd name="T34" fmla="*/ 1186 w 3257"/>
                <a:gd name="T35" fmla="*/ 2804 h 3254"/>
                <a:gd name="T36" fmla="*/ 1527 w 3257"/>
                <a:gd name="T37" fmla="*/ 2877 h 3254"/>
                <a:gd name="T38" fmla="*/ 1866 w 3257"/>
                <a:gd name="T39" fmla="*/ 2860 h 3254"/>
                <a:gd name="T40" fmla="*/ 2165 w 3257"/>
                <a:gd name="T41" fmla="*/ 2765 h 3254"/>
                <a:gd name="T42" fmla="*/ 2421 w 3257"/>
                <a:gd name="T43" fmla="*/ 2604 h 3254"/>
                <a:gd name="T44" fmla="*/ 2627 w 3257"/>
                <a:gd name="T45" fmla="*/ 2392 h 3254"/>
                <a:gd name="T46" fmla="*/ 2777 w 3257"/>
                <a:gd name="T47" fmla="*/ 2141 h 3254"/>
                <a:gd name="T48" fmla="*/ 2863 w 3257"/>
                <a:gd name="T49" fmla="*/ 1865 h 3254"/>
                <a:gd name="T50" fmla="*/ 2883 w 3257"/>
                <a:gd name="T51" fmla="*/ 1748 h 3254"/>
                <a:gd name="T52" fmla="*/ 3115 w 3257"/>
                <a:gd name="T53" fmla="*/ 1501 h 3254"/>
                <a:gd name="T54" fmla="*/ 3253 w 3257"/>
                <a:gd name="T55" fmla="*/ 1564 h 3254"/>
                <a:gd name="T56" fmla="*/ 3246 w 3257"/>
                <a:gd name="T57" fmla="*/ 1825 h 3254"/>
                <a:gd name="T58" fmla="*/ 3186 w 3257"/>
                <a:gd name="T59" fmla="*/ 2103 h 3254"/>
                <a:gd name="T60" fmla="*/ 3071 w 3257"/>
                <a:gd name="T61" fmla="*/ 2384 h 3254"/>
                <a:gd name="T62" fmla="*/ 2896 w 3257"/>
                <a:gd name="T63" fmla="*/ 2650 h 3254"/>
                <a:gd name="T64" fmla="*/ 2658 w 3257"/>
                <a:gd name="T65" fmla="*/ 2889 h 3254"/>
                <a:gd name="T66" fmla="*/ 2355 w 3257"/>
                <a:gd name="T67" fmla="*/ 3083 h 3254"/>
                <a:gd name="T68" fmla="*/ 1997 w 3257"/>
                <a:gd name="T69" fmla="*/ 3211 h 3254"/>
                <a:gd name="T70" fmla="*/ 1630 w 3257"/>
                <a:gd name="T71" fmla="*/ 3254 h 3254"/>
                <a:gd name="T72" fmla="*/ 1355 w 3257"/>
                <a:gd name="T73" fmla="*/ 3231 h 3254"/>
                <a:gd name="T74" fmla="*/ 1005 w 3257"/>
                <a:gd name="T75" fmla="*/ 3130 h 3254"/>
                <a:gd name="T76" fmla="*/ 683 w 3257"/>
                <a:gd name="T77" fmla="*/ 2951 h 3254"/>
                <a:gd name="T78" fmla="*/ 405 w 3257"/>
                <a:gd name="T79" fmla="*/ 2698 h 3254"/>
                <a:gd name="T80" fmla="*/ 186 w 3257"/>
                <a:gd name="T81" fmla="*/ 2378 h 3254"/>
                <a:gd name="T82" fmla="*/ 50 w 3257"/>
                <a:gd name="T83" fmla="*/ 2026 h 3254"/>
                <a:gd name="T84" fmla="*/ 0 w 3257"/>
                <a:gd name="T85" fmla="*/ 1660 h 3254"/>
                <a:gd name="T86" fmla="*/ 34 w 3257"/>
                <a:gd name="T87" fmla="*/ 1296 h 3254"/>
                <a:gd name="T88" fmla="*/ 148 w 3257"/>
                <a:gd name="T89" fmla="*/ 948 h 3254"/>
                <a:gd name="T90" fmla="*/ 340 w 3257"/>
                <a:gd name="T91" fmla="*/ 629 h 3254"/>
                <a:gd name="T92" fmla="*/ 608 w 3257"/>
                <a:gd name="T93" fmla="*/ 355 h 3254"/>
                <a:gd name="T94" fmla="*/ 919 w 3257"/>
                <a:gd name="T95" fmla="*/ 159 h 3254"/>
                <a:gd name="T96" fmla="*/ 1262 w 3257"/>
                <a:gd name="T97" fmla="*/ 41 h 3254"/>
                <a:gd name="T98" fmla="*/ 1617 w 3257"/>
                <a:gd name="T99"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7" h="3254">
                  <a:moveTo>
                    <a:pt x="1617" y="0"/>
                  </a:moveTo>
                  <a:lnTo>
                    <a:pt x="1706" y="2"/>
                  </a:lnTo>
                  <a:lnTo>
                    <a:pt x="1794" y="8"/>
                  </a:lnTo>
                  <a:lnTo>
                    <a:pt x="1882" y="19"/>
                  </a:lnTo>
                  <a:lnTo>
                    <a:pt x="1969" y="34"/>
                  </a:lnTo>
                  <a:lnTo>
                    <a:pt x="2053" y="54"/>
                  </a:lnTo>
                  <a:lnTo>
                    <a:pt x="2138" y="77"/>
                  </a:lnTo>
                  <a:lnTo>
                    <a:pt x="2220" y="106"/>
                  </a:lnTo>
                  <a:lnTo>
                    <a:pt x="2299" y="139"/>
                  </a:lnTo>
                  <a:lnTo>
                    <a:pt x="2377" y="177"/>
                  </a:lnTo>
                  <a:lnTo>
                    <a:pt x="2451" y="219"/>
                  </a:lnTo>
                  <a:lnTo>
                    <a:pt x="2523" y="265"/>
                  </a:lnTo>
                  <a:lnTo>
                    <a:pt x="2591" y="315"/>
                  </a:lnTo>
                  <a:lnTo>
                    <a:pt x="2656" y="371"/>
                  </a:lnTo>
                  <a:lnTo>
                    <a:pt x="2571" y="455"/>
                  </a:lnTo>
                  <a:lnTo>
                    <a:pt x="2485" y="539"/>
                  </a:lnTo>
                  <a:lnTo>
                    <a:pt x="2400" y="625"/>
                  </a:lnTo>
                  <a:lnTo>
                    <a:pt x="2373" y="609"/>
                  </a:lnTo>
                  <a:lnTo>
                    <a:pt x="2346" y="592"/>
                  </a:lnTo>
                  <a:lnTo>
                    <a:pt x="2317" y="573"/>
                  </a:lnTo>
                  <a:lnTo>
                    <a:pt x="2243" y="529"/>
                  </a:lnTo>
                  <a:lnTo>
                    <a:pt x="2169" y="490"/>
                  </a:lnTo>
                  <a:lnTo>
                    <a:pt x="2092" y="456"/>
                  </a:lnTo>
                  <a:lnTo>
                    <a:pt x="2015" y="428"/>
                  </a:lnTo>
                  <a:lnTo>
                    <a:pt x="1937" y="406"/>
                  </a:lnTo>
                  <a:lnTo>
                    <a:pt x="1859" y="389"/>
                  </a:lnTo>
                  <a:lnTo>
                    <a:pt x="1780" y="377"/>
                  </a:lnTo>
                  <a:lnTo>
                    <a:pt x="1702" y="370"/>
                  </a:lnTo>
                  <a:lnTo>
                    <a:pt x="1623" y="368"/>
                  </a:lnTo>
                  <a:lnTo>
                    <a:pt x="1546" y="371"/>
                  </a:lnTo>
                  <a:lnTo>
                    <a:pt x="1469" y="378"/>
                  </a:lnTo>
                  <a:lnTo>
                    <a:pt x="1392" y="391"/>
                  </a:lnTo>
                  <a:lnTo>
                    <a:pt x="1316" y="408"/>
                  </a:lnTo>
                  <a:lnTo>
                    <a:pt x="1243" y="429"/>
                  </a:lnTo>
                  <a:lnTo>
                    <a:pt x="1170" y="455"/>
                  </a:lnTo>
                  <a:lnTo>
                    <a:pt x="1099" y="486"/>
                  </a:lnTo>
                  <a:lnTo>
                    <a:pt x="1030" y="520"/>
                  </a:lnTo>
                  <a:lnTo>
                    <a:pt x="963" y="559"/>
                  </a:lnTo>
                  <a:lnTo>
                    <a:pt x="899" y="601"/>
                  </a:lnTo>
                  <a:lnTo>
                    <a:pt x="837" y="648"/>
                  </a:lnTo>
                  <a:lnTo>
                    <a:pt x="778" y="698"/>
                  </a:lnTo>
                  <a:lnTo>
                    <a:pt x="722" y="753"/>
                  </a:lnTo>
                  <a:lnTo>
                    <a:pt x="670" y="810"/>
                  </a:lnTo>
                  <a:lnTo>
                    <a:pt x="620" y="872"/>
                  </a:lnTo>
                  <a:lnTo>
                    <a:pt x="575" y="936"/>
                  </a:lnTo>
                  <a:lnTo>
                    <a:pt x="533" y="1004"/>
                  </a:lnTo>
                  <a:lnTo>
                    <a:pt x="496" y="1076"/>
                  </a:lnTo>
                  <a:lnTo>
                    <a:pt x="463" y="1152"/>
                  </a:lnTo>
                  <a:lnTo>
                    <a:pt x="434" y="1229"/>
                  </a:lnTo>
                  <a:lnTo>
                    <a:pt x="411" y="1309"/>
                  </a:lnTo>
                  <a:lnTo>
                    <a:pt x="391" y="1394"/>
                  </a:lnTo>
                  <a:lnTo>
                    <a:pt x="379" y="1480"/>
                  </a:lnTo>
                  <a:lnTo>
                    <a:pt x="371" y="1565"/>
                  </a:lnTo>
                  <a:lnTo>
                    <a:pt x="370" y="1652"/>
                  </a:lnTo>
                  <a:lnTo>
                    <a:pt x="374" y="1736"/>
                  </a:lnTo>
                  <a:lnTo>
                    <a:pt x="385" y="1819"/>
                  </a:lnTo>
                  <a:lnTo>
                    <a:pt x="401" y="1901"/>
                  </a:lnTo>
                  <a:lnTo>
                    <a:pt x="422" y="1983"/>
                  </a:lnTo>
                  <a:lnTo>
                    <a:pt x="449" y="2060"/>
                  </a:lnTo>
                  <a:lnTo>
                    <a:pt x="480" y="2137"/>
                  </a:lnTo>
                  <a:lnTo>
                    <a:pt x="516" y="2212"/>
                  </a:lnTo>
                  <a:lnTo>
                    <a:pt x="557" y="2283"/>
                  </a:lnTo>
                  <a:lnTo>
                    <a:pt x="603" y="2353"/>
                  </a:lnTo>
                  <a:lnTo>
                    <a:pt x="652" y="2418"/>
                  </a:lnTo>
                  <a:lnTo>
                    <a:pt x="706" y="2481"/>
                  </a:lnTo>
                  <a:lnTo>
                    <a:pt x="764" y="2539"/>
                  </a:lnTo>
                  <a:lnTo>
                    <a:pt x="826" y="2595"/>
                  </a:lnTo>
                  <a:lnTo>
                    <a:pt x="891" y="2646"/>
                  </a:lnTo>
                  <a:lnTo>
                    <a:pt x="960" y="2692"/>
                  </a:lnTo>
                  <a:lnTo>
                    <a:pt x="1033" y="2735"/>
                  </a:lnTo>
                  <a:lnTo>
                    <a:pt x="1107" y="2772"/>
                  </a:lnTo>
                  <a:lnTo>
                    <a:pt x="1186" y="2804"/>
                  </a:lnTo>
                  <a:lnTo>
                    <a:pt x="1267" y="2831"/>
                  </a:lnTo>
                  <a:lnTo>
                    <a:pt x="1351" y="2852"/>
                  </a:lnTo>
                  <a:lnTo>
                    <a:pt x="1438" y="2867"/>
                  </a:lnTo>
                  <a:lnTo>
                    <a:pt x="1527" y="2877"/>
                  </a:lnTo>
                  <a:lnTo>
                    <a:pt x="1615" y="2881"/>
                  </a:lnTo>
                  <a:lnTo>
                    <a:pt x="1700" y="2880"/>
                  </a:lnTo>
                  <a:lnTo>
                    <a:pt x="1785" y="2873"/>
                  </a:lnTo>
                  <a:lnTo>
                    <a:pt x="1866" y="2860"/>
                  </a:lnTo>
                  <a:lnTo>
                    <a:pt x="1945" y="2844"/>
                  </a:lnTo>
                  <a:lnTo>
                    <a:pt x="2020" y="2822"/>
                  </a:lnTo>
                  <a:lnTo>
                    <a:pt x="2094" y="2796"/>
                  </a:lnTo>
                  <a:lnTo>
                    <a:pt x="2165" y="2765"/>
                  </a:lnTo>
                  <a:lnTo>
                    <a:pt x="2234" y="2731"/>
                  </a:lnTo>
                  <a:lnTo>
                    <a:pt x="2300" y="2692"/>
                  </a:lnTo>
                  <a:lnTo>
                    <a:pt x="2362" y="2650"/>
                  </a:lnTo>
                  <a:lnTo>
                    <a:pt x="2421" y="2604"/>
                  </a:lnTo>
                  <a:lnTo>
                    <a:pt x="2478" y="2555"/>
                  </a:lnTo>
                  <a:lnTo>
                    <a:pt x="2531" y="2504"/>
                  </a:lnTo>
                  <a:lnTo>
                    <a:pt x="2580" y="2450"/>
                  </a:lnTo>
                  <a:lnTo>
                    <a:pt x="2627" y="2392"/>
                  </a:lnTo>
                  <a:lnTo>
                    <a:pt x="2670" y="2332"/>
                  </a:lnTo>
                  <a:lnTo>
                    <a:pt x="2709" y="2271"/>
                  </a:lnTo>
                  <a:lnTo>
                    <a:pt x="2745" y="2207"/>
                  </a:lnTo>
                  <a:lnTo>
                    <a:pt x="2777" y="2141"/>
                  </a:lnTo>
                  <a:lnTo>
                    <a:pt x="2804" y="2074"/>
                  </a:lnTo>
                  <a:lnTo>
                    <a:pt x="2828" y="2005"/>
                  </a:lnTo>
                  <a:lnTo>
                    <a:pt x="2847" y="1936"/>
                  </a:lnTo>
                  <a:lnTo>
                    <a:pt x="2863" y="1865"/>
                  </a:lnTo>
                  <a:lnTo>
                    <a:pt x="2874" y="1795"/>
                  </a:lnTo>
                  <a:lnTo>
                    <a:pt x="2876" y="1779"/>
                  </a:lnTo>
                  <a:lnTo>
                    <a:pt x="2879" y="1763"/>
                  </a:lnTo>
                  <a:lnTo>
                    <a:pt x="2883" y="1748"/>
                  </a:lnTo>
                  <a:lnTo>
                    <a:pt x="2889" y="1734"/>
                  </a:lnTo>
                  <a:lnTo>
                    <a:pt x="2897" y="1722"/>
                  </a:lnTo>
                  <a:lnTo>
                    <a:pt x="3005" y="1612"/>
                  </a:lnTo>
                  <a:lnTo>
                    <a:pt x="3115" y="1501"/>
                  </a:lnTo>
                  <a:lnTo>
                    <a:pt x="3227" y="1389"/>
                  </a:lnTo>
                  <a:lnTo>
                    <a:pt x="3238" y="1445"/>
                  </a:lnTo>
                  <a:lnTo>
                    <a:pt x="3248" y="1504"/>
                  </a:lnTo>
                  <a:lnTo>
                    <a:pt x="3253" y="1564"/>
                  </a:lnTo>
                  <a:lnTo>
                    <a:pt x="3257" y="1626"/>
                  </a:lnTo>
                  <a:lnTo>
                    <a:pt x="3257" y="1691"/>
                  </a:lnTo>
                  <a:lnTo>
                    <a:pt x="3253" y="1757"/>
                  </a:lnTo>
                  <a:lnTo>
                    <a:pt x="3246" y="1825"/>
                  </a:lnTo>
                  <a:lnTo>
                    <a:pt x="3236" y="1893"/>
                  </a:lnTo>
                  <a:lnTo>
                    <a:pt x="3223" y="1962"/>
                  </a:lnTo>
                  <a:lnTo>
                    <a:pt x="3206" y="2033"/>
                  </a:lnTo>
                  <a:lnTo>
                    <a:pt x="3186" y="2103"/>
                  </a:lnTo>
                  <a:lnTo>
                    <a:pt x="3163" y="2173"/>
                  </a:lnTo>
                  <a:lnTo>
                    <a:pt x="3136" y="2244"/>
                  </a:lnTo>
                  <a:lnTo>
                    <a:pt x="3105" y="2314"/>
                  </a:lnTo>
                  <a:lnTo>
                    <a:pt x="3071" y="2384"/>
                  </a:lnTo>
                  <a:lnTo>
                    <a:pt x="3033" y="2452"/>
                  </a:lnTo>
                  <a:lnTo>
                    <a:pt x="2991" y="2519"/>
                  </a:lnTo>
                  <a:lnTo>
                    <a:pt x="2945" y="2586"/>
                  </a:lnTo>
                  <a:lnTo>
                    <a:pt x="2896" y="2650"/>
                  </a:lnTo>
                  <a:lnTo>
                    <a:pt x="2843" y="2713"/>
                  </a:lnTo>
                  <a:lnTo>
                    <a:pt x="2785" y="2774"/>
                  </a:lnTo>
                  <a:lnTo>
                    <a:pt x="2723" y="2833"/>
                  </a:lnTo>
                  <a:lnTo>
                    <a:pt x="2658" y="2889"/>
                  </a:lnTo>
                  <a:lnTo>
                    <a:pt x="2589" y="2943"/>
                  </a:lnTo>
                  <a:lnTo>
                    <a:pt x="2515" y="2993"/>
                  </a:lnTo>
                  <a:lnTo>
                    <a:pt x="2437" y="3040"/>
                  </a:lnTo>
                  <a:lnTo>
                    <a:pt x="2355" y="3083"/>
                  </a:lnTo>
                  <a:lnTo>
                    <a:pt x="2269" y="3123"/>
                  </a:lnTo>
                  <a:lnTo>
                    <a:pt x="2179" y="3158"/>
                  </a:lnTo>
                  <a:lnTo>
                    <a:pt x="2089" y="3188"/>
                  </a:lnTo>
                  <a:lnTo>
                    <a:pt x="1997" y="3211"/>
                  </a:lnTo>
                  <a:lnTo>
                    <a:pt x="1905" y="3231"/>
                  </a:lnTo>
                  <a:lnTo>
                    <a:pt x="1813" y="3243"/>
                  </a:lnTo>
                  <a:lnTo>
                    <a:pt x="1722" y="3252"/>
                  </a:lnTo>
                  <a:lnTo>
                    <a:pt x="1630" y="3254"/>
                  </a:lnTo>
                  <a:lnTo>
                    <a:pt x="1629" y="3254"/>
                  </a:lnTo>
                  <a:lnTo>
                    <a:pt x="1537" y="3252"/>
                  </a:lnTo>
                  <a:lnTo>
                    <a:pt x="1445" y="3243"/>
                  </a:lnTo>
                  <a:lnTo>
                    <a:pt x="1355" y="3231"/>
                  </a:lnTo>
                  <a:lnTo>
                    <a:pt x="1265" y="3213"/>
                  </a:lnTo>
                  <a:lnTo>
                    <a:pt x="1177" y="3190"/>
                  </a:lnTo>
                  <a:lnTo>
                    <a:pt x="1090" y="3162"/>
                  </a:lnTo>
                  <a:lnTo>
                    <a:pt x="1005" y="3130"/>
                  </a:lnTo>
                  <a:lnTo>
                    <a:pt x="921" y="3092"/>
                  </a:lnTo>
                  <a:lnTo>
                    <a:pt x="839" y="3050"/>
                  </a:lnTo>
                  <a:lnTo>
                    <a:pt x="759" y="3003"/>
                  </a:lnTo>
                  <a:lnTo>
                    <a:pt x="683" y="2951"/>
                  </a:lnTo>
                  <a:lnTo>
                    <a:pt x="609" y="2895"/>
                  </a:lnTo>
                  <a:lnTo>
                    <a:pt x="538" y="2834"/>
                  </a:lnTo>
                  <a:lnTo>
                    <a:pt x="469" y="2769"/>
                  </a:lnTo>
                  <a:lnTo>
                    <a:pt x="405" y="2698"/>
                  </a:lnTo>
                  <a:lnTo>
                    <a:pt x="343" y="2625"/>
                  </a:lnTo>
                  <a:lnTo>
                    <a:pt x="286" y="2546"/>
                  </a:lnTo>
                  <a:lnTo>
                    <a:pt x="233" y="2463"/>
                  </a:lnTo>
                  <a:lnTo>
                    <a:pt x="186" y="2378"/>
                  </a:lnTo>
                  <a:lnTo>
                    <a:pt x="143" y="2292"/>
                  </a:lnTo>
                  <a:lnTo>
                    <a:pt x="107" y="2204"/>
                  </a:lnTo>
                  <a:lnTo>
                    <a:pt x="76" y="2116"/>
                  </a:lnTo>
                  <a:lnTo>
                    <a:pt x="50" y="2026"/>
                  </a:lnTo>
                  <a:lnTo>
                    <a:pt x="30" y="1935"/>
                  </a:lnTo>
                  <a:lnTo>
                    <a:pt x="15" y="1844"/>
                  </a:lnTo>
                  <a:lnTo>
                    <a:pt x="4" y="1752"/>
                  </a:lnTo>
                  <a:lnTo>
                    <a:pt x="0" y="1660"/>
                  </a:lnTo>
                  <a:lnTo>
                    <a:pt x="1" y="1569"/>
                  </a:lnTo>
                  <a:lnTo>
                    <a:pt x="7" y="1477"/>
                  </a:lnTo>
                  <a:lnTo>
                    <a:pt x="18" y="1386"/>
                  </a:lnTo>
                  <a:lnTo>
                    <a:pt x="34" y="1296"/>
                  </a:lnTo>
                  <a:lnTo>
                    <a:pt x="55" y="1207"/>
                  </a:lnTo>
                  <a:lnTo>
                    <a:pt x="81" y="1119"/>
                  </a:lnTo>
                  <a:lnTo>
                    <a:pt x="112" y="1032"/>
                  </a:lnTo>
                  <a:lnTo>
                    <a:pt x="148" y="948"/>
                  </a:lnTo>
                  <a:lnTo>
                    <a:pt x="189" y="865"/>
                  </a:lnTo>
                  <a:lnTo>
                    <a:pt x="235" y="784"/>
                  </a:lnTo>
                  <a:lnTo>
                    <a:pt x="285" y="705"/>
                  </a:lnTo>
                  <a:lnTo>
                    <a:pt x="340" y="629"/>
                  </a:lnTo>
                  <a:lnTo>
                    <a:pt x="400" y="556"/>
                  </a:lnTo>
                  <a:lnTo>
                    <a:pt x="465" y="486"/>
                  </a:lnTo>
                  <a:lnTo>
                    <a:pt x="534" y="419"/>
                  </a:lnTo>
                  <a:lnTo>
                    <a:pt x="608" y="355"/>
                  </a:lnTo>
                  <a:lnTo>
                    <a:pt x="682" y="298"/>
                  </a:lnTo>
                  <a:lnTo>
                    <a:pt x="758" y="247"/>
                  </a:lnTo>
                  <a:lnTo>
                    <a:pt x="838" y="200"/>
                  </a:lnTo>
                  <a:lnTo>
                    <a:pt x="919" y="159"/>
                  </a:lnTo>
                  <a:lnTo>
                    <a:pt x="1003" y="122"/>
                  </a:lnTo>
                  <a:lnTo>
                    <a:pt x="1088" y="90"/>
                  </a:lnTo>
                  <a:lnTo>
                    <a:pt x="1174" y="64"/>
                  </a:lnTo>
                  <a:lnTo>
                    <a:pt x="1262" y="41"/>
                  </a:lnTo>
                  <a:lnTo>
                    <a:pt x="1350" y="24"/>
                  </a:lnTo>
                  <a:lnTo>
                    <a:pt x="1439" y="11"/>
                  </a:lnTo>
                  <a:lnTo>
                    <a:pt x="1529" y="3"/>
                  </a:lnTo>
                  <a:lnTo>
                    <a:pt x="16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p:cNvSpPr>
            <p:nvPr/>
          </p:nvSpPr>
          <p:spPr bwMode="auto">
            <a:xfrm>
              <a:off x="-3308351" y="4340226"/>
              <a:ext cx="1100138" cy="873125"/>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388131" y="7400320"/>
            <a:ext cx="237048" cy="221282"/>
            <a:chOff x="-3592513" y="4214813"/>
            <a:chExt cx="1384300" cy="1292225"/>
          </a:xfrm>
          <a:solidFill>
            <a:schemeClr val="tx1">
              <a:lumMod val="75000"/>
            </a:schemeClr>
          </a:solidFill>
        </p:grpSpPr>
        <p:sp>
          <p:nvSpPr>
            <p:cNvPr id="53" name="Freeform 22"/>
            <p:cNvSpPr>
              <a:spLocks/>
            </p:cNvSpPr>
            <p:nvPr/>
          </p:nvSpPr>
          <p:spPr bwMode="auto">
            <a:xfrm>
              <a:off x="-3592513" y="4214813"/>
              <a:ext cx="1292225" cy="1292225"/>
            </a:xfrm>
            <a:custGeom>
              <a:avLst/>
              <a:gdLst>
                <a:gd name="T0" fmla="*/ 1882 w 3257"/>
                <a:gd name="T1" fmla="*/ 19 h 3254"/>
                <a:gd name="T2" fmla="*/ 2220 w 3257"/>
                <a:gd name="T3" fmla="*/ 106 h 3254"/>
                <a:gd name="T4" fmla="*/ 2523 w 3257"/>
                <a:gd name="T5" fmla="*/ 265 h 3254"/>
                <a:gd name="T6" fmla="*/ 2485 w 3257"/>
                <a:gd name="T7" fmla="*/ 539 h 3254"/>
                <a:gd name="T8" fmla="*/ 2317 w 3257"/>
                <a:gd name="T9" fmla="*/ 573 h 3254"/>
                <a:gd name="T10" fmla="*/ 2015 w 3257"/>
                <a:gd name="T11" fmla="*/ 428 h 3254"/>
                <a:gd name="T12" fmla="*/ 1702 w 3257"/>
                <a:gd name="T13" fmla="*/ 370 h 3254"/>
                <a:gd name="T14" fmla="*/ 1392 w 3257"/>
                <a:gd name="T15" fmla="*/ 391 h 3254"/>
                <a:gd name="T16" fmla="*/ 1099 w 3257"/>
                <a:gd name="T17" fmla="*/ 486 h 3254"/>
                <a:gd name="T18" fmla="*/ 837 w 3257"/>
                <a:gd name="T19" fmla="*/ 648 h 3254"/>
                <a:gd name="T20" fmla="*/ 620 w 3257"/>
                <a:gd name="T21" fmla="*/ 872 h 3254"/>
                <a:gd name="T22" fmla="*/ 463 w 3257"/>
                <a:gd name="T23" fmla="*/ 1152 h 3254"/>
                <a:gd name="T24" fmla="*/ 379 w 3257"/>
                <a:gd name="T25" fmla="*/ 1480 h 3254"/>
                <a:gd name="T26" fmla="*/ 385 w 3257"/>
                <a:gd name="T27" fmla="*/ 1819 h 3254"/>
                <a:gd name="T28" fmla="*/ 480 w 3257"/>
                <a:gd name="T29" fmla="*/ 2137 h 3254"/>
                <a:gd name="T30" fmla="*/ 652 w 3257"/>
                <a:gd name="T31" fmla="*/ 2418 h 3254"/>
                <a:gd name="T32" fmla="*/ 891 w 3257"/>
                <a:gd name="T33" fmla="*/ 2646 h 3254"/>
                <a:gd name="T34" fmla="*/ 1186 w 3257"/>
                <a:gd name="T35" fmla="*/ 2804 h 3254"/>
                <a:gd name="T36" fmla="*/ 1527 w 3257"/>
                <a:gd name="T37" fmla="*/ 2877 h 3254"/>
                <a:gd name="T38" fmla="*/ 1866 w 3257"/>
                <a:gd name="T39" fmla="*/ 2860 h 3254"/>
                <a:gd name="T40" fmla="*/ 2165 w 3257"/>
                <a:gd name="T41" fmla="*/ 2765 h 3254"/>
                <a:gd name="T42" fmla="*/ 2421 w 3257"/>
                <a:gd name="T43" fmla="*/ 2604 h 3254"/>
                <a:gd name="T44" fmla="*/ 2627 w 3257"/>
                <a:gd name="T45" fmla="*/ 2392 h 3254"/>
                <a:gd name="T46" fmla="*/ 2777 w 3257"/>
                <a:gd name="T47" fmla="*/ 2141 h 3254"/>
                <a:gd name="T48" fmla="*/ 2863 w 3257"/>
                <a:gd name="T49" fmla="*/ 1865 h 3254"/>
                <a:gd name="T50" fmla="*/ 2883 w 3257"/>
                <a:gd name="T51" fmla="*/ 1748 h 3254"/>
                <a:gd name="T52" fmla="*/ 3115 w 3257"/>
                <a:gd name="T53" fmla="*/ 1501 h 3254"/>
                <a:gd name="T54" fmla="*/ 3253 w 3257"/>
                <a:gd name="T55" fmla="*/ 1564 h 3254"/>
                <a:gd name="T56" fmla="*/ 3246 w 3257"/>
                <a:gd name="T57" fmla="*/ 1825 h 3254"/>
                <a:gd name="T58" fmla="*/ 3186 w 3257"/>
                <a:gd name="T59" fmla="*/ 2103 h 3254"/>
                <a:gd name="T60" fmla="*/ 3071 w 3257"/>
                <a:gd name="T61" fmla="*/ 2384 h 3254"/>
                <a:gd name="T62" fmla="*/ 2896 w 3257"/>
                <a:gd name="T63" fmla="*/ 2650 h 3254"/>
                <a:gd name="T64" fmla="*/ 2658 w 3257"/>
                <a:gd name="T65" fmla="*/ 2889 h 3254"/>
                <a:gd name="T66" fmla="*/ 2355 w 3257"/>
                <a:gd name="T67" fmla="*/ 3083 h 3254"/>
                <a:gd name="T68" fmla="*/ 1997 w 3257"/>
                <a:gd name="T69" fmla="*/ 3211 h 3254"/>
                <a:gd name="T70" fmla="*/ 1630 w 3257"/>
                <a:gd name="T71" fmla="*/ 3254 h 3254"/>
                <a:gd name="T72" fmla="*/ 1355 w 3257"/>
                <a:gd name="T73" fmla="*/ 3231 h 3254"/>
                <a:gd name="T74" fmla="*/ 1005 w 3257"/>
                <a:gd name="T75" fmla="*/ 3130 h 3254"/>
                <a:gd name="T76" fmla="*/ 683 w 3257"/>
                <a:gd name="T77" fmla="*/ 2951 h 3254"/>
                <a:gd name="T78" fmla="*/ 405 w 3257"/>
                <a:gd name="T79" fmla="*/ 2698 h 3254"/>
                <a:gd name="T80" fmla="*/ 186 w 3257"/>
                <a:gd name="T81" fmla="*/ 2378 h 3254"/>
                <a:gd name="T82" fmla="*/ 50 w 3257"/>
                <a:gd name="T83" fmla="*/ 2026 h 3254"/>
                <a:gd name="T84" fmla="*/ 0 w 3257"/>
                <a:gd name="T85" fmla="*/ 1660 h 3254"/>
                <a:gd name="T86" fmla="*/ 34 w 3257"/>
                <a:gd name="T87" fmla="*/ 1296 h 3254"/>
                <a:gd name="T88" fmla="*/ 148 w 3257"/>
                <a:gd name="T89" fmla="*/ 948 h 3254"/>
                <a:gd name="T90" fmla="*/ 340 w 3257"/>
                <a:gd name="T91" fmla="*/ 629 h 3254"/>
                <a:gd name="T92" fmla="*/ 608 w 3257"/>
                <a:gd name="T93" fmla="*/ 355 h 3254"/>
                <a:gd name="T94" fmla="*/ 919 w 3257"/>
                <a:gd name="T95" fmla="*/ 159 h 3254"/>
                <a:gd name="T96" fmla="*/ 1262 w 3257"/>
                <a:gd name="T97" fmla="*/ 41 h 3254"/>
                <a:gd name="T98" fmla="*/ 1617 w 3257"/>
                <a:gd name="T99"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7" h="3254">
                  <a:moveTo>
                    <a:pt x="1617" y="0"/>
                  </a:moveTo>
                  <a:lnTo>
                    <a:pt x="1706" y="2"/>
                  </a:lnTo>
                  <a:lnTo>
                    <a:pt x="1794" y="8"/>
                  </a:lnTo>
                  <a:lnTo>
                    <a:pt x="1882" y="19"/>
                  </a:lnTo>
                  <a:lnTo>
                    <a:pt x="1969" y="34"/>
                  </a:lnTo>
                  <a:lnTo>
                    <a:pt x="2053" y="54"/>
                  </a:lnTo>
                  <a:lnTo>
                    <a:pt x="2138" y="77"/>
                  </a:lnTo>
                  <a:lnTo>
                    <a:pt x="2220" y="106"/>
                  </a:lnTo>
                  <a:lnTo>
                    <a:pt x="2299" y="139"/>
                  </a:lnTo>
                  <a:lnTo>
                    <a:pt x="2377" y="177"/>
                  </a:lnTo>
                  <a:lnTo>
                    <a:pt x="2451" y="219"/>
                  </a:lnTo>
                  <a:lnTo>
                    <a:pt x="2523" y="265"/>
                  </a:lnTo>
                  <a:lnTo>
                    <a:pt x="2591" y="315"/>
                  </a:lnTo>
                  <a:lnTo>
                    <a:pt x="2656" y="371"/>
                  </a:lnTo>
                  <a:lnTo>
                    <a:pt x="2571" y="455"/>
                  </a:lnTo>
                  <a:lnTo>
                    <a:pt x="2485" y="539"/>
                  </a:lnTo>
                  <a:lnTo>
                    <a:pt x="2400" y="625"/>
                  </a:lnTo>
                  <a:lnTo>
                    <a:pt x="2373" y="609"/>
                  </a:lnTo>
                  <a:lnTo>
                    <a:pt x="2346" y="592"/>
                  </a:lnTo>
                  <a:lnTo>
                    <a:pt x="2317" y="573"/>
                  </a:lnTo>
                  <a:lnTo>
                    <a:pt x="2243" y="529"/>
                  </a:lnTo>
                  <a:lnTo>
                    <a:pt x="2169" y="490"/>
                  </a:lnTo>
                  <a:lnTo>
                    <a:pt x="2092" y="456"/>
                  </a:lnTo>
                  <a:lnTo>
                    <a:pt x="2015" y="428"/>
                  </a:lnTo>
                  <a:lnTo>
                    <a:pt x="1937" y="406"/>
                  </a:lnTo>
                  <a:lnTo>
                    <a:pt x="1859" y="389"/>
                  </a:lnTo>
                  <a:lnTo>
                    <a:pt x="1780" y="377"/>
                  </a:lnTo>
                  <a:lnTo>
                    <a:pt x="1702" y="370"/>
                  </a:lnTo>
                  <a:lnTo>
                    <a:pt x="1623" y="368"/>
                  </a:lnTo>
                  <a:lnTo>
                    <a:pt x="1546" y="371"/>
                  </a:lnTo>
                  <a:lnTo>
                    <a:pt x="1469" y="378"/>
                  </a:lnTo>
                  <a:lnTo>
                    <a:pt x="1392" y="391"/>
                  </a:lnTo>
                  <a:lnTo>
                    <a:pt x="1316" y="408"/>
                  </a:lnTo>
                  <a:lnTo>
                    <a:pt x="1243" y="429"/>
                  </a:lnTo>
                  <a:lnTo>
                    <a:pt x="1170" y="455"/>
                  </a:lnTo>
                  <a:lnTo>
                    <a:pt x="1099" y="486"/>
                  </a:lnTo>
                  <a:lnTo>
                    <a:pt x="1030" y="520"/>
                  </a:lnTo>
                  <a:lnTo>
                    <a:pt x="963" y="559"/>
                  </a:lnTo>
                  <a:lnTo>
                    <a:pt x="899" y="601"/>
                  </a:lnTo>
                  <a:lnTo>
                    <a:pt x="837" y="648"/>
                  </a:lnTo>
                  <a:lnTo>
                    <a:pt x="778" y="698"/>
                  </a:lnTo>
                  <a:lnTo>
                    <a:pt x="722" y="753"/>
                  </a:lnTo>
                  <a:lnTo>
                    <a:pt x="670" y="810"/>
                  </a:lnTo>
                  <a:lnTo>
                    <a:pt x="620" y="872"/>
                  </a:lnTo>
                  <a:lnTo>
                    <a:pt x="575" y="936"/>
                  </a:lnTo>
                  <a:lnTo>
                    <a:pt x="533" y="1004"/>
                  </a:lnTo>
                  <a:lnTo>
                    <a:pt x="496" y="1076"/>
                  </a:lnTo>
                  <a:lnTo>
                    <a:pt x="463" y="1152"/>
                  </a:lnTo>
                  <a:lnTo>
                    <a:pt x="434" y="1229"/>
                  </a:lnTo>
                  <a:lnTo>
                    <a:pt x="411" y="1309"/>
                  </a:lnTo>
                  <a:lnTo>
                    <a:pt x="391" y="1394"/>
                  </a:lnTo>
                  <a:lnTo>
                    <a:pt x="379" y="1480"/>
                  </a:lnTo>
                  <a:lnTo>
                    <a:pt x="371" y="1565"/>
                  </a:lnTo>
                  <a:lnTo>
                    <a:pt x="370" y="1652"/>
                  </a:lnTo>
                  <a:lnTo>
                    <a:pt x="374" y="1736"/>
                  </a:lnTo>
                  <a:lnTo>
                    <a:pt x="385" y="1819"/>
                  </a:lnTo>
                  <a:lnTo>
                    <a:pt x="401" y="1901"/>
                  </a:lnTo>
                  <a:lnTo>
                    <a:pt x="422" y="1983"/>
                  </a:lnTo>
                  <a:lnTo>
                    <a:pt x="449" y="2060"/>
                  </a:lnTo>
                  <a:lnTo>
                    <a:pt x="480" y="2137"/>
                  </a:lnTo>
                  <a:lnTo>
                    <a:pt x="516" y="2212"/>
                  </a:lnTo>
                  <a:lnTo>
                    <a:pt x="557" y="2283"/>
                  </a:lnTo>
                  <a:lnTo>
                    <a:pt x="603" y="2353"/>
                  </a:lnTo>
                  <a:lnTo>
                    <a:pt x="652" y="2418"/>
                  </a:lnTo>
                  <a:lnTo>
                    <a:pt x="706" y="2481"/>
                  </a:lnTo>
                  <a:lnTo>
                    <a:pt x="764" y="2539"/>
                  </a:lnTo>
                  <a:lnTo>
                    <a:pt x="826" y="2595"/>
                  </a:lnTo>
                  <a:lnTo>
                    <a:pt x="891" y="2646"/>
                  </a:lnTo>
                  <a:lnTo>
                    <a:pt x="960" y="2692"/>
                  </a:lnTo>
                  <a:lnTo>
                    <a:pt x="1033" y="2735"/>
                  </a:lnTo>
                  <a:lnTo>
                    <a:pt x="1107" y="2772"/>
                  </a:lnTo>
                  <a:lnTo>
                    <a:pt x="1186" y="2804"/>
                  </a:lnTo>
                  <a:lnTo>
                    <a:pt x="1267" y="2831"/>
                  </a:lnTo>
                  <a:lnTo>
                    <a:pt x="1351" y="2852"/>
                  </a:lnTo>
                  <a:lnTo>
                    <a:pt x="1438" y="2867"/>
                  </a:lnTo>
                  <a:lnTo>
                    <a:pt x="1527" y="2877"/>
                  </a:lnTo>
                  <a:lnTo>
                    <a:pt x="1615" y="2881"/>
                  </a:lnTo>
                  <a:lnTo>
                    <a:pt x="1700" y="2880"/>
                  </a:lnTo>
                  <a:lnTo>
                    <a:pt x="1785" y="2873"/>
                  </a:lnTo>
                  <a:lnTo>
                    <a:pt x="1866" y="2860"/>
                  </a:lnTo>
                  <a:lnTo>
                    <a:pt x="1945" y="2844"/>
                  </a:lnTo>
                  <a:lnTo>
                    <a:pt x="2020" y="2822"/>
                  </a:lnTo>
                  <a:lnTo>
                    <a:pt x="2094" y="2796"/>
                  </a:lnTo>
                  <a:lnTo>
                    <a:pt x="2165" y="2765"/>
                  </a:lnTo>
                  <a:lnTo>
                    <a:pt x="2234" y="2731"/>
                  </a:lnTo>
                  <a:lnTo>
                    <a:pt x="2300" y="2692"/>
                  </a:lnTo>
                  <a:lnTo>
                    <a:pt x="2362" y="2650"/>
                  </a:lnTo>
                  <a:lnTo>
                    <a:pt x="2421" y="2604"/>
                  </a:lnTo>
                  <a:lnTo>
                    <a:pt x="2478" y="2555"/>
                  </a:lnTo>
                  <a:lnTo>
                    <a:pt x="2531" y="2504"/>
                  </a:lnTo>
                  <a:lnTo>
                    <a:pt x="2580" y="2450"/>
                  </a:lnTo>
                  <a:lnTo>
                    <a:pt x="2627" y="2392"/>
                  </a:lnTo>
                  <a:lnTo>
                    <a:pt x="2670" y="2332"/>
                  </a:lnTo>
                  <a:lnTo>
                    <a:pt x="2709" y="2271"/>
                  </a:lnTo>
                  <a:lnTo>
                    <a:pt x="2745" y="2207"/>
                  </a:lnTo>
                  <a:lnTo>
                    <a:pt x="2777" y="2141"/>
                  </a:lnTo>
                  <a:lnTo>
                    <a:pt x="2804" y="2074"/>
                  </a:lnTo>
                  <a:lnTo>
                    <a:pt x="2828" y="2005"/>
                  </a:lnTo>
                  <a:lnTo>
                    <a:pt x="2847" y="1936"/>
                  </a:lnTo>
                  <a:lnTo>
                    <a:pt x="2863" y="1865"/>
                  </a:lnTo>
                  <a:lnTo>
                    <a:pt x="2874" y="1795"/>
                  </a:lnTo>
                  <a:lnTo>
                    <a:pt x="2876" y="1779"/>
                  </a:lnTo>
                  <a:lnTo>
                    <a:pt x="2879" y="1763"/>
                  </a:lnTo>
                  <a:lnTo>
                    <a:pt x="2883" y="1748"/>
                  </a:lnTo>
                  <a:lnTo>
                    <a:pt x="2889" y="1734"/>
                  </a:lnTo>
                  <a:lnTo>
                    <a:pt x="2897" y="1722"/>
                  </a:lnTo>
                  <a:lnTo>
                    <a:pt x="3005" y="1612"/>
                  </a:lnTo>
                  <a:lnTo>
                    <a:pt x="3115" y="1501"/>
                  </a:lnTo>
                  <a:lnTo>
                    <a:pt x="3227" y="1389"/>
                  </a:lnTo>
                  <a:lnTo>
                    <a:pt x="3238" y="1445"/>
                  </a:lnTo>
                  <a:lnTo>
                    <a:pt x="3248" y="1504"/>
                  </a:lnTo>
                  <a:lnTo>
                    <a:pt x="3253" y="1564"/>
                  </a:lnTo>
                  <a:lnTo>
                    <a:pt x="3257" y="1626"/>
                  </a:lnTo>
                  <a:lnTo>
                    <a:pt x="3257" y="1691"/>
                  </a:lnTo>
                  <a:lnTo>
                    <a:pt x="3253" y="1757"/>
                  </a:lnTo>
                  <a:lnTo>
                    <a:pt x="3246" y="1825"/>
                  </a:lnTo>
                  <a:lnTo>
                    <a:pt x="3236" y="1893"/>
                  </a:lnTo>
                  <a:lnTo>
                    <a:pt x="3223" y="1962"/>
                  </a:lnTo>
                  <a:lnTo>
                    <a:pt x="3206" y="2033"/>
                  </a:lnTo>
                  <a:lnTo>
                    <a:pt x="3186" y="2103"/>
                  </a:lnTo>
                  <a:lnTo>
                    <a:pt x="3163" y="2173"/>
                  </a:lnTo>
                  <a:lnTo>
                    <a:pt x="3136" y="2244"/>
                  </a:lnTo>
                  <a:lnTo>
                    <a:pt x="3105" y="2314"/>
                  </a:lnTo>
                  <a:lnTo>
                    <a:pt x="3071" y="2384"/>
                  </a:lnTo>
                  <a:lnTo>
                    <a:pt x="3033" y="2452"/>
                  </a:lnTo>
                  <a:lnTo>
                    <a:pt x="2991" y="2519"/>
                  </a:lnTo>
                  <a:lnTo>
                    <a:pt x="2945" y="2586"/>
                  </a:lnTo>
                  <a:lnTo>
                    <a:pt x="2896" y="2650"/>
                  </a:lnTo>
                  <a:lnTo>
                    <a:pt x="2843" y="2713"/>
                  </a:lnTo>
                  <a:lnTo>
                    <a:pt x="2785" y="2774"/>
                  </a:lnTo>
                  <a:lnTo>
                    <a:pt x="2723" y="2833"/>
                  </a:lnTo>
                  <a:lnTo>
                    <a:pt x="2658" y="2889"/>
                  </a:lnTo>
                  <a:lnTo>
                    <a:pt x="2589" y="2943"/>
                  </a:lnTo>
                  <a:lnTo>
                    <a:pt x="2515" y="2993"/>
                  </a:lnTo>
                  <a:lnTo>
                    <a:pt x="2437" y="3040"/>
                  </a:lnTo>
                  <a:lnTo>
                    <a:pt x="2355" y="3083"/>
                  </a:lnTo>
                  <a:lnTo>
                    <a:pt x="2269" y="3123"/>
                  </a:lnTo>
                  <a:lnTo>
                    <a:pt x="2179" y="3158"/>
                  </a:lnTo>
                  <a:lnTo>
                    <a:pt x="2089" y="3188"/>
                  </a:lnTo>
                  <a:lnTo>
                    <a:pt x="1997" y="3211"/>
                  </a:lnTo>
                  <a:lnTo>
                    <a:pt x="1905" y="3231"/>
                  </a:lnTo>
                  <a:lnTo>
                    <a:pt x="1813" y="3243"/>
                  </a:lnTo>
                  <a:lnTo>
                    <a:pt x="1722" y="3252"/>
                  </a:lnTo>
                  <a:lnTo>
                    <a:pt x="1630" y="3254"/>
                  </a:lnTo>
                  <a:lnTo>
                    <a:pt x="1629" y="3254"/>
                  </a:lnTo>
                  <a:lnTo>
                    <a:pt x="1537" y="3252"/>
                  </a:lnTo>
                  <a:lnTo>
                    <a:pt x="1445" y="3243"/>
                  </a:lnTo>
                  <a:lnTo>
                    <a:pt x="1355" y="3231"/>
                  </a:lnTo>
                  <a:lnTo>
                    <a:pt x="1265" y="3213"/>
                  </a:lnTo>
                  <a:lnTo>
                    <a:pt x="1177" y="3190"/>
                  </a:lnTo>
                  <a:lnTo>
                    <a:pt x="1090" y="3162"/>
                  </a:lnTo>
                  <a:lnTo>
                    <a:pt x="1005" y="3130"/>
                  </a:lnTo>
                  <a:lnTo>
                    <a:pt x="921" y="3092"/>
                  </a:lnTo>
                  <a:lnTo>
                    <a:pt x="839" y="3050"/>
                  </a:lnTo>
                  <a:lnTo>
                    <a:pt x="759" y="3003"/>
                  </a:lnTo>
                  <a:lnTo>
                    <a:pt x="683" y="2951"/>
                  </a:lnTo>
                  <a:lnTo>
                    <a:pt x="609" y="2895"/>
                  </a:lnTo>
                  <a:lnTo>
                    <a:pt x="538" y="2834"/>
                  </a:lnTo>
                  <a:lnTo>
                    <a:pt x="469" y="2769"/>
                  </a:lnTo>
                  <a:lnTo>
                    <a:pt x="405" y="2698"/>
                  </a:lnTo>
                  <a:lnTo>
                    <a:pt x="343" y="2625"/>
                  </a:lnTo>
                  <a:lnTo>
                    <a:pt x="286" y="2546"/>
                  </a:lnTo>
                  <a:lnTo>
                    <a:pt x="233" y="2463"/>
                  </a:lnTo>
                  <a:lnTo>
                    <a:pt x="186" y="2378"/>
                  </a:lnTo>
                  <a:lnTo>
                    <a:pt x="143" y="2292"/>
                  </a:lnTo>
                  <a:lnTo>
                    <a:pt x="107" y="2204"/>
                  </a:lnTo>
                  <a:lnTo>
                    <a:pt x="76" y="2116"/>
                  </a:lnTo>
                  <a:lnTo>
                    <a:pt x="50" y="2026"/>
                  </a:lnTo>
                  <a:lnTo>
                    <a:pt x="30" y="1935"/>
                  </a:lnTo>
                  <a:lnTo>
                    <a:pt x="15" y="1844"/>
                  </a:lnTo>
                  <a:lnTo>
                    <a:pt x="4" y="1752"/>
                  </a:lnTo>
                  <a:lnTo>
                    <a:pt x="0" y="1660"/>
                  </a:lnTo>
                  <a:lnTo>
                    <a:pt x="1" y="1569"/>
                  </a:lnTo>
                  <a:lnTo>
                    <a:pt x="7" y="1477"/>
                  </a:lnTo>
                  <a:lnTo>
                    <a:pt x="18" y="1386"/>
                  </a:lnTo>
                  <a:lnTo>
                    <a:pt x="34" y="1296"/>
                  </a:lnTo>
                  <a:lnTo>
                    <a:pt x="55" y="1207"/>
                  </a:lnTo>
                  <a:lnTo>
                    <a:pt x="81" y="1119"/>
                  </a:lnTo>
                  <a:lnTo>
                    <a:pt x="112" y="1032"/>
                  </a:lnTo>
                  <a:lnTo>
                    <a:pt x="148" y="948"/>
                  </a:lnTo>
                  <a:lnTo>
                    <a:pt x="189" y="865"/>
                  </a:lnTo>
                  <a:lnTo>
                    <a:pt x="235" y="784"/>
                  </a:lnTo>
                  <a:lnTo>
                    <a:pt x="285" y="705"/>
                  </a:lnTo>
                  <a:lnTo>
                    <a:pt x="340" y="629"/>
                  </a:lnTo>
                  <a:lnTo>
                    <a:pt x="400" y="556"/>
                  </a:lnTo>
                  <a:lnTo>
                    <a:pt x="465" y="486"/>
                  </a:lnTo>
                  <a:lnTo>
                    <a:pt x="534" y="419"/>
                  </a:lnTo>
                  <a:lnTo>
                    <a:pt x="608" y="355"/>
                  </a:lnTo>
                  <a:lnTo>
                    <a:pt x="682" y="298"/>
                  </a:lnTo>
                  <a:lnTo>
                    <a:pt x="758" y="247"/>
                  </a:lnTo>
                  <a:lnTo>
                    <a:pt x="838" y="200"/>
                  </a:lnTo>
                  <a:lnTo>
                    <a:pt x="919" y="159"/>
                  </a:lnTo>
                  <a:lnTo>
                    <a:pt x="1003" y="122"/>
                  </a:lnTo>
                  <a:lnTo>
                    <a:pt x="1088" y="90"/>
                  </a:lnTo>
                  <a:lnTo>
                    <a:pt x="1174" y="64"/>
                  </a:lnTo>
                  <a:lnTo>
                    <a:pt x="1262" y="41"/>
                  </a:lnTo>
                  <a:lnTo>
                    <a:pt x="1350" y="24"/>
                  </a:lnTo>
                  <a:lnTo>
                    <a:pt x="1439" y="11"/>
                  </a:lnTo>
                  <a:lnTo>
                    <a:pt x="1529" y="3"/>
                  </a:lnTo>
                  <a:lnTo>
                    <a:pt x="16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p:nvSpPr>
          <p:spPr bwMode="auto">
            <a:xfrm>
              <a:off x="-3308351" y="4340226"/>
              <a:ext cx="1100138" cy="873125"/>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388131" y="7754125"/>
            <a:ext cx="237048" cy="221282"/>
            <a:chOff x="-3592513" y="4214813"/>
            <a:chExt cx="1384300" cy="1292225"/>
          </a:xfrm>
          <a:solidFill>
            <a:schemeClr val="tx1">
              <a:lumMod val="75000"/>
            </a:schemeClr>
          </a:solidFill>
        </p:grpSpPr>
        <p:sp>
          <p:nvSpPr>
            <p:cNvPr id="58" name="Freeform 22"/>
            <p:cNvSpPr>
              <a:spLocks/>
            </p:cNvSpPr>
            <p:nvPr/>
          </p:nvSpPr>
          <p:spPr bwMode="auto">
            <a:xfrm>
              <a:off x="-3592513" y="4214813"/>
              <a:ext cx="1292225" cy="1292225"/>
            </a:xfrm>
            <a:custGeom>
              <a:avLst/>
              <a:gdLst>
                <a:gd name="T0" fmla="*/ 1882 w 3257"/>
                <a:gd name="T1" fmla="*/ 19 h 3254"/>
                <a:gd name="T2" fmla="*/ 2220 w 3257"/>
                <a:gd name="T3" fmla="*/ 106 h 3254"/>
                <a:gd name="T4" fmla="*/ 2523 w 3257"/>
                <a:gd name="T5" fmla="*/ 265 h 3254"/>
                <a:gd name="T6" fmla="*/ 2485 w 3257"/>
                <a:gd name="T7" fmla="*/ 539 h 3254"/>
                <a:gd name="T8" fmla="*/ 2317 w 3257"/>
                <a:gd name="T9" fmla="*/ 573 h 3254"/>
                <a:gd name="T10" fmla="*/ 2015 w 3257"/>
                <a:gd name="T11" fmla="*/ 428 h 3254"/>
                <a:gd name="T12" fmla="*/ 1702 w 3257"/>
                <a:gd name="T13" fmla="*/ 370 h 3254"/>
                <a:gd name="T14" fmla="*/ 1392 w 3257"/>
                <a:gd name="T15" fmla="*/ 391 h 3254"/>
                <a:gd name="T16" fmla="*/ 1099 w 3257"/>
                <a:gd name="T17" fmla="*/ 486 h 3254"/>
                <a:gd name="T18" fmla="*/ 837 w 3257"/>
                <a:gd name="T19" fmla="*/ 648 h 3254"/>
                <a:gd name="T20" fmla="*/ 620 w 3257"/>
                <a:gd name="T21" fmla="*/ 872 h 3254"/>
                <a:gd name="T22" fmla="*/ 463 w 3257"/>
                <a:gd name="T23" fmla="*/ 1152 h 3254"/>
                <a:gd name="T24" fmla="*/ 379 w 3257"/>
                <a:gd name="T25" fmla="*/ 1480 h 3254"/>
                <a:gd name="T26" fmla="*/ 385 w 3257"/>
                <a:gd name="T27" fmla="*/ 1819 h 3254"/>
                <a:gd name="T28" fmla="*/ 480 w 3257"/>
                <a:gd name="T29" fmla="*/ 2137 h 3254"/>
                <a:gd name="T30" fmla="*/ 652 w 3257"/>
                <a:gd name="T31" fmla="*/ 2418 h 3254"/>
                <a:gd name="T32" fmla="*/ 891 w 3257"/>
                <a:gd name="T33" fmla="*/ 2646 h 3254"/>
                <a:gd name="T34" fmla="*/ 1186 w 3257"/>
                <a:gd name="T35" fmla="*/ 2804 h 3254"/>
                <a:gd name="T36" fmla="*/ 1527 w 3257"/>
                <a:gd name="T37" fmla="*/ 2877 h 3254"/>
                <a:gd name="T38" fmla="*/ 1866 w 3257"/>
                <a:gd name="T39" fmla="*/ 2860 h 3254"/>
                <a:gd name="T40" fmla="*/ 2165 w 3257"/>
                <a:gd name="T41" fmla="*/ 2765 h 3254"/>
                <a:gd name="T42" fmla="*/ 2421 w 3257"/>
                <a:gd name="T43" fmla="*/ 2604 h 3254"/>
                <a:gd name="T44" fmla="*/ 2627 w 3257"/>
                <a:gd name="T45" fmla="*/ 2392 h 3254"/>
                <a:gd name="T46" fmla="*/ 2777 w 3257"/>
                <a:gd name="T47" fmla="*/ 2141 h 3254"/>
                <a:gd name="T48" fmla="*/ 2863 w 3257"/>
                <a:gd name="T49" fmla="*/ 1865 h 3254"/>
                <a:gd name="T50" fmla="*/ 2883 w 3257"/>
                <a:gd name="T51" fmla="*/ 1748 h 3254"/>
                <a:gd name="T52" fmla="*/ 3115 w 3257"/>
                <a:gd name="T53" fmla="*/ 1501 h 3254"/>
                <a:gd name="T54" fmla="*/ 3253 w 3257"/>
                <a:gd name="T55" fmla="*/ 1564 h 3254"/>
                <a:gd name="T56" fmla="*/ 3246 w 3257"/>
                <a:gd name="T57" fmla="*/ 1825 h 3254"/>
                <a:gd name="T58" fmla="*/ 3186 w 3257"/>
                <a:gd name="T59" fmla="*/ 2103 h 3254"/>
                <a:gd name="T60" fmla="*/ 3071 w 3257"/>
                <a:gd name="T61" fmla="*/ 2384 h 3254"/>
                <a:gd name="T62" fmla="*/ 2896 w 3257"/>
                <a:gd name="T63" fmla="*/ 2650 h 3254"/>
                <a:gd name="T64" fmla="*/ 2658 w 3257"/>
                <a:gd name="T65" fmla="*/ 2889 h 3254"/>
                <a:gd name="T66" fmla="*/ 2355 w 3257"/>
                <a:gd name="T67" fmla="*/ 3083 h 3254"/>
                <a:gd name="T68" fmla="*/ 1997 w 3257"/>
                <a:gd name="T69" fmla="*/ 3211 h 3254"/>
                <a:gd name="T70" fmla="*/ 1630 w 3257"/>
                <a:gd name="T71" fmla="*/ 3254 h 3254"/>
                <a:gd name="T72" fmla="*/ 1355 w 3257"/>
                <a:gd name="T73" fmla="*/ 3231 h 3254"/>
                <a:gd name="T74" fmla="*/ 1005 w 3257"/>
                <a:gd name="T75" fmla="*/ 3130 h 3254"/>
                <a:gd name="T76" fmla="*/ 683 w 3257"/>
                <a:gd name="T77" fmla="*/ 2951 h 3254"/>
                <a:gd name="T78" fmla="*/ 405 w 3257"/>
                <a:gd name="T79" fmla="*/ 2698 h 3254"/>
                <a:gd name="T80" fmla="*/ 186 w 3257"/>
                <a:gd name="T81" fmla="*/ 2378 h 3254"/>
                <a:gd name="T82" fmla="*/ 50 w 3257"/>
                <a:gd name="T83" fmla="*/ 2026 h 3254"/>
                <a:gd name="T84" fmla="*/ 0 w 3257"/>
                <a:gd name="T85" fmla="*/ 1660 h 3254"/>
                <a:gd name="T86" fmla="*/ 34 w 3257"/>
                <a:gd name="T87" fmla="*/ 1296 h 3254"/>
                <a:gd name="T88" fmla="*/ 148 w 3257"/>
                <a:gd name="T89" fmla="*/ 948 h 3254"/>
                <a:gd name="T90" fmla="*/ 340 w 3257"/>
                <a:gd name="T91" fmla="*/ 629 h 3254"/>
                <a:gd name="T92" fmla="*/ 608 w 3257"/>
                <a:gd name="T93" fmla="*/ 355 h 3254"/>
                <a:gd name="T94" fmla="*/ 919 w 3257"/>
                <a:gd name="T95" fmla="*/ 159 h 3254"/>
                <a:gd name="T96" fmla="*/ 1262 w 3257"/>
                <a:gd name="T97" fmla="*/ 41 h 3254"/>
                <a:gd name="T98" fmla="*/ 1617 w 3257"/>
                <a:gd name="T99"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7" h="3254">
                  <a:moveTo>
                    <a:pt x="1617" y="0"/>
                  </a:moveTo>
                  <a:lnTo>
                    <a:pt x="1706" y="2"/>
                  </a:lnTo>
                  <a:lnTo>
                    <a:pt x="1794" y="8"/>
                  </a:lnTo>
                  <a:lnTo>
                    <a:pt x="1882" y="19"/>
                  </a:lnTo>
                  <a:lnTo>
                    <a:pt x="1969" y="34"/>
                  </a:lnTo>
                  <a:lnTo>
                    <a:pt x="2053" y="54"/>
                  </a:lnTo>
                  <a:lnTo>
                    <a:pt x="2138" y="77"/>
                  </a:lnTo>
                  <a:lnTo>
                    <a:pt x="2220" y="106"/>
                  </a:lnTo>
                  <a:lnTo>
                    <a:pt x="2299" y="139"/>
                  </a:lnTo>
                  <a:lnTo>
                    <a:pt x="2377" y="177"/>
                  </a:lnTo>
                  <a:lnTo>
                    <a:pt x="2451" y="219"/>
                  </a:lnTo>
                  <a:lnTo>
                    <a:pt x="2523" y="265"/>
                  </a:lnTo>
                  <a:lnTo>
                    <a:pt x="2591" y="315"/>
                  </a:lnTo>
                  <a:lnTo>
                    <a:pt x="2656" y="371"/>
                  </a:lnTo>
                  <a:lnTo>
                    <a:pt x="2571" y="455"/>
                  </a:lnTo>
                  <a:lnTo>
                    <a:pt x="2485" y="539"/>
                  </a:lnTo>
                  <a:lnTo>
                    <a:pt x="2400" y="625"/>
                  </a:lnTo>
                  <a:lnTo>
                    <a:pt x="2373" y="609"/>
                  </a:lnTo>
                  <a:lnTo>
                    <a:pt x="2346" y="592"/>
                  </a:lnTo>
                  <a:lnTo>
                    <a:pt x="2317" y="573"/>
                  </a:lnTo>
                  <a:lnTo>
                    <a:pt x="2243" y="529"/>
                  </a:lnTo>
                  <a:lnTo>
                    <a:pt x="2169" y="490"/>
                  </a:lnTo>
                  <a:lnTo>
                    <a:pt x="2092" y="456"/>
                  </a:lnTo>
                  <a:lnTo>
                    <a:pt x="2015" y="428"/>
                  </a:lnTo>
                  <a:lnTo>
                    <a:pt x="1937" y="406"/>
                  </a:lnTo>
                  <a:lnTo>
                    <a:pt x="1859" y="389"/>
                  </a:lnTo>
                  <a:lnTo>
                    <a:pt x="1780" y="377"/>
                  </a:lnTo>
                  <a:lnTo>
                    <a:pt x="1702" y="370"/>
                  </a:lnTo>
                  <a:lnTo>
                    <a:pt x="1623" y="368"/>
                  </a:lnTo>
                  <a:lnTo>
                    <a:pt x="1546" y="371"/>
                  </a:lnTo>
                  <a:lnTo>
                    <a:pt x="1469" y="378"/>
                  </a:lnTo>
                  <a:lnTo>
                    <a:pt x="1392" y="391"/>
                  </a:lnTo>
                  <a:lnTo>
                    <a:pt x="1316" y="408"/>
                  </a:lnTo>
                  <a:lnTo>
                    <a:pt x="1243" y="429"/>
                  </a:lnTo>
                  <a:lnTo>
                    <a:pt x="1170" y="455"/>
                  </a:lnTo>
                  <a:lnTo>
                    <a:pt x="1099" y="486"/>
                  </a:lnTo>
                  <a:lnTo>
                    <a:pt x="1030" y="520"/>
                  </a:lnTo>
                  <a:lnTo>
                    <a:pt x="963" y="559"/>
                  </a:lnTo>
                  <a:lnTo>
                    <a:pt x="899" y="601"/>
                  </a:lnTo>
                  <a:lnTo>
                    <a:pt x="837" y="648"/>
                  </a:lnTo>
                  <a:lnTo>
                    <a:pt x="778" y="698"/>
                  </a:lnTo>
                  <a:lnTo>
                    <a:pt x="722" y="753"/>
                  </a:lnTo>
                  <a:lnTo>
                    <a:pt x="670" y="810"/>
                  </a:lnTo>
                  <a:lnTo>
                    <a:pt x="620" y="872"/>
                  </a:lnTo>
                  <a:lnTo>
                    <a:pt x="575" y="936"/>
                  </a:lnTo>
                  <a:lnTo>
                    <a:pt x="533" y="1004"/>
                  </a:lnTo>
                  <a:lnTo>
                    <a:pt x="496" y="1076"/>
                  </a:lnTo>
                  <a:lnTo>
                    <a:pt x="463" y="1152"/>
                  </a:lnTo>
                  <a:lnTo>
                    <a:pt x="434" y="1229"/>
                  </a:lnTo>
                  <a:lnTo>
                    <a:pt x="411" y="1309"/>
                  </a:lnTo>
                  <a:lnTo>
                    <a:pt x="391" y="1394"/>
                  </a:lnTo>
                  <a:lnTo>
                    <a:pt x="379" y="1480"/>
                  </a:lnTo>
                  <a:lnTo>
                    <a:pt x="371" y="1565"/>
                  </a:lnTo>
                  <a:lnTo>
                    <a:pt x="370" y="1652"/>
                  </a:lnTo>
                  <a:lnTo>
                    <a:pt x="374" y="1736"/>
                  </a:lnTo>
                  <a:lnTo>
                    <a:pt x="385" y="1819"/>
                  </a:lnTo>
                  <a:lnTo>
                    <a:pt x="401" y="1901"/>
                  </a:lnTo>
                  <a:lnTo>
                    <a:pt x="422" y="1983"/>
                  </a:lnTo>
                  <a:lnTo>
                    <a:pt x="449" y="2060"/>
                  </a:lnTo>
                  <a:lnTo>
                    <a:pt x="480" y="2137"/>
                  </a:lnTo>
                  <a:lnTo>
                    <a:pt x="516" y="2212"/>
                  </a:lnTo>
                  <a:lnTo>
                    <a:pt x="557" y="2283"/>
                  </a:lnTo>
                  <a:lnTo>
                    <a:pt x="603" y="2353"/>
                  </a:lnTo>
                  <a:lnTo>
                    <a:pt x="652" y="2418"/>
                  </a:lnTo>
                  <a:lnTo>
                    <a:pt x="706" y="2481"/>
                  </a:lnTo>
                  <a:lnTo>
                    <a:pt x="764" y="2539"/>
                  </a:lnTo>
                  <a:lnTo>
                    <a:pt x="826" y="2595"/>
                  </a:lnTo>
                  <a:lnTo>
                    <a:pt x="891" y="2646"/>
                  </a:lnTo>
                  <a:lnTo>
                    <a:pt x="960" y="2692"/>
                  </a:lnTo>
                  <a:lnTo>
                    <a:pt x="1033" y="2735"/>
                  </a:lnTo>
                  <a:lnTo>
                    <a:pt x="1107" y="2772"/>
                  </a:lnTo>
                  <a:lnTo>
                    <a:pt x="1186" y="2804"/>
                  </a:lnTo>
                  <a:lnTo>
                    <a:pt x="1267" y="2831"/>
                  </a:lnTo>
                  <a:lnTo>
                    <a:pt x="1351" y="2852"/>
                  </a:lnTo>
                  <a:lnTo>
                    <a:pt x="1438" y="2867"/>
                  </a:lnTo>
                  <a:lnTo>
                    <a:pt x="1527" y="2877"/>
                  </a:lnTo>
                  <a:lnTo>
                    <a:pt x="1615" y="2881"/>
                  </a:lnTo>
                  <a:lnTo>
                    <a:pt x="1700" y="2880"/>
                  </a:lnTo>
                  <a:lnTo>
                    <a:pt x="1785" y="2873"/>
                  </a:lnTo>
                  <a:lnTo>
                    <a:pt x="1866" y="2860"/>
                  </a:lnTo>
                  <a:lnTo>
                    <a:pt x="1945" y="2844"/>
                  </a:lnTo>
                  <a:lnTo>
                    <a:pt x="2020" y="2822"/>
                  </a:lnTo>
                  <a:lnTo>
                    <a:pt x="2094" y="2796"/>
                  </a:lnTo>
                  <a:lnTo>
                    <a:pt x="2165" y="2765"/>
                  </a:lnTo>
                  <a:lnTo>
                    <a:pt x="2234" y="2731"/>
                  </a:lnTo>
                  <a:lnTo>
                    <a:pt x="2300" y="2692"/>
                  </a:lnTo>
                  <a:lnTo>
                    <a:pt x="2362" y="2650"/>
                  </a:lnTo>
                  <a:lnTo>
                    <a:pt x="2421" y="2604"/>
                  </a:lnTo>
                  <a:lnTo>
                    <a:pt x="2478" y="2555"/>
                  </a:lnTo>
                  <a:lnTo>
                    <a:pt x="2531" y="2504"/>
                  </a:lnTo>
                  <a:lnTo>
                    <a:pt x="2580" y="2450"/>
                  </a:lnTo>
                  <a:lnTo>
                    <a:pt x="2627" y="2392"/>
                  </a:lnTo>
                  <a:lnTo>
                    <a:pt x="2670" y="2332"/>
                  </a:lnTo>
                  <a:lnTo>
                    <a:pt x="2709" y="2271"/>
                  </a:lnTo>
                  <a:lnTo>
                    <a:pt x="2745" y="2207"/>
                  </a:lnTo>
                  <a:lnTo>
                    <a:pt x="2777" y="2141"/>
                  </a:lnTo>
                  <a:lnTo>
                    <a:pt x="2804" y="2074"/>
                  </a:lnTo>
                  <a:lnTo>
                    <a:pt x="2828" y="2005"/>
                  </a:lnTo>
                  <a:lnTo>
                    <a:pt x="2847" y="1936"/>
                  </a:lnTo>
                  <a:lnTo>
                    <a:pt x="2863" y="1865"/>
                  </a:lnTo>
                  <a:lnTo>
                    <a:pt x="2874" y="1795"/>
                  </a:lnTo>
                  <a:lnTo>
                    <a:pt x="2876" y="1779"/>
                  </a:lnTo>
                  <a:lnTo>
                    <a:pt x="2879" y="1763"/>
                  </a:lnTo>
                  <a:lnTo>
                    <a:pt x="2883" y="1748"/>
                  </a:lnTo>
                  <a:lnTo>
                    <a:pt x="2889" y="1734"/>
                  </a:lnTo>
                  <a:lnTo>
                    <a:pt x="2897" y="1722"/>
                  </a:lnTo>
                  <a:lnTo>
                    <a:pt x="3005" y="1612"/>
                  </a:lnTo>
                  <a:lnTo>
                    <a:pt x="3115" y="1501"/>
                  </a:lnTo>
                  <a:lnTo>
                    <a:pt x="3227" y="1389"/>
                  </a:lnTo>
                  <a:lnTo>
                    <a:pt x="3238" y="1445"/>
                  </a:lnTo>
                  <a:lnTo>
                    <a:pt x="3248" y="1504"/>
                  </a:lnTo>
                  <a:lnTo>
                    <a:pt x="3253" y="1564"/>
                  </a:lnTo>
                  <a:lnTo>
                    <a:pt x="3257" y="1626"/>
                  </a:lnTo>
                  <a:lnTo>
                    <a:pt x="3257" y="1691"/>
                  </a:lnTo>
                  <a:lnTo>
                    <a:pt x="3253" y="1757"/>
                  </a:lnTo>
                  <a:lnTo>
                    <a:pt x="3246" y="1825"/>
                  </a:lnTo>
                  <a:lnTo>
                    <a:pt x="3236" y="1893"/>
                  </a:lnTo>
                  <a:lnTo>
                    <a:pt x="3223" y="1962"/>
                  </a:lnTo>
                  <a:lnTo>
                    <a:pt x="3206" y="2033"/>
                  </a:lnTo>
                  <a:lnTo>
                    <a:pt x="3186" y="2103"/>
                  </a:lnTo>
                  <a:lnTo>
                    <a:pt x="3163" y="2173"/>
                  </a:lnTo>
                  <a:lnTo>
                    <a:pt x="3136" y="2244"/>
                  </a:lnTo>
                  <a:lnTo>
                    <a:pt x="3105" y="2314"/>
                  </a:lnTo>
                  <a:lnTo>
                    <a:pt x="3071" y="2384"/>
                  </a:lnTo>
                  <a:lnTo>
                    <a:pt x="3033" y="2452"/>
                  </a:lnTo>
                  <a:lnTo>
                    <a:pt x="2991" y="2519"/>
                  </a:lnTo>
                  <a:lnTo>
                    <a:pt x="2945" y="2586"/>
                  </a:lnTo>
                  <a:lnTo>
                    <a:pt x="2896" y="2650"/>
                  </a:lnTo>
                  <a:lnTo>
                    <a:pt x="2843" y="2713"/>
                  </a:lnTo>
                  <a:lnTo>
                    <a:pt x="2785" y="2774"/>
                  </a:lnTo>
                  <a:lnTo>
                    <a:pt x="2723" y="2833"/>
                  </a:lnTo>
                  <a:lnTo>
                    <a:pt x="2658" y="2889"/>
                  </a:lnTo>
                  <a:lnTo>
                    <a:pt x="2589" y="2943"/>
                  </a:lnTo>
                  <a:lnTo>
                    <a:pt x="2515" y="2993"/>
                  </a:lnTo>
                  <a:lnTo>
                    <a:pt x="2437" y="3040"/>
                  </a:lnTo>
                  <a:lnTo>
                    <a:pt x="2355" y="3083"/>
                  </a:lnTo>
                  <a:lnTo>
                    <a:pt x="2269" y="3123"/>
                  </a:lnTo>
                  <a:lnTo>
                    <a:pt x="2179" y="3158"/>
                  </a:lnTo>
                  <a:lnTo>
                    <a:pt x="2089" y="3188"/>
                  </a:lnTo>
                  <a:lnTo>
                    <a:pt x="1997" y="3211"/>
                  </a:lnTo>
                  <a:lnTo>
                    <a:pt x="1905" y="3231"/>
                  </a:lnTo>
                  <a:lnTo>
                    <a:pt x="1813" y="3243"/>
                  </a:lnTo>
                  <a:lnTo>
                    <a:pt x="1722" y="3252"/>
                  </a:lnTo>
                  <a:lnTo>
                    <a:pt x="1630" y="3254"/>
                  </a:lnTo>
                  <a:lnTo>
                    <a:pt x="1629" y="3254"/>
                  </a:lnTo>
                  <a:lnTo>
                    <a:pt x="1537" y="3252"/>
                  </a:lnTo>
                  <a:lnTo>
                    <a:pt x="1445" y="3243"/>
                  </a:lnTo>
                  <a:lnTo>
                    <a:pt x="1355" y="3231"/>
                  </a:lnTo>
                  <a:lnTo>
                    <a:pt x="1265" y="3213"/>
                  </a:lnTo>
                  <a:lnTo>
                    <a:pt x="1177" y="3190"/>
                  </a:lnTo>
                  <a:lnTo>
                    <a:pt x="1090" y="3162"/>
                  </a:lnTo>
                  <a:lnTo>
                    <a:pt x="1005" y="3130"/>
                  </a:lnTo>
                  <a:lnTo>
                    <a:pt x="921" y="3092"/>
                  </a:lnTo>
                  <a:lnTo>
                    <a:pt x="839" y="3050"/>
                  </a:lnTo>
                  <a:lnTo>
                    <a:pt x="759" y="3003"/>
                  </a:lnTo>
                  <a:lnTo>
                    <a:pt x="683" y="2951"/>
                  </a:lnTo>
                  <a:lnTo>
                    <a:pt x="609" y="2895"/>
                  </a:lnTo>
                  <a:lnTo>
                    <a:pt x="538" y="2834"/>
                  </a:lnTo>
                  <a:lnTo>
                    <a:pt x="469" y="2769"/>
                  </a:lnTo>
                  <a:lnTo>
                    <a:pt x="405" y="2698"/>
                  </a:lnTo>
                  <a:lnTo>
                    <a:pt x="343" y="2625"/>
                  </a:lnTo>
                  <a:lnTo>
                    <a:pt x="286" y="2546"/>
                  </a:lnTo>
                  <a:lnTo>
                    <a:pt x="233" y="2463"/>
                  </a:lnTo>
                  <a:lnTo>
                    <a:pt x="186" y="2378"/>
                  </a:lnTo>
                  <a:lnTo>
                    <a:pt x="143" y="2292"/>
                  </a:lnTo>
                  <a:lnTo>
                    <a:pt x="107" y="2204"/>
                  </a:lnTo>
                  <a:lnTo>
                    <a:pt x="76" y="2116"/>
                  </a:lnTo>
                  <a:lnTo>
                    <a:pt x="50" y="2026"/>
                  </a:lnTo>
                  <a:lnTo>
                    <a:pt x="30" y="1935"/>
                  </a:lnTo>
                  <a:lnTo>
                    <a:pt x="15" y="1844"/>
                  </a:lnTo>
                  <a:lnTo>
                    <a:pt x="4" y="1752"/>
                  </a:lnTo>
                  <a:lnTo>
                    <a:pt x="0" y="1660"/>
                  </a:lnTo>
                  <a:lnTo>
                    <a:pt x="1" y="1569"/>
                  </a:lnTo>
                  <a:lnTo>
                    <a:pt x="7" y="1477"/>
                  </a:lnTo>
                  <a:lnTo>
                    <a:pt x="18" y="1386"/>
                  </a:lnTo>
                  <a:lnTo>
                    <a:pt x="34" y="1296"/>
                  </a:lnTo>
                  <a:lnTo>
                    <a:pt x="55" y="1207"/>
                  </a:lnTo>
                  <a:lnTo>
                    <a:pt x="81" y="1119"/>
                  </a:lnTo>
                  <a:lnTo>
                    <a:pt x="112" y="1032"/>
                  </a:lnTo>
                  <a:lnTo>
                    <a:pt x="148" y="948"/>
                  </a:lnTo>
                  <a:lnTo>
                    <a:pt x="189" y="865"/>
                  </a:lnTo>
                  <a:lnTo>
                    <a:pt x="235" y="784"/>
                  </a:lnTo>
                  <a:lnTo>
                    <a:pt x="285" y="705"/>
                  </a:lnTo>
                  <a:lnTo>
                    <a:pt x="340" y="629"/>
                  </a:lnTo>
                  <a:lnTo>
                    <a:pt x="400" y="556"/>
                  </a:lnTo>
                  <a:lnTo>
                    <a:pt x="465" y="486"/>
                  </a:lnTo>
                  <a:lnTo>
                    <a:pt x="534" y="419"/>
                  </a:lnTo>
                  <a:lnTo>
                    <a:pt x="608" y="355"/>
                  </a:lnTo>
                  <a:lnTo>
                    <a:pt x="682" y="298"/>
                  </a:lnTo>
                  <a:lnTo>
                    <a:pt x="758" y="247"/>
                  </a:lnTo>
                  <a:lnTo>
                    <a:pt x="838" y="200"/>
                  </a:lnTo>
                  <a:lnTo>
                    <a:pt x="919" y="159"/>
                  </a:lnTo>
                  <a:lnTo>
                    <a:pt x="1003" y="122"/>
                  </a:lnTo>
                  <a:lnTo>
                    <a:pt x="1088" y="90"/>
                  </a:lnTo>
                  <a:lnTo>
                    <a:pt x="1174" y="64"/>
                  </a:lnTo>
                  <a:lnTo>
                    <a:pt x="1262" y="41"/>
                  </a:lnTo>
                  <a:lnTo>
                    <a:pt x="1350" y="24"/>
                  </a:lnTo>
                  <a:lnTo>
                    <a:pt x="1439" y="11"/>
                  </a:lnTo>
                  <a:lnTo>
                    <a:pt x="1529" y="3"/>
                  </a:lnTo>
                  <a:lnTo>
                    <a:pt x="16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308351" y="4340226"/>
              <a:ext cx="1100138" cy="873125"/>
            </a:xfrm>
            <a:custGeom>
              <a:avLst/>
              <a:gdLst>
                <a:gd name="T0" fmla="*/ 2339 w 2772"/>
                <a:gd name="T1" fmla="*/ 0 h 2202"/>
                <a:gd name="T2" fmla="*/ 2452 w 2772"/>
                <a:gd name="T3" fmla="*/ 113 h 2202"/>
                <a:gd name="T4" fmla="*/ 2562 w 2772"/>
                <a:gd name="T5" fmla="*/ 223 h 2202"/>
                <a:gd name="T6" fmla="*/ 2669 w 2772"/>
                <a:gd name="T7" fmla="*/ 330 h 2202"/>
                <a:gd name="T8" fmla="*/ 2772 w 2772"/>
                <a:gd name="T9" fmla="*/ 433 h 2202"/>
                <a:gd name="T10" fmla="*/ 2421 w 2772"/>
                <a:gd name="T11" fmla="*/ 784 h 2202"/>
                <a:gd name="T12" fmla="*/ 2068 w 2772"/>
                <a:gd name="T13" fmla="*/ 1138 h 2202"/>
                <a:gd name="T14" fmla="*/ 1713 w 2772"/>
                <a:gd name="T15" fmla="*/ 1493 h 2202"/>
                <a:gd name="T16" fmla="*/ 1358 w 2772"/>
                <a:gd name="T17" fmla="*/ 1848 h 2202"/>
                <a:gd name="T18" fmla="*/ 1003 w 2772"/>
                <a:gd name="T19" fmla="*/ 2202 h 2202"/>
                <a:gd name="T20" fmla="*/ 755 w 2772"/>
                <a:gd name="T21" fmla="*/ 1952 h 2202"/>
                <a:gd name="T22" fmla="*/ 504 w 2772"/>
                <a:gd name="T23" fmla="*/ 1702 h 2202"/>
                <a:gd name="T24" fmla="*/ 253 w 2772"/>
                <a:gd name="T25" fmla="*/ 1449 h 2202"/>
                <a:gd name="T26" fmla="*/ 0 w 2772"/>
                <a:gd name="T27" fmla="*/ 1195 h 2202"/>
                <a:gd name="T28" fmla="*/ 101 w 2772"/>
                <a:gd name="T29" fmla="*/ 1094 h 2202"/>
                <a:gd name="T30" fmla="*/ 206 w 2772"/>
                <a:gd name="T31" fmla="*/ 989 h 2202"/>
                <a:gd name="T32" fmla="*/ 312 w 2772"/>
                <a:gd name="T33" fmla="*/ 882 h 2202"/>
                <a:gd name="T34" fmla="*/ 422 w 2772"/>
                <a:gd name="T35" fmla="*/ 773 h 2202"/>
                <a:gd name="T36" fmla="*/ 613 w 2772"/>
                <a:gd name="T37" fmla="*/ 962 h 2202"/>
                <a:gd name="T38" fmla="*/ 805 w 2772"/>
                <a:gd name="T39" fmla="*/ 1153 h 2202"/>
                <a:gd name="T40" fmla="*/ 998 w 2772"/>
                <a:gd name="T41" fmla="*/ 1345 h 2202"/>
                <a:gd name="T42" fmla="*/ 1337 w 2772"/>
                <a:gd name="T43" fmla="*/ 1005 h 2202"/>
                <a:gd name="T44" fmla="*/ 1674 w 2772"/>
                <a:gd name="T45" fmla="*/ 667 h 2202"/>
                <a:gd name="T46" fmla="*/ 2008 w 2772"/>
                <a:gd name="T47" fmla="*/ 332 h 2202"/>
                <a:gd name="T48" fmla="*/ 2339 w 2772"/>
                <a:gd name="T4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202">
                  <a:moveTo>
                    <a:pt x="2339" y="0"/>
                  </a:moveTo>
                  <a:lnTo>
                    <a:pt x="2452" y="113"/>
                  </a:lnTo>
                  <a:lnTo>
                    <a:pt x="2562" y="223"/>
                  </a:lnTo>
                  <a:lnTo>
                    <a:pt x="2669" y="330"/>
                  </a:lnTo>
                  <a:lnTo>
                    <a:pt x="2772" y="433"/>
                  </a:lnTo>
                  <a:lnTo>
                    <a:pt x="2421" y="784"/>
                  </a:lnTo>
                  <a:lnTo>
                    <a:pt x="2068" y="1138"/>
                  </a:lnTo>
                  <a:lnTo>
                    <a:pt x="1713" y="1493"/>
                  </a:lnTo>
                  <a:lnTo>
                    <a:pt x="1358" y="1848"/>
                  </a:lnTo>
                  <a:lnTo>
                    <a:pt x="1003" y="2202"/>
                  </a:lnTo>
                  <a:lnTo>
                    <a:pt x="755" y="1952"/>
                  </a:lnTo>
                  <a:lnTo>
                    <a:pt x="504" y="1702"/>
                  </a:lnTo>
                  <a:lnTo>
                    <a:pt x="253" y="1449"/>
                  </a:lnTo>
                  <a:lnTo>
                    <a:pt x="0" y="1195"/>
                  </a:lnTo>
                  <a:lnTo>
                    <a:pt x="101" y="1094"/>
                  </a:lnTo>
                  <a:lnTo>
                    <a:pt x="206" y="989"/>
                  </a:lnTo>
                  <a:lnTo>
                    <a:pt x="312" y="882"/>
                  </a:lnTo>
                  <a:lnTo>
                    <a:pt x="422" y="773"/>
                  </a:lnTo>
                  <a:lnTo>
                    <a:pt x="613" y="962"/>
                  </a:lnTo>
                  <a:lnTo>
                    <a:pt x="805" y="1153"/>
                  </a:lnTo>
                  <a:lnTo>
                    <a:pt x="998" y="1345"/>
                  </a:lnTo>
                  <a:lnTo>
                    <a:pt x="1337" y="1005"/>
                  </a:lnTo>
                  <a:lnTo>
                    <a:pt x="1674" y="667"/>
                  </a:lnTo>
                  <a:lnTo>
                    <a:pt x="2008" y="332"/>
                  </a:lnTo>
                  <a:lnTo>
                    <a:pt x="2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49931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0" y="0"/>
            <a:ext cx="7772400" cy="1487606"/>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0" y="1489744"/>
            <a:ext cx="7772400" cy="461886"/>
          </a:xfrm>
          <a:prstGeom prst="rect">
            <a:avLst/>
          </a:prstGeom>
          <a:solidFill>
            <a:srgbClr val="E2E2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1560133" y="309487"/>
            <a:ext cx="5683815" cy="8617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1078124" fontAlgn="base">
              <a:spcBef>
                <a:spcPct val="0"/>
              </a:spcBef>
              <a:spcAft>
                <a:spcPct val="0"/>
              </a:spcAft>
            </a:pPr>
            <a:r>
              <a:rPr lang="en-US" sz="1400" b="1">
                <a:solidFill>
                  <a:schemeClr val="bg1"/>
                </a:solidFill>
                <a:ea typeface="Segoe UI" pitchFamily="34" charset="0"/>
                <a:cs typeface="Segoe UI" pitchFamily="34" charset="0"/>
              </a:rPr>
              <a:t>Reveal the advantages of a Windows 10 Pro device. </a:t>
            </a:r>
            <a:r>
              <a:rPr lang="en-US" sz="1400">
                <a:solidFill>
                  <a:schemeClr val="bg1">
                    <a:alpha val="75000"/>
                  </a:schemeClr>
                </a:solidFill>
                <a:ea typeface="Segoe UI" pitchFamily="34" charset="0"/>
                <a:cs typeface="Segoe UI" pitchFamily="34" charset="0"/>
              </a:rPr>
              <a:t>Based on your understanding of the customer’s concerns, you can choose whether to emphasize the security, performance, and/or management advantages of Windows 10 Pro devices. Windows 10 Pro is built for business.</a:t>
            </a:r>
          </a:p>
        </p:txBody>
      </p:sp>
      <p:sp>
        <p:nvSpPr>
          <p:cNvPr id="9" name="TextBox 8"/>
          <p:cNvSpPr txBox="1"/>
          <p:nvPr/>
        </p:nvSpPr>
        <p:spPr>
          <a:xfrm>
            <a:off x="1045" y="-327556"/>
            <a:ext cx="1744708" cy="3051605"/>
          </a:xfrm>
          <a:prstGeom prst="rect">
            <a:avLst/>
          </a:prstGeom>
          <a:noFill/>
        </p:spPr>
        <p:txBody>
          <a:bodyPr wrap="none" lIns="182880" tIns="146304" rIns="182880" bIns="146304" rtlCol="0">
            <a:spAutoFit/>
          </a:bodyPr>
          <a:lstStyle/>
          <a:p>
            <a:pPr>
              <a:lnSpc>
                <a:spcPct val="90000"/>
              </a:lnSpc>
              <a:spcAft>
                <a:spcPts val="600"/>
              </a:spcAft>
            </a:pPr>
            <a:r>
              <a:rPr lang="en-US" sz="19900">
                <a:solidFill>
                  <a:schemeClr val="bg1"/>
                </a:solidFill>
              </a:rPr>
              <a:t>2</a:t>
            </a:r>
          </a:p>
        </p:txBody>
      </p:sp>
      <p:sp>
        <p:nvSpPr>
          <p:cNvPr id="74" name="Rectangle 73"/>
          <p:cNvSpPr/>
          <p:nvPr/>
        </p:nvSpPr>
        <p:spPr bwMode="auto">
          <a:xfrm flipV="1">
            <a:off x="0" y="9151940"/>
            <a:ext cx="7772400" cy="9144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a:xfrm>
            <a:off x="1560133" y="1632031"/>
            <a:ext cx="5736233" cy="201316"/>
          </a:xfrm>
          <a:prstGeom prst="rect">
            <a:avLst/>
          </a:prstGeom>
        </p:spPr>
        <p:txBody>
          <a:bodyPr wrap="square" lIns="0" tIns="0" rIns="0" bIns="0">
            <a:spAutoFit/>
          </a:bodyPr>
          <a:lstStyle/>
          <a:p>
            <a:pPr lvl="0" defTabSz="1078124" fontAlgn="base">
              <a:lnSpc>
                <a:spcPct val="90000"/>
              </a:lnSpc>
              <a:spcBef>
                <a:spcPct val="0"/>
              </a:spcBef>
              <a:spcAft>
                <a:spcPct val="0"/>
              </a:spcAft>
            </a:pPr>
            <a:r>
              <a:rPr lang="en-US" sz="1400" b="1">
                <a:solidFill>
                  <a:srgbClr val="5C2D91"/>
                </a:solidFill>
                <a:ea typeface="Segoe UI" pitchFamily="34" charset="0"/>
                <a:cs typeface="Segoe UI" pitchFamily="34" charset="0"/>
              </a:rPr>
              <a:t>GOAL: </a:t>
            </a:r>
            <a:r>
              <a:rPr lang="en-US" sz="1400">
                <a:solidFill>
                  <a:srgbClr val="5C2D91"/>
                </a:solidFill>
                <a:ea typeface="Segoe UI" pitchFamily="34" charset="0"/>
                <a:cs typeface="Segoe UI" pitchFamily="34" charset="0"/>
              </a:rPr>
              <a:t>Get the customer to choose Windows over the competition.</a:t>
            </a:r>
          </a:p>
        </p:txBody>
      </p:sp>
      <p:sp>
        <p:nvSpPr>
          <p:cNvPr id="46" name="Rectangle 45"/>
          <p:cNvSpPr/>
          <p:nvPr/>
        </p:nvSpPr>
        <p:spPr>
          <a:xfrm>
            <a:off x="392113" y="6722063"/>
            <a:ext cx="6905834" cy="1846659"/>
          </a:xfrm>
          <a:prstGeom prst="rect">
            <a:avLst/>
          </a:prstGeom>
        </p:spPr>
        <p:txBody>
          <a:bodyPr wrap="square" lIns="0" tIns="91440" rIns="0">
            <a:spAutoFit/>
          </a:bodyPr>
          <a:lstStyle/>
          <a:p>
            <a:pPr>
              <a:spcAft>
                <a:spcPts val="300"/>
              </a:spcAft>
            </a:pPr>
            <a:r>
              <a:rPr lang="en-US" sz="1000" b="1">
                <a:solidFill>
                  <a:schemeClr val="tx2"/>
                </a:solidFill>
                <a:ea typeface="Calibri" panose="020F0502020204030204" pitchFamily="34" charset="0"/>
                <a:cs typeface="Times New Roman" panose="02020603050405020304" pitchFamily="18" charset="0"/>
              </a:rPr>
              <a:t>Will we need an IT professional for setting up, running, and managing our Windows 10 Pro devices? </a:t>
            </a:r>
            <a:br>
              <a:rPr lang="en-US" sz="1000" b="1">
                <a:solidFill>
                  <a:schemeClr val="tx2"/>
                </a:solidFill>
                <a:ea typeface="Calibri" panose="020F0502020204030204" pitchFamily="34" charset="0"/>
                <a:cs typeface="Times New Roman" panose="02020603050405020304" pitchFamily="18" charset="0"/>
              </a:rPr>
            </a:br>
            <a:r>
              <a:rPr lang="en-US" sz="950">
                <a:ea typeface="Calibri" panose="020F0502020204030204" pitchFamily="34" charset="0"/>
                <a:cs typeface="Times New Roman" panose="02020603050405020304" pitchFamily="18" charset="0"/>
              </a:rPr>
              <a:t>You can set up and run your Windows 10 Pro devices quickly without expert help. You can choose to use express settings or customize your choices during setup. If you select express settings, you need only provide information when prompted and make a few choices about personalization for Windows to set up on its own. After that, Windows will automatically update your system to keep you in step with the latest security and feature innovations.</a:t>
            </a:r>
          </a:p>
          <a:p>
            <a:pPr>
              <a:spcAft>
                <a:spcPts val="300"/>
              </a:spcAft>
            </a:pPr>
            <a:r>
              <a:rPr lang="en-US" sz="1000" b="1">
                <a:solidFill>
                  <a:schemeClr val="tx2"/>
                </a:solidFill>
                <a:ea typeface="Calibri" panose="020F0502020204030204" pitchFamily="34" charset="0"/>
                <a:cs typeface="Times New Roman" panose="02020603050405020304" pitchFamily="18" charset="0"/>
              </a:rPr>
              <a:t>Will we need to update our Windows 10 Pro devices manually with new security patches and features? </a:t>
            </a:r>
            <a:r>
              <a:rPr lang="en-US" sz="950">
                <a:ea typeface="Calibri" panose="020F0502020204030204" pitchFamily="34" charset="0"/>
                <a:cs typeface="Times New Roman" panose="02020603050405020304" pitchFamily="18" charset="0"/>
              </a:rPr>
              <a:t>You decide when and how to update your devices. In Windows 10 Pro, critical security updates take place automatically and in the background, and you also have the option to </a:t>
            </a:r>
            <a:r>
              <a:rPr lang="en-US" sz="950">
                <a:ea typeface="Calibri" panose="020F0502020204030204" pitchFamily="34" charset="0"/>
                <a:cs typeface="Times New Roman" panose="02020603050405020304" pitchFamily="18" charset="0"/>
                <a:hlinkClick r:id="rId3"/>
              </a:rPr>
              <a:t>defer feature upgrades</a:t>
            </a:r>
            <a:r>
              <a:rPr lang="en-US" sz="950">
                <a:ea typeface="Calibri" panose="020F0502020204030204" pitchFamily="34" charset="0"/>
                <a:cs typeface="Times New Roman" panose="02020603050405020304" pitchFamily="18" charset="0"/>
              </a:rPr>
              <a:t>. </a:t>
            </a:r>
          </a:p>
          <a:p>
            <a:pPr>
              <a:spcAft>
                <a:spcPts val="200"/>
              </a:spcAft>
            </a:pPr>
            <a:r>
              <a:rPr lang="en-US" sz="1000" b="1">
                <a:solidFill>
                  <a:schemeClr val="tx2"/>
                </a:solidFill>
                <a:ea typeface="Calibri" panose="020F0502020204030204" pitchFamily="34" charset="0"/>
                <a:cs typeface="Times New Roman" panose="02020603050405020304" pitchFamily="18" charset="0"/>
              </a:rPr>
              <a:t>How secure is a Windows 10 Pro device? </a:t>
            </a:r>
            <a:r>
              <a:rPr lang="en-US" sz="950">
                <a:ea typeface="Calibri" panose="020F0502020204030204" pitchFamily="34" charset="0"/>
                <a:cs typeface="Times New Roman" panose="02020603050405020304" pitchFamily="18" charset="0"/>
              </a:rPr>
              <a:t>Windows 10 Pro is the most secure Windows ever, designed to protect against known and emerging security threats. Windows 10 Pro was built from the ground up to address three broad categories of security concerns: identity and access control, information protection and resistance to modern threats. </a:t>
            </a:r>
            <a:endParaRPr lang="en-US" sz="950">
              <a:solidFill>
                <a:srgbClr val="FF0000"/>
              </a:solidFill>
              <a:ea typeface="Calibri" panose="020F0502020204030204" pitchFamily="34" charset="0"/>
              <a:cs typeface="Times New Roman" panose="02020603050405020304" pitchFamily="18" charset="0"/>
            </a:endParaRPr>
          </a:p>
        </p:txBody>
      </p:sp>
      <p:cxnSp>
        <p:nvCxnSpPr>
          <p:cNvPr id="47" name="Straight Connector 46"/>
          <p:cNvCxnSpPr/>
          <p:nvPr/>
        </p:nvCxnSpPr>
        <p:spPr>
          <a:xfrm>
            <a:off x="391886" y="6719954"/>
            <a:ext cx="6956343" cy="0"/>
          </a:xfrm>
          <a:prstGeom prst="line">
            <a:avLst/>
          </a:prstGeom>
          <a:ln w="19050" cap="rnd">
            <a:solidFill>
              <a:schemeClr val="tx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78350" y="8636264"/>
            <a:ext cx="7089250" cy="610424"/>
          </a:xfrm>
          <a:prstGeom prst="rect">
            <a:avLst/>
          </a:prstGeom>
        </p:spPr>
        <p:txBody>
          <a:bodyPr wrap="square" lIns="0" anchor="b">
            <a:spAutoFit/>
          </a:bodyPr>
          <a:lstStyle/>
          <a:p>
            <a:pPr>
              <a:spcAft>
                <a:spcPts val="200"/>
              </a:spcAft>
            </a:pPr>
            <a:r>
              <a:rPr lang="en-US" sz="800">
                <a:solidFill>
                  <a:schemeClr val="bg1">
                    <a:lumMod val="50000"/>
                  </a:schemeClr>
                </a:solidFill>
                <a:ea typeface="Calibri" panose="020F0502020204030204" pitchFamily="34" charset="0"/>
                <a:cs typeface="Times New Roman" panose="02020603050405020304" pitchFamily="18" charset="0"/>
              </a:rPr>
              <a:t>* Sold separately</a:t>
            </a:r>
          </a:p>
          <a:p>
            <a:pPr>
              <a:spcAft>
                <a:spcPts val="200"/>
              </a:spcAft>
            </a:pPr>
            <a:r>
              <a:rPr lang="en-US" sz="800">
                <a:solidFill>
                  <a:schemeClr val="bg1">
                    <a:lumMod val="50000"/>
                  </a:schemeClr>
                </a:solidFill>
                <a:ea typeface="Calibri" panose="020F0502020204030204" pitchFamily="34" charset="0"/>
                <a:cs typeface="Times New Roman" panose="02020603050405020304" pitchFamily="18" charset="0"/>
              </a:rPr>
              <a:t>**</a:t>
            </a:r>
            <a:r>
              <a:rPr lang="en-US" sz="800">
                <a:solidFill>
                  <a:schemeClr val="bg1">
                    <a:lumMod val="50000"/>
                  </a:schemeClr>
                </a:solidFill>
              </a:rPr>
              <a:t>Windows Hello requires specialized hardware, including fingerprint reader, illuminated IR sensor, or other biometric sensors. </a:t>
            </a:r>
            <a:r>
              <a:rPr lang="en-US" sz="800">
                <a:solidFill>
                  <a:schemeClr val="bg1">
                    <a:lumMod val="50000"/>
                  </a:schemeClr>
                </a:solidFill>
                <a:ea typeface="Calibri" panose="020F0502020204030204" pitchFamily="34" charset="0"/>
                <a:cs typeface="Times New Roman" panose="02020603050405020304" pitchFamily="18" charset="0"/>
              </a:rPr>
              <a:t>Devices must include a Trusted Platform Module (TPM).</a:t>
            </a:r>
            <a:br>
              <a:rPr lang="en-US" sz="800">
                <a:solidFill>
                  <a:schemeClr val="bg1">
                    <a:lumMod val="50000"/>
                  </a:schemeClr>
                </a:solidFill>
                <a:ea typeface="Calibri" panose="020F0502020204030204" pitchFamily="34" charset="0"/>
                <a:cs typeface="Times New Roman" panose="02020603050405020304" pitchFamily="18" charset="0"/>
              </a:rPr>
            </a:br>
            <a:r>
              <a:rPr lang="en-US" sz="800">
                <a:solidFill>
                  <a:schemeClr val="bg1">
                    <a:lumMod val="50000"/>
                  </a:schemeClr>
                </a:solidFill>
              </a:rPr>
              <a:t>. </a:t>
            </a:r>
            <a:endParaRPr lang="en-US" sz="1000">
              <a:solidFill>
                <a:schemeClr val="bg1">
                  <a:lumMod val="50000"/>
                </a:schemeClr>
              </a:solidFill>
              <a:ea typeface="Calibri" panose="020F0502020204030204" pitchFamily="34" charset="0"/>
              <a:cs typeface="Times New Roman" panose="02020603050405020304" pitchFamily="18" charset="0"/>
            </a:endParaRPr>
          </a:p>
        </p:txBody>
      </p:sp>
      <p:sp>
        <p:nvSpPr>
          <p:cNvPr id="3" name="Rectangle 2"/>
          <p:cNvSpPr/>
          <p:nvPr/>
        </p:nvSpPr>
        <p:spPr>
          <a:xfrm>
            <a:off x="1365902" y="2785857"/>
            <a:ext cx="5430683" cy="892552"/>
          </a:xfrm>
          <a:prstGeom prst="rect">
            <a:avLst/>
          </a:prstGeom>
        </p:spPr>
        <p:txBody>
          <a:bodyPr wrap="square" lIns="0" tIns="0" rIns="0" bIns="0">
            <a:spAutoFit/>
          </a:bodyPr>
          <a:lstStyle/>
          <a:p>
            <a:pPr marL="119063" indent="-119063">
              <a:buClr>
                <a:schemeClr val="bg1">
                  <a:lumMod val="65000"/>
                </a:schemeClr>
              </a:buClr>
              <a:buFont typeface="Arial" panose="020B0604020202020204" pitchFamily="34" charset="0"/>
              <a:buChar char="•"/>
            </a:pPr>
            <a:r>
              <a:rPr lang="en-US" sz="950"/>
              <a:t>Full, commercial-grade apps like DocuSign*, QuickBooks Online* and Office* means you don’t have to compromise.</a:t>
            </a:r>
          </a:p>
          <a:p>
            <a:pPr marL="119063" indent="-119063">
              <a:buClr>
                <a:schemeClr val="bg1">
                  <a:lumMod val="65000"/>
                </a:schemeClr>
              </a:buClr>
              <a:buFont typeface="Arial" panose="020B0604020202020204" pitchFamily="34" charset="0"/>
              <a:buChar char="•"/>
            </a:pPr>
            <a:r>
              <a:rPr lang="en-US" sz="950"/>
              <a:t>Compatible with most printers, scanners, and other devices, both older </a:t>
            </a:r>
            <a:r>
              <a:rPr lang="en-US" sz="950" b="1" u="sng"/>
              <a:t>and </a:t>
            </a:r>
            <a:r>
              <a:rPr lang="en-US" sz="950"/>
              <a:t>newer technologies so your business has the flexibility to keep what’s already working or evolve.</a:t>
            </a:r>
          </a:p>
          <a:p>
            <a:pPr marL="119063" indent="-119063">
              <a:buClr>
                <a:schemeClr val="bg1">
                  <a:lumMod val="65000"/>
                </a:schemeClr>
              </a:buClr>
              <a:buFont typeface="Arial" panose="020B0604020202020204" pitchFamily="34" charset="0"/>
              <a:buChar char="•"/>
            </a:pPr>
            <a:r>
              <a:rPr lang="en-US" sz="950"/>
              <a:t>Familiar Windows interface allows you to feel like an expert from the start, with many similarities to Windows 7.</a:t>
            </a:r>
          </a:p>
        </p:txBody>
      </p:sp>
      <p:sp>
        <p:nvSpPr>
          <p:cNvPr id="16" name="Rectangle 15"/>
          <p:cNvSpPr/>
          <p:nvPr/>
        </p:nvSpPr>
        <p:spPr>
          <a:xfrm>
            <a:off x="1365902" y="4068961"/>
            <a:ext cx="5796898" cy="1023357"/>
          </a:xfrm>
          <a:prstGeom prst="rect">
            <a:avLst/>
          </a:prstGeom>
        </p:spPr>
        <p:txBody>
          <a:bodyPr wrap="square" lIns="0" tIns="0" rIns="0" bIns="0">
            <a:spAutoFit/>
          </a:bodyPr>
          <a:lstStyle/>
          <a:p>
            <a:pPr marL="119063" indent="-119063">
              <a:buClr>
                <a:schemeClr val="bg1">
                  <a:lumMod val="65000"/>
                </a:schemeClr>
              </a:buClr>
              <a:buFont typeface="Arial" panose="020B0604020202020204" pitchFamily="34" charset="0"/>
              <a:buChar char="•"/>
            </a:pPr>
            <a:r>
              <a:rPr lang="en-US" sz="950">
                <a:ea typeface="Times New Roman" panose="02020603050405020304" pitchFamily="18" charset="0"/>
              </a:rPr>
              <a:t>The most up-to-date protection against modern threats– i</a:t>
            </a:r>
            <a:r>
              <a:rPr lang="en-US" sz="950"/>
              <a:t>ncluding anti-virus, firewall, and phishing filters</a:t>
            </a:r>
            <a:r>
              <a:rPr lang="en-US" sz="950">
                <a:solidFill>
                  <a:srgbClr val="737373">
                    <a:lumMod val="50000"/>
                  </a:srgbClr>
                </a:solidFill>
              </a:rPr>
              <a:t>—</a:t>
            </a:r>
            <a:r>
              <a:rPr lang="en-US" sz="950"/>
              <a:t>to help keep you safe when you’re working in files, doing email, or accessing your network.</a:t>
            </a:r>
          </a:p>
          <a:p>
            <a:pPr marL="119063" indent="-119063">
              <a:buClr>
                <a:schemeClr val="bg1">
                  <a:lumMod val="65000"/>
                </a:schemeClr>
              </a:buClr>
              <a:buFont typeface="Arial" panose="020B0604020202020204" pitchFamily="34" charset="0"/>
              <a:buChar char="•"/>
            </a:pPr>
            <a:r>
              <a:rPr lang="en-US" sz="950"/>
              <a:t>Advanced features like BitLocker and Windows Information Protection help keep your device locked-down, your data secure, and your business protected.</a:t>
            </a:r>
          </a:p>
          <a:p>
            <a:pPr marL="119063" indent="-119063">
              <a:buClr>
                <a:schemeClr val="bg1">
                  <a:lumMod val="65000"/>
                </a:schemeClr>
              </a:buClr>
              <a:buFont typeface="Arial" panose="020B0604020202020204" pitchFamily="34" charset="0"/>
              <a:buChar char="•"/>
            </a:pPr>
            <a:r>
              <a:rPr lang="en-US" sz="950">
                <a:ea typeface="Times New Roman" panose="02020603050405020304" pitchFamily="18" charset="0"/>
              </a:rPr>
              <a:t>More secure logins. Windows Hello** enables you to move away from passwords to an enterprise-grade solution that can’t be phished and or remotely accessed by unauthorized users. (</a:t>
            </a:r>
            <a:r>
              <a:rPr lang="en-US" sz="950" i="1">
                <a:ea typeface="Times New Roman" panose="02020603050405020304" pitchFamily="18" charset="0"/>
              </a:rPr>
              <a:t>Note sales person: biometric peripherals available, if not in-device</a:t>
            </a:r>
            <a:r>
              <a:rPr lang="en-US" sz="950">
                <a:ea typeface="Times New Roman" panose="02020603050405020304" pitchFamily="18" charset="0"/>
              </a:rPr>
              <a:t>.)</a:t>
            </a:r>
            <a:endParaRPr lang="en-US" sz="950">
              <a:solidFill>
                <a:srgbClr val="2A241C"/>
              </a:solidFill>
              <a:ea typeface="Times New Roman" panose="02020603050405020304" pitchFamily="18" charset="0"/>
            </a:endParaRPr>
          </a:p>
        </p:txBody>
      </p:sp>
      <p:sp>
        <p:nvSpPr>
          <p:cNvPr id="17" name="Rectangle 16"/>
          <p:cNvSpPr/>
          <p:nvPr/>
        </p:nvSpPr>
        <p:spPr>
          <a:xfrm>
            <a:off x="1365904" y="5565430"/>
            <a:ext cx="5692122" cy="877163"/>
          </a:xfrm>
          <a:prstGeom prst="rect">
            <a:avLst/>
          </a:prstGeom>
        </p:spPr>
        <p:txBody>
          <a:bodyPr wrap="square" lIns="0" tIns="0" rIns="0" bIns="0">
            <a:spAutoFit/>
          </a:bodyPr>
          <a:lstStyle/>
          <a:p>
            <a:pPr marL="119063" indent="-119063">
              <a:buClr>
                <a:schemeClr val="bg1">
                  <a:lumMod val="65000"/>
                </a:schemeClr>
              </a:buClr>
              <a:buFont typeface="Arial" panose="020B0604020202020204" pitchFamily="34" charset="0"/>
              <a:buChar char="•"/>
            </a:pPr>
            <a:r>
              <a:rPr lang="en-US" sz="950">
                <a:latin typeface="Segoe UI" panose="020B0502040204020203" pitchFamily="34" charset="0"/>
              </a:rPr>
              <a:t>Keep what’s already working. You don’t have to waste time and money revamping or replacing the infrastructure and technology you already have in place.</a:t>
            </a:r>
          </a:p>
          <a:p>
            <a:pPr marL="119063" indent="-119063">
              <a:buClr>
                <a:schemeClr val="bg1">
                  <a:lumMod val="65000"/>
                </a:schemeClr>
              </a:buClr>
              <a:buFont typeface="Arial" panose="020B0604020202020204" pitchFamily="34" charset="0"/>
              <a:buChar char="•"/>
            </a:pPr>
            <a:r>
              <a:rPr lang="en-US" sz="950">
                <a:latin typeface="Segoe UI" panose="020B0502040204020203" pitchFamily="34" charset="0"/>
              </a:rPr>
              <a:t>Have it your way. Get your choice of apps and data on your device or in the cloud (whether that’s a Microsoft or any third party cloud!). You can even use a combination of the two. It’s simple, seamless and made for how you want to run your business.</a:t>
            </a:r>
          </a:p>
          <a:p>
            <a:pPr marL="119063" indent="-119063">
              <a:buClr>
                <a:schemeClr val="bg1">
                  <a:lumMod val="65000"/>
                </a:schemeClr>
              </a:buClr>
              <a:buFont typeface="Arial" panose="020B0604020202020204" pitchFamily="34" charset="0"/>
              <a:buChar char="•"/>
            </a:pPr>
            <a:r>
              <a:rPr lang="en-US" sz="950">
                <a:latin typeface="Segoe UI" panose="020B0502040204020203" pitchFamily="34" charset="0"/>
                <a:ea typeface="Times New Roman" panose="02020603050405020304" pitchFamily="18" charset="0"/>
              </a:rPr>
              <a:t>Effectively works with Microsoft and all third-party mobile device management (MDM) solutions.*</a:t>
            </a:r>
          </a:p>
        </p:txBody>
      </p:sp>
      <p:grpSp>
        <p:nvGrpSpPr>
          <p:cNvPr id="11" name="Group 10"/>
          <p:cNvGrpSpPr/>
          <p:nvPr/>
        </p:nvGrpSpPr>
        <p:grpSpPr>
          <a:xfrm>
            <a:off x="391886" y="4101964"/>
            <a:ext cx="862182" cy="811466"/>
            <a:chOff x="391886" y="3710089"/>
            <a:chExt cx="1009402" cy="950026"/>
          </a:xfrm>
        </p:grpSpPr>
        <p:sp>
          <p:nvSpPr>
            <p:cNvPr id="31" name="Rectangle 30"/>
            <p:cNvSpPr/>
            <p:nvPr/>
          </p:nvSpPr>
          <p:spPr bwMode="auto">
            <a:xfrm>
              <a:off x="391886" y="3710089"/>
              <a:ext cx="1009402" cy="95002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7"/>
            <p:cNvSpPr>
              <a:spLocks noEditPoints="1"/>
            </p:cNvSpPr>
            <p:nvPr/>
          </p:nvSpPr>
          <p:spPr bwMode="auto">
            <a:xfrm>
              <a:off x="612439" y="3898165"/>
              <a:ext cx="563216" cy="600269"/>
            </a:xfrm>
            <a:custGeom>
              <a:avLst/>
              <a:gdLst>
                <a:gd name="T0" fmla="*/ 128 w 304"/>
                <a:gd name="T1" fmla="*/ 23 h 324"/>
                <a:gd name="T2" fmla="*/ 106 w 304"/>
                <a:gd name="T3" fmla="*/ 33 h 324"/>
                <a:gd name="T4" fmla="*/ 64 w 304"/>
                <a:gd name="T5" fmla="*/ 53 h 324"/>
                <a:gd name="T6" fmla="*/ 20 w 304"/>
                <a:gd name="T7" fmla="*/ 60 h 324"/>
                <a:gd name="T8" fmla="*/ 21 w 304"/>
                <a:gd name="T9" fmla="*/ 141 h 324"/>
                <a:gd name="T10" fmla="*/ 40 w 304"/>
                <a:gd name="T11" fmla="*/ 196 h 324"/>
                <a:gd name="T12" fmla="*/ 89 w 304"/>
                <a:gd name="T13" fmla="*/ 255 h 324"/>
                <a:gd name="T14" fmla="*/ 151 w 304"/>
                <a:gd name="T15" fmla="*/ 299 h 324"/>
                <a:gd name="T16" fmla="*/ 214 w 304"/>
                <a:gd name="T17" fmla="*/ 255 h 324"/>
                <a:gd name="T18" fmla="*/ 263 w 304"/>
                <a:gd name="T19" fmla="*/ 196 h 324"/>
                <a:gd name="T20" fmla="*/ 282 w 304"/>
                <a:gd name="T21" fmla="*/ 141 h 324"/>
                <a:gd name="T22" fmla="*/ 283 w 304"/>
                <a:gd name="T23" fmla="*/ 60 h 324"/>
                <a:gd name="T24" fmla="*/ 237 w 304"/>
                <a:gd name="T25" fmla="*/ 53 h 324"/>
                <a:gd name="T26" fmla="*/ 196 w 304"/>
                <a:gd name="T27" fmla="*/ 33 h 324"/>
                <a:gd name="T28" fmla="*/ 175 w 304"/>
                <a:gd name="T29" fmla="*/ 23 h 324"/>
                <a:gd name="T30" fmla="*/ 151 w 304"/>
                <a:gd name="T31" fmla="*/ 0 h 324"/>
                <a:gd name="T32" fmla="*/ 167 w 304"/>
                <a:gd name="T33" fmla="*/ 1 h 324"/>
                <a:gd name="T34" fmla="*/ 181 w 304"/>
                <a:gd name="T35" fmla="*/ 4 h 324"/>
                <a:gd name="T36" fmla="*/ 207 w 304"/>
                <a:gd name="T37" fmla="*/ 17 h 324"/>
                <a:gd name="T38" fmla="*/ 230 w 304"/>
                <a:gd name="T39" fmla="*/ 29 h 324"/>
                <a:gd name="T40" fmla="*/ 278 w 304"/>
                <a:gd name="T41" fmla="*/ 40 h 324"/>
                <a:gd name="T42" fmla="*/ 304 w 304"/>
                <a:gd name="T43" fmla="*/ 121 h 324"/>
                <a:gd name="T44" fmla="*/ 298 w 304"/>
                <a:gd name="T45" fmla="*/ 165 h 324"/>
                <a:gd name="T46" fmla="*/ 282 w 304"/>
                <a:gd name="T47" fmla="*/ 204 h 324"/>
                <a:gd name="T48" fmla="*/ 257 w 304"/>
                <a:gd name="T49" fmla="*/ 240 h 324"/>
                <a:gd name="T50" fmla="*/ 193 w 304"/>
                <a:gd name="T51" fmla="*/ 298 h 324"/>
                <a:gd name="T52" fmla="*/ 151 w 304"/>
                <a:gd name="T53" fmla="*/ 324 h 324"/>
                <a:gd name="T54" fmla="*/ 111 w 304"/>
                <a:gd name="T55" fmla="*/ 298 h 324"/>
                <a:gd name="T56" fmla="*/ 46 w 304"/>
                <a:gd name="T57" fmla="*/ 240 h 324"/>
                <a:gd name="T58" fmla="*/ 21 w 304"/>
                <a:gd name="T59" fmla="*/ 204 h 324"/>
                <a:gd name="T60" fmla="*/ 5 w 304"/>
                <a:gd name="T61" fmla="*/ 165 h 324"/>
                <a:gd name="T62" fmla="*/ 0 w 304"/>
                <a:gd name="T63" fmla="*/ 121 h 324"/>
                <a:gd name="T64" fmla="*/ 24 w 304"/>
                <a:gd name="T65" fmla="*/ 40 h 324"/>
                <a:gd name="T66" fmla="*/ 72 w 304"/>
                <a:gd name="T67" fmla="*/ 29 h 324"/>
                <a:gd name="T68" fmla="*/ 95 w 304"/>
                <a:gd name="T69" fmla="*/ 17 h 324"/>
                <a:gd name="T70" fmla="*/ 136 w 304"/>
                <a:gd name="T71" fmla="*/ 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324">
                  <a:moveTo>
                    <a:pt x="151" y="20"/>
                  </a:moveTo>
                  <a:lnTo>
                    <a:pt x="128" y="23"/>
                  </a:lnTo>
                  <a:lnTo>
                    <a:pt x="118" y="27"/>
                  </a:lnTo>
                  <a:lnTo>
                    <a:pt x="106" y="33"/>
                  </a:lnTo>
                  <a:lnTo>
                    <a:pt x="86" y="44"/>
                  </a:lnTo>
                  <a:lnTo>
                    <a:pt x="64" y="53"/>
                  </a:lnTo>
                  <a:lnTo>
                    <a:pt x="43" y="57"/>
                  </a:lnTo>
                  <a:lnTo>
                    <a:pt x="20" y="60"/>
                  </a:lnTo>
                  <a:lnTo>
                    <a:pt x="20" y="121"/>
                  </a:lnTo>
                  <a:lnTo>
                    <a:pt x="21" y="141"/>
                  </a:lnTo>
                  <a:lnTo>
                    <a:pt x="26" y="160"/>
                  </a:lnTo>
                  <a:lnTo>
                    <a:pt x="40" y="196"/>
                  </a:lnTo>
                  <a:lnTo>
                    <a:pt x="62" y="227"/>
                  </a:lnTo>
                  <a:lnTo>
                    <a:pt x="89" y="255"/>
                  </a:lnTo>
                  <a:lnTo>
                    <a:pt x="119" y="279"/>
                  </a:lnTo>
                  <a:lnTo>
                    <a:pt x="151" y="299"/>
                  </a:lnTo>
                  <a:lnTo>
                    <a:pt x="184" y="279"/>
                  </a:lnTo>
                  <a:lnTo>
                    <a:pt x="214" y="255"/>
                  </a:lnTo>
                  <a:lnTo>
                    <a:pt x="242" y="227"/>
                  </a:lnTo>
                  <a:lnTo>
                    <a:pt x="263" y="196"/>
                  </a:lnTo>
                  <a:lnTo>
                    <a:pt x="278" y="160"/>
                  </a:lnTo>
                  <a:lnTo>
                    <a:pt x="282" y="141"/>
                  </a:lnTo>
                  <a:lnTo>
                    <a:pt x="283" y="121"/>
                  </a:lnTo>
                  <a:lnTo>
                    <a:pt x="283" y="60"/>
                  </a:lnTo>
                  <a:lnTo>
                    <a:pt x="260" y="57"/>
                  </a:lnTo>
                  <a:lnTo>
                    <a:pt x="237" y="53"/>
                  </a:lnTo>
                  <a:lnTo>
                    <a:pt x="217" y="44"/>
                  </a:lnTo>
                  <a:lnTo>
                    <a:pt x="196" y="33"/>
                  </a:lnTo>
                  <a:lnTo>
                    <a:pt x="185" y="27"/>
                  </a:lnTo>
                  <a:lnTo>
                    <a:pt x="175" y="23"/>
                  </a:lnTo>
                  <a:lnTo>
                    <a:pt x="151" y="20"/>
                  </a:lnTo>
                  <a:close/>
                  <a:moveTo>
                    <a:pt x="151" y="0"/>
                  </a:moveTo>
                  <a:lnTo>
                    <a:pt x="160" y="0"/>
                  </a:lnTo>
                  <a:lnTo>
                    <a:pt x="167" y="1"/>
                  </a:lnTo>
                  <a:lnTo>
                    <a:pt x="174" y="3"/>
                  </a:lnTo>
                  <a:lnTo>
                    <a:pt x="181" y="4"/>
                  </a:lnTo>
                  <a:lnTo>
                    <a:pt x="194" y="10"/>
                  </a:lnTo>
                  <a:lnTo>
                    <a:pt x="207" y="17"/>
                  </a:lnTo>
                  <a:lnTo>
                    <a:pt x="219" y="24"/>
                  </a:lnTo>
                  <a:lnTo>
                    <a:pt x="230" y="29"/>
                  </a:lnTo>
                  <a:lnTo>
                    <a:pt x="253" y="36"/>
                  </a:lnTo>
                  <a:lnTo>
                    <a:pt x="278" y="40"/>
                  </a:lnTo>
                  <a:lnTo>
                    <a:pt x="304" y="40"/>
                  </a:lnTo>
                  <a:lnTo>
                    <a:pt x="304" y="121"/>
                  </a:lnTo>
                  <a:lnTo>
                    <a:pt x="302" y="144"/>
                  </a:lnTo>
                  <a:lnTo>
                    <a:pt x="298" y="165"/>
                  </a:lnTo>
                  <a:lnTo>
                    <a:pt x="291" y="186"/>
                  </a:lnTo>
                  <a:lnTo>
                    <a:pt x="282" y="204"/>
                  </a:lnTo>
                  <a:lnTo>
                    <a:pt x="270" y="223"/>
                  </a:lnTo>
                  <a:lnTo>
                    <a:pt x="257" y="240"/>
                  </a:lnTo>
                  <a:lnTo>
                    <a:pt x="227" y="271"/>
                  </a:lnTo>
                  <a:lnTo>
                    <a:pt x="193" y="298"/>
                  </a:lnTo>
                  <a:lnTo>
                    <a:pt x="157" y="321"/>
                  </a:lnTo>
                  <a:lnTo>
                    <a:pt x="151" y="324"/>
                  </a:lnTo>
                  <a:lnTo>
                    <a:pt x="147" y="321"/>
                  </a:lnTo>
                  <a:lnTo>
                    <a:pt x="111" y="298"/>
                  </a:lnTo>
                  <a:lnTo>
                    <a:pt x="76" y="271"/>
                  </a:lnTo>
                  <a:lnTo>
                    <a:pt x="46" y="240"/>
                  </a:lnTo>
                  <a:lnTo>
                    <a:pt x="33" y="223"/>
                  </a:lnTo>
                  <a:lnTo>
                    <a:pt x="21" y="204"/>
                  </a:lnTo>
                  <a:lnTo>
                    <a:pt x="13" y="186"/>
                  </a:lnTo>
                  <a:lnTo>
                    <a:pt x="5" y="165"/>
                  </a:lnTo>
                  <a:lnTo>
                    <a:pt x="1" y="144"/>
                  </a:lnTo>
                  <a:lnTo>
                    <a:pt x="0" y="121"/>
                  </a:lnTo>
                  <a:lnTo>
                    <a:pt x="0" y="40"/>
                  </a:lnTo>
                  <a:lnTo>
                    <a:pt x="24" y="40"/>
                  </a:lnTo>
                  <a:lnTo>
                    <a:pt x="49" y="36"/>
                  </a:lnTo>
                  <a:lnTo>
                    <a:pt x="72" y="29"/>
                  </a:lnTo>
                  <a:lnTo>
                    <a:pt x="83" y="24"/>
                  </a:lnTo>
                  <a:lnTo>
                    <a:pt x="95" y="17"/>
                  </a:lnTo>
                  <a:lnTo>
                    <a:pt x="122" y="4"/>
                  </a:lnTo>
                  <a:lnTo>
                    <a:pt x="136" y="1"/>
                  </a:lnTo>
                  <a:lnTo>
                    <a:pt x="15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391886" y="2812455"/>
            <a:ext cx="862182" cy="811466"/>
            <a:chOff x="391886" y="2396830"/>
            <a:chExt cx="1009402" cy="950026"/>
          </a:xfrm>
        </p:grpSpPr>
        <p:sp>
          <p:nvSpPr>
            <p:cNvPr id="24" name="Rectangle 23"/>
            <p:cNvSpPr/>
            <p:nvPr/>
          </p:nvSpPr>
          <p:spPr bwMode="auto">
            <a:xfrm>
              <a:off x="391886" y="2396830"/>
              <a:ext cx="1009402" cy="95002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534944" y="2601210"/>
              <a:ext cx="687069" cy="562307"/>
              <a:chOff x="499319" y="2786535"/>
              <a:chExt cx="787888" cy="644819"/>
            </a:xfrm>
          </p:grpSpPr>
          <p:sp>
            <p:nvSpPr>
              <p:cNvPr id="19" name="Freeform 34"/>
              <p:cNvSpPr>
                <a:spLocks noEditPoints="1"/>
              </p:cNvSpPr>
              <p:nvPr/>
            </p:nvSpPr>
            <p:spPr bwMode="auto">
              <a:xfrm>
                <a:off x="499319" y="2930358"/>
                <a:ext cx="485460" cy="500996"/>
              </a:xfrm>
              <a:custGeom>
                <a:avLst/>
                <a:gdLst>
                  <a:gd name="T0" fmla="*/ 365 w 523"/>
                  <a:gd name="T1" fmla="*/ 276 h 534"/>
                  <a:gd name="T2" fmla="*/ 261 w 523"/>
                  <a:gd name="T3" fmla="*/ 381 h 534"/>
                  <a:gd name="T4" fmla="*/ 157 w 523"/>
                  <a:gd name="T5" fmla="*/ 276 h 534"/>
                  <a:gd name="T6" fmla="*/ 261 w 523"/>
                  <a:gd name="T7" fmla="*/ 171 h 534"/>
                  <a:gd name="T8" fmla="*/ 365 w 523"/>
                  <a:gd name="T9" fmla="*/ 276 h 534"/>
                  <a:gd name="T10" fmla="*/ 523 w 523"/>
                  <a:gd name="T11" fmla="*/ 254 h 534"/>
                  <a:gd name="T12" fmla="*/ 501 w 523"/>
                  <a:gd name="T13" fmla="*/ 194 h 534"/>
                  <a:gd name="T14" fmla="*/ 417 w 523"/>
                  <a:gd name="T15" fmla="*/ 173 h 534"/>
                  <a:gd name="T16" fmla="*/ 448 w 523"/>
                  <a:gd name="T17" fmla="*/ 89 h 534"/>
                  <a:gd name="T18" fmla="*/ 394 w 523"/>
                  <a:gd name="T19" fmla="*/ 57 h 534"/>
                  <a:gd name="T20" fmla="*/ 317 w 523"/>
                  <a:gd name="T21" fmla="*/ 96 h 534"/>
                  <a:gd name="T22" fmla="*/ 286 w 523"/>
                  <a:gd name="T23" fmla="*/ 0 h 534"/>
                  <a:gd name="T24" fmla="*/ 224 w 523"/>
                  <a:gd name="T25" fmla="*/ 11 h 534"/>
                  <a:gd name="T26" fmla="*/ 188 w 523"/>
                  <a:gd name="T27" fmla="*/ 104 h 534"/>
                  <a:gd name="T28" fmla="*/ 112 w 523"/>
                  <a:gd name="T29" fmla="*/ 57 h 534"/>
                  <a:gd name="T30" fmla="*/ 71 w 523"/>
                  <a:gd name="T31" fmla="*/ 106 h 534"/>
                  <a:gd name="T32" fmla="*/ 95 w 523"/>
                  <a:gd name="T33" fmla="*/ 191 h 534"/>
                  <a:gd name="T34" fmla="*/ 8 w 523"/>
                  <a:gd name="T35" fmla="*/ 205 h 534"/>
                  <a:gd name="T36" fmla="*/ 7 w 523"/>
                  <a:gd name="T37" fmla="*/ 269 h 534"/>
                  <a:gd name="T38" fmla="*/ 80 w 523"/>
                  <a:gd name="T39" fmla="*/ 320 h 534"/>
                  <a:gd name="T40" fmla="*/ 23 w 523"/>
                  <a:gd name="T41" fmla="*/ 387 h 534"/>
                  <a:gd name="T42" fmla="*/ 62 w 523"/>
                  <a:gd name="T43" fmla="*/ 436 h 534"/>
                  <a:gd name="T44" fmla="*/ 150 w 523"/>
                  <a:gd name="T45" fmla="*/ 427 h 534"/>
                  <a:gd name="T46" fmla="*/ 148 w 523"/>
                  <a:gd name="T47" fmla="*/ 515 h 534"/>
                  <a:gd name="T48" fmla="*/ 211 w 523"/>
                  <a:gd name="T49" fmla="*/ 528 h 534"/>
                  <a:gd name="T50" fmla="*/ 261 w 523"/>
                  <a:gd name="T51" fmla="*/ 465 h 534"/>
                  <a:gd name="T52" fmla="*/ 311 w 523"/>
                  <a:gd name="T53" fmla="*/ 528 h 534"/>
                  <a:gd name="T54" fmla="*/ 374 w 523"/>
                  <a:gd name="T55" fmla="*/ 515 h 534"/>
                  <a:gd name="T56" fmla="*/ 372 w 523"/>
                  <a:gd name="T57" fmla="*/ 427 h 534"/>
                  <a:gd name="T58" fmla="*/ 460 w 523"/>
                  <a:gd name="T59" fmla="*/ 436 h 534"/>
                  <a:gd name="T60" fmla="*/ 500 w 523"/>
                  <a:gd name="T61" fmla="*/ 387 h 534"/>
                  <a:gd name="T62" fmla="*/ 442 w 523"/>
                  <a:gd name="T63" fmla="*/ 320 h 534"/>
                  <a:gd name="T64" fmla="*/ 516 w 523"/>
                  <a:gd name="T65" fmla="*/ 26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3" h="534">
                    <a:moveTo>
                      <a:pt x="365" y="276"/>
                    </a:moveTo>
                    <a:lnTo>
                      <a:pt x="365" y="276"/>
                    </a:lnTo>
                    <a:cubicBezTo>
                      <a:pt x="365" y="305"/>
                      <a:pt x="353" y="330"/>
                      <a:pt x="335" y="350"/>
                    </a:cubicBezTo>
                    <a:cubicBezTo>
                      <a:pt x="315" y="369"/>
                      <a:pt x="290" y="381"/>
                      <a:pt x="261" y="381"/>
                    </a:cubicBezTo>
                    <a:cubicBezTo>
                      <a:pt x="233" y="381"/>
                      <a:pt x="207" y="369"/>
                      <a:pt x="188" y="350"/>
                    </a:cubicBezTo>
                    <a:cubicBezTo>
                      <a:pt x="170" y="330"/>
                      <a:pt x="157" y="305"/>
                      <a:pt x="157" y="276"/>
                    </a:cubicBezTo>
                    <a:cubicBezTo>
                      <a:pt x="157" y="247"/>
                      <a:pt x="170" y="220"/>
                      <a:pt x="188" y="202"/>
                    </a:cubicBezTo>
                    <a:cubicBezTo>
                      <a:pt x="207" y="182"/>
                      <a:pt x="233" y="171"/>
                      <a:pt x="261" y="171"/>
                    </a:cubicBezTo>
                    <a:cubicBezTo>
                      <a:pt x="290" y="171"/>
                      <a:pt x="315" y="182"/>
                      <a:pt x="335" y="202"/>
                    </a:cubicBezTo>
                    <a:cubicBezTo>
                      <a:pt x="353" y="220"/>
                      <a:pt x="365" y="247"/>
                      <a:pt x="365" y="276"/>
                    </a:cubicBezTo>
                    <a:close/>
                    <a:moveTo>
                      <a:pt x="523" y="254"/>
                    </a:moveTo>
                    <a:lnTo>
                      <a:pt x="523" y="254"/>
                    </a:lnTo>
                    <a:lnTo>
                      <a:pt x="514" y="205"/>
                    </a:lnTo>
                    <a:cubicBezTo>
                      <a:pt x="512" y="200"/>
                      <a:pt x="509" y="196"/>
                      <a:pt x="501" y="194"/>
                    </a:cubicBezTo>
                    <a:lnTo>
                      <a:pt x="428" y="191"/>
                    </a:lnTo>
                    <a:cubicBezTo>
                      <a:pt x="424" y="185"/>
                      <a:pt x="421" y="178"/>
                      <a:pt x="417" y="173"/>
                    </a:cubicBezTo>
                    <a:lnTo>
                      <a:pt x="451" y="106"/>
                    </a:lnTo>
                    <a:cubicBezTo>
                      <a:pt x="455" y="100"/>
                      <a:pt x="453" y="93"/>
                      <a:pt x="448" y="89"/>
                    </a:cubicBezTo>
                    <a:lnTo>
                      <a:pt x="410" y="58"/>
                    </a:lnTo>
                    <a:cubicBezTo>
                      <a:pt x="406" y="53"/>
                      <a:pt x="399" y="53"/>
                      <a:pt x="394" y="57"/>
                    </a:cubicBezTo>
                    <a:lnTo>
                      <a:pt x="335" y="104"/>
                    </a:lnTo>
                    <a:cubicBezTo>
                      <a:pt x="329" y="100"/>
                      <a:pt x="324" y="98"/>
                      <a:pt x="317" y="96"/>
                    </a:cubicBezTo>
                    <a:lnTo>
                      <a:pt x="299" y="11"/>
                    </a:lnTo>
                    <a:cubicBezTo>
                      <a:pt x="297" y="6"/>
                      <a:pt x="292" y="0"/>
                      <a:pt x="286" y="0"/>
                    </a:cubicBezTo>
                    <a:lnTo>
                      <a:pt x="236" y="0"/>
                    </a:lnTo>
                    <a:cubicBezTo>
                      <a:pt x="231" y="0"/>
                      <a:pt x="225" y="6"/>
                      <a:pt x="224" y="11"/>
                    </a:cubicBezTo>
                    <a:lnTo>
                      <a:pt x="206" y="96"/>
                    </a:lnTo>
                    <a:cubicBezTo>
                      <a:pt x="198" y="98"/>
                      <a:pt x="193" y="100"/>
                      <a:pt x="188" y="104"/>
                    </a:cubicBezTo>
                    <a:lnTo>
                      <a:pt x="129" y="57"/>
                    </a:lnTo>
                    <a:cubicBezTo>
                      <a:pt x="123" y="53"/>
                      <a:pt x="116" y="53"/>
                      <a:pt x="112" y="57"/>
                    </a:cubicBezTo>
                    <a:lnTo>
                      <a:pt x="75" y="89"/>
                    </a:lnTo>
                    <a:cubicBezTo>
                      <a:pt x="69" y="93"/>
                      <a:pt x="69" y="100"/>
                      <a:pt x="71" y="106"/>
                    </a:cubicBezTo>
                    <a:lnTo>
                      <a:pt x="105" y="173"/>
                    </a:lnTo>
                    <a:cubicBezTo>
                      <a:pt x="102" y="178"/>
                      <a:pt x="98" y="185"/>
                      <a:pt x="95" y="191"/>
                    </a:cubicBezTo>
                    <a:lnTo>
                      <a:pt x="21" y="194"/>
                    </a:lnTo>
                    <a:cubicBezTo>
                      <a:pt x="14" y="194"/>
                      <a:pt x="10" y="200"/>
                      <a:pt x="8" y="205"/>
                    </a:cubicBezTo>
                    <a:lnTo>
                      <a:pt x="0" y="254"/>
                    </a:lnTo>
                    <a:cubicBezTo>
                      <a:pt x="0" y="260"/>
                      <a:pt x="1" y="267"/>
                      <a:pt x="7" y="269"/>
                    </a:cubicBezTo>
                    <a:lnTo>
                      <a:pt x="77" y="298"/>
                    </a:lnTo>
                    <a:cubicBezTo>
                      <a:pt x="78" y="305"/>
                      <a:pt x="78" y="312"/>
                      <a:pt x="80" y="320"/>
                    </a:cubicBezTo>
                    <a:lnTo>
                      <a:pt x="25" y="370"/>
                    </a:lnTo>
                    <a:cubicBezTo>
                      <a:pt x="21" y="374"/>
                      <a:pt x="19" y="381"/>
                      <a:pt x="23" y="387"/>
                    </a:cubicBezTo>
                    <a:lnTo>
                      <a:pt x="48" y="430"/>
                    </a:lnTo>
                    <a:cubicBezTo>
                      <a:pt x="50" y="434"/>
                      <a:pt x="57" y="437"/>
                      <a:pt x="62" y="436"/>
                    </a:cubicBezTo>
                    <a:lnTo>
                      <a:pt x="134" y="412"/>
                    </a:lnTo>
                    <a:cubicBezTo>
                      <a:pt x="139" y="418"/>
                      <a:pt x="145" y="423"/>
                      <a:pt x="150" y="427"/>
                    </a:cubicBezTo>
                    <a:lnTo>
                      <a:pt x="141" y="501"/>
                    </a:lnTo>
                    <a:cubicBezTo>
                      <a:pt x="139" y="508"/>
                      <a:pt x="143" y="514"/>
                      <a:pt x="148" y="515"/>
                    </a:cubicBezTo>
                    <a:lnTo>
                      <a:pt x="195" y="532"/>
                    </a:lnTo>
                    <a:cubicBezTo>
                      <a:pt x="200" y="534"/>
                      <a:pt x="207" y="532"/>
                      <a:pt x="211" y="528"/>
                    </a:cubicBezTo>
                    <a:lnTo>
                      <a:pt x="251" y="463"/>
                    </a:lnTo>
                    <a:cubicBezTo>
                      <a:pt x="254" y="463"/>
                      <a:pt x="258" y="465"/>
                      <a:pt x="261" y="465"/>
                    </a:cubicBezTo>
                    <a:cubicBezTo>
                      <a:pt x="265" y="465"/>
                      <a:pt x="268" y="463"/>
                      <a:pt x="272" y="463"/>
                    </a:cubicBezTo>
                    <a:lnTo>
                      <a:pt x="311" y="528"/>
                    </a:lnTo>
                    <a:cubicBezTo>
                      <a:pt x="315" y="532"/>
                      <a:pt x="322" y="534"/>
                      <a:pt x="328" y="532"/>
                    </a:cubicBezTo>
                    <a:lnTo>
                      <a:pt x="374" y="515"/>
                    </a:lnTo>
                    <a:cubicBezTo>
                      <a:pt x="380" y="514"/>
                      <a:pt x="383" y="508"/>
                      <a:pt x="381" y="501"/>
                    </a:cubicBezTo>
                    <a:lnTo>
                      <a:pt x="372" y="427"/>
                    </a:lnTo>
                    <a:cubicBezTo>
                      <a:pt x="378" y="421"/>
                      <a:pt x="383" y="418"/>
                      <a:pt x="389" y="412"/>
                    </a:cubicBezTo>
                    <a:lnTo>
                      <a:pt x="460" y="436"/>
                    </a:lnTo>
                    <a:cubicBezTo>
                      <a:pt x="466" y="437"/>
                      <a:pt x="473" y="434"/>
                      <a:pt x="475" y="430"/>
                    </a:cubicBezTo>
                    <a:lnTo>
                      <a:pt x="500" y="387"/>
                    </a:lnTo>
                    <a:cubicBezTo>
                      <a:pt x="503" y="381"/>
                      <a:pt x="501" y="374"/>
                      <a:pt x="498" y="370"/>
                    </a:cubicBezTo>
                    <a:lnTo>
                      <a:pt x="442" y="320"/>
                    </a:lnTo>
                    <a:cubicBezTo>
                      <a:pt x="444" y="312"/>
                      <a:pt x="444" y="305"/>
                      <a:pt x="446" y="298"/>
                    </a:cubicBezTo>
                    <a:lnTo>
                      <a:pt x="516" y="269"/>
                    </a:lnTo>
                    <a:cubicBezTo>
                      <a:pt x="521" y="267"/>
                      <a:pt x="523" y="262"/>
                      <a:pt x="523" y="254"/>
                    </a:cubicBezTo>
                    <a:close/>
                  </a:path>
                </a:pathLst>
              </a:custGeom>
              <a:noFill/>
              <a:ln w="28575">
                <a:solidFill>
                  <a:schemeClr val="accent1"/>
                </a:solidFill>
                <a:prstDash val="solid"/>
                <a:round/>
                <a:headEnd/>
                <a:tailEnd/>
              </a:ln>
            </p:spPr>
            <p:txBody>
              <a:bodyPr vert="horz" wrap="square" lIns="91392" tIns="45696" rIns="91392" bIns="45696" numCol="1" anchor="t" anchorCtr="0" compatLnSpc="1">
                <a:prstTxWarp prst="textNoShape">
                  <a:avLst/>
                </a:prstTxWarp>
              </a:bodyPr>
              <a:lstStyle/>
              <a:p>
                <a:pPr defTabSz="1087453">
                  <a:defRPr/>
                </a:pPr>
                <a:endParaRPr lang="en-US" sz="1100" kern="0">
                  <a:solidFill>
                    <a:srgbClr val="505050"/>
                  </a:solidFill>
                </a:endParaRPr>
              </a:p>
            </p:txBody>
          </p:sp>
          <p:sp>
            <p:nvSpPr>
              <p:cNvPr id="21" name="Freeform 36"/>
              <p:cNvSpPr>
                <a:spLocks noEditPoints="1"/>
              </p:cNvSpPr>
              <p:nvPr/>
            </p:nvSpPr>
            <p:spPr bwMode="auto">
              <a:xfrm>
                <a:off x="979250" y="2786535"/>
                <a:ext cx="307957" cy="344331"/>
              </a:xfrm>
              <a:custGeom>
                <a:avLst/>
                <a:gdLst>
                  <a:gd name="T0" fmla="*/ 173 w 266"/>
                  <a:gd name="T1" fmla="*/ 147 h 294"/>
                  <a:gd name="T2" fmla="*/ 173 w 266"/>
                  <a:gd name="T3" fmla="*/ 147 h 294"/>
                  <a:gd name="T4" fmla="*/ 133 w 266"/>
                  <a:gd name="T5" fmla="*/ 187 h 294"/>
                  <a:gd name="T6" fmla="*/ 93 w 266"/>
                  <a:gd name="T7" fmla="*/ 147 h 294"/>
                  <a:gd name="T8" fmla="*/ 133 w 266"/>
                  <a:gd name="T9" fmla="*/ 106 h 294"/>
                  <a:gd name="T10" fmla="*/ 173 w 266"/>
                  <a:gd name="T11" fmla="*/ 147 h 294"/>
                  <a:gd name="T12" fmla="*/ 232 w 266"/>
                  <a:gd name="T13" fmla="*/ 167 h 294"/>
                  <a:gd name="T14" fmla="*/ 232 w 266"/>
                  <a:gd name="T15" fmla="*/ 167 h 294"/>
                  <a:gd name="T16" fmla="*/ 236 w 266"/>
                  <a:gd name="T17" fmla="*/ 147 h 294"/>
                  <a:gd name="T18" fmla="*/ 232 w 266"/>
                  <a:gd name="T19" fmla="*/ 128 h 294"/>
                  <a:gd name="T20" fmla="*/ 261 w 266"/>
                  <a:gd name="T21" fmla="*/ 101 h 294"/>
                  <a:gd name="T22" fmla="*/ 265 w 266"/>
                  <a:gd name="T23" fmla="*/ 91 h 294"/>
                  <a:gd name="T24" fmla="*/ 265 w 266"/>
                  <a:gd name="T25" fmla="*/ 84 h 294"/>
                  <a:gd name="T26" fmla="*/ 252 w 266"/>
                  <a:gd name="T27" fmla="*/ 62 h 294"/>
                  <a:gd name="T28" fmla="*/ 239 w 266"/>
                  <a:gd name="T29" fmla="*/ 56 h 294"/>
                  <a:gd name="T30" fmla="*/ 236 w 266"/>
                  <a:gd name="T31" fmla="*/ 56 h 294"/>
                  <a:gd name="T32" fmla="*/ 200 w 266"/>
                  <a:gd name="T33" fmla="*/ 67 h 294"/>
                  <a:gd name="T34" fmla="*/ 166 w 266"/>
                  <a:gd name="T35" fmla="*/ 49 h 294"/>
                  <a:gd name="T36" fmla="*/ 158 w 266"/>
                  <a:gd name="T37" fmla="*/ 10 h 294"/>
                  <a:gd name="T38" fmla="*/ 146 w 266"/>
                  <a:gd name="T39" fmla="*/ 0 h 294"/>
                  <a:gd name="T40" fmla="*/ 120 w 266"/>
                  <a:gd name="T41" fmla="*/ 0 h 294"/>
                  <a:gd name="T42" fmla="*/ 108 w 266"/>
                  <a:gd name="T43" fmla="*/ 10 h 294"/>
                  <a:gd name="T44" fmla="*/ 99 w 266"/>
                  <a:gd name="T45" fmla="*/ 49 h 294"/>
                  <a:gd name="T46" fmla="*/ 66 w 266"/>
                  <a:gd name="T47" fmla="*/ 69 h 294"/>
                  <a:gd name="T48" fmla="*/ 29 w 266"/>
                  <a:gd name="T49" fmla="*/ 56 h 294"/>
                  <a:gd name="T50" fmla="*/ 25 w 266"/>
                  <a:gd name="T51" fmla="*/ 56 h 294"/>
                  <a:gd name="T52" fmla="*/ 14 w 266"/>
                  <a:gd name="T53" fmla="*/ 62 h 294"/>
                  <a:gd name="T54" fmla="*/ 2 w 266"/>
                  <a:gd name="T55" fmla="*/ 84 h 294"/>
                  <a:gd name="T56" fmla="*/ 0 w 266"/>
                  <a:gd name="T57" fmla="*/ 91 h 294"/>
                  <a:gd name="T58" fmla="*/ 3 w 266"/>
                  <a:gd name="T59" fmla="*/ 101 h 294"/>
                  <a:gd name="T60" fmla="*/ 34 w 266"/>
                  <a:gd name="T61" fmla="*/ 128 h 294"/>
                  <a:gd name="T62" fmla="*/ 30 w 266"/>
                  <a:gd name="T63" fmla="*/ 147 h 294"/>
                  <a:gd name="T64" fmla="*/ 34 w 266"/>
                  <a:gd name="T65" fmla="*/ 167 h 294"/>
                  <a:gd name="T66" fmla="*/ 3 w 266"/>
                  <a:gd name="T67" fmla="*/ 195 h 294"/>
                  <a:gd name="T68" fmla="*/ 0 w 266"/>
                  <a:gd name="T69" fmla="*/ 204 h 294"/>
                  <a:gd name="T70" fmla="*/ 2 w 266"/>
                  <a:gd name="T71" fmla="*/ 210 h 294"/>
                  <a:gd name="T72" fmla="*/ 14 w 266"/>
                  <a:gd name="T73" fmla="*/ 232 h 294"/>
                  <a:gd name="T74" fmla="*/ 25 w 266"/>
                  <a:gd name="T75" fmla="*/ 239 h 294"/>
                  <a:gd name="T76" fmla="*/ 29 w 266"/>
                  <a:gd name="T77" fmla="*/ 239 h 294"/>
                  <a:gd name="T78" fmla="*/ 66 w 266"/>
                  <a:gd name="T79" fmla="*/ 226 h 294"/>
                  <a:gd name="T80" fmla="*/ 99 w 266"/>
                  <a:gd name="T81" fmla="*/ 245 h 294"/>
                  <a:gd name="T82" fmla="*/ 108 w 266"/>
                  <a:gd name="T83" fmla="*/ 285 h 294"/>
                  <a:gd name="T84" fmla="*/ 120 w 266"/>
                  <a:gd name="T85" fmla="*/ 294 h 294"/>
                  <a:gd name="T86" fmla="*/ 146 w 266"/>
                  <a:gd name="T87" fmla="*/ 294 h 294"/>
                  <a:gd name="T88" fmla="*/ 158 w 266"/>
                  <a:gd name="T89" fmla="*/ 285 h 294"/>
                  <a:gd name="T90" fmla="*/ 166 w 266"/>
                  <a:gd name="T91" fmla="*/ 246 h 294"/>
                  <a:gd name="T92" fmla="*/ 200 w 266"/>
                  <a:gd name="T93" fmla="*/ 226 h 294"/>
                  <a:gd name="T94" fmla="*/ 236 w 266"/>
                  <a:gd name="T95" fmla="*/ 239 h 294"/>
                  <a:gd name="T96" fmla="*/ 239 w 266"/>
                  <a:gd name="T97" fmla="*/ 239 h 294"/>
                  <a:gd name="T98" fmla="*/ 252 w 266"/>
                  <a:gd name="T99" fmla="*/ 232 h 294"/>
                  <a:gd name="T100" fmla="*/ 265 w 266"/>
                  <a:gd name="T101" fmla="*/ 210 h 294"/>
                  <a:gd name="T102" fmla="*/ 265 w 266"/>
                  <a:gd name="T103" fmla="*/ 204 h 294"/>
                  <a:gd name="T104" fmla="*/ 261 w 266"/>
                  <a:gd name="T105" fmla="*/ 195 h 294"/>
                  <a:gd name="T106" fmla="*/ 232 w 266"/>
                  <a:gd name="T107" fmla="*/ 1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94">
                    <a:moveTo>
                      <a:pt x="173" y="147"/>
                    </a:moveTo>
                    <a:lnTo>
                      <a:pt x="173" y="147"/>
                    </a:lnTo>
                    <a:cubicBezTo>
                      <a:pt x="173" y="169"/>
                      <a:pt x="155" y="187"/>
                      <a:pt x="133" y="187"/>
                    </a:cubicBezTo>
                    <a:cubicBezTo>
                      <a:pt x="111" y="187"/>
                      <a:pt x="93" y="169"/>
                      <a:pt x="93" y="147"/>
                    </a:cubicBezTo>
                    <a:cubicBezTo>
                      <a:pt x="93" y="125"/>
                      <a:pt x="111" y="106"/>
                      <a:pt x="133" y="106"/>
                    </a:cubicBezTo>
                    <a:cubicBezTo>
                      <a:pt x="155" y="106"/>
                      <a:pt x="173" y="125"/>
                      <a:pt x="173" y="147"/>
                    </a:cubicBezTo>
                    <a:close/>
                    <a:moveTo>
                      <a:pt x="232" y="167"/>
                    </a:moveTo>
                    <a:lnTo>
                      <a:pt x="232" y="167"/>
                    </a:lnTo>
                    <a:cubicBezTo>
                      <a:pt x="234" y="162"/>
                      <a:pt x="236" y="154"/>
                      <a:pt x="236" y="147"/>
                    </a:cubicBezTo>
                    <a:cubicBezTo>
                      <a:pt x="236" y="141"/>
                      <a:pt x="234" y="134"/>
                      <a:pt x="232" y="128"/>
                    </a:cubicBezTo>
                    <a:lnTo>
                      <a:pt x="261" y="101"/>
                    </a:lnTo>
                    <a:cubicBezTo>
                      <a:pt x="265" y="99"/>
                      <a:pt x="265" y="95"/>
                      <a:pt x="265" y="91"/>
                    </a:cubicBezTo>
                    <a:lnTo>
                      <a:pt x="265" y="84"/>
                    </a:lnTo>
                    <a:lnTo>
                      <a:pt x="252" y="62"/>
                    </a:lnTo>
                    <a:cubicBezTo>
                      <a:pt x="248" y="58"/>
                      <a:pt x="245" y="56"/>
                      <a:pt x="239" y="56"/>
                    </a:cubicBezTo>
                    <a:lnTo>
                      <a:pt x="236" y="56"/>
                    </a:lnTo>
                    <a:lnTo>
                      <a:pt x="200" y="67"/>
                    </a:lnTo>
                    <a:cubicBezTo>
                      <a:pt x="189" y="60"/>
                      <a:pt x="178" y="53"/>
                      <a:pt x="166" y="49"/>
                    </a:cubicBezTo>
                    <a:lnTo>
                      <a:pt x="158" y="10"/>
                    </a:lnTo>
                    <a:cubicBezTo>
                      <a:pt x="157" y="5"/>
                      <a:pt x="151" y="0"/>
                      <a:pt x="146" y="0"/>
                    </a:cubicBezTo>
                    <a:lnTo>
                      <a:pt x="120" y="0"/>
                    </a:lnTo>
                    <a:cubicBezTo>
                      <a:pt x="113" y="0"/>
                      <a:pt x="110" y="5"/>
                      <a:pt x="108" y="10"/>
                    </a:cubicBezTo>
                    <a:lnTo>
                      <a:pt x="99" y="49"/>
                    </a:lnTo>
                    <a:cubicBezTo>
                      <a:pt x="86" y="53"/>
                      <a:pt x="75" y="60"/>
                      <a:pt x="66" y="69"/>
                    </a:cubicBezTo>
                    <a:lnTo>
                      <a:pt x="29" y="56"/>
                    </a:lnTo>
                    <a:lnTo>
                      <a:pt x="25" y="56"/>
                    </a:lnTo>
                    <a:cubicBezTo>
                      <a:pt x="21" y="56"/>
                      <a:pt x="16" y="58"/>
                      <a:pt x="14" y="62"/>
                    </a:cubicBezTo>
                    <a:lnTo>
                      <a:pt x="2" y="84"/>
                    </a:lnTo>
                    <a:cubicBezTo>
                      <a:pt x="0" y="86"/>
                      <a:pt x="0" y="90"/>
                      <a:pt x="0" y="91"/>
                    </a:cubicBezTo>
                    <a:cubicBezTo>
                      <a:pt x="0" y="95"/>
                      <a:pt x="2" y="99"/>
                      <a:pt x="3" y="101"/>
                    </a:cubicBezTo>
                    <a:lnTo>
                      <a:pt x="34" y="128"/>
                    </a:lnTo>
                    <a:cubicBezTo>
                      <a:pt x="32" y="134"/>
                      <a:pt x="30" y="141"/>
                      <a:pt x="30" y="147"/>
                    </a:cubicBezTo>
                    <a:cubicBezTo>
                      <a:pt x="30" y="154"/>
                      <a:pt x="32" y="160"/>
                      <a:pt x="34" y="167"/>
                    </a:cubicBezTo>
                    <a:lnTo>
                      <a:pt x="3" y="195"/>
                    </a:lnTo>
                    <a:cubicBezTo>
                      <a:pt x="2" y="197"/>
                      <a:pt x="0" y="200"/>
                      <a:pt x="0" y="204"/>
                    </a:cubicBezTo>
                    <a:cubicBezTo>
                      <a:pt x="0" y="206"/>
                      <a:pt x="0" y="208"/>
                      <a:pt x="2" y="210"/>
                    </a:cubicBezTo>
                    <a:lnTo>
                      <a:pt x="14" y="232"/>
                    </a:lnTo>
                    <a:cubicBezTo>
                      <a:pt x="16" y="237"/>
                      <a:pt x="21" y="239"/>
                      <a:pt x="25" y="239"/>
                    </a:cubicBezTo>
                    <a:lnTo>
                      <a:pt x="29" y="239"/>
                    </a:lnTo>
                    <a:lnTo>
                      <a:pt x="66" y="226"/>
                    </a:lnTo>
                    <a:cubicBezTo>
                      <a:pt x="75" y="234"/>
                      <a:pt x="86" y="241"/>
                      <a:pt x="99" y="245"/>
                    </a:cubicBezTo>
                    <a:lnTo>
                      <a:pt x="108" y="285"/>
                    </a:lnTo>
                    <a:cubicBezTo>
                      <a:pt x="110" y="291"/>
                      <a:pt x="113" y="294"/>
                      <a:pt x="120" y="294"/>
                    </a:cubicBezTo>
                    <a:lnTo>
                      <a:pt x="146" y="294"/>
                    </a:lnTo>
                    <a:cubicBezTo>
                      <a:pt x="151" y="294"/>
                      <a:pt x="157" y="291"/>
                      <a:pt x="158" y="285"/>
                    </a:cubicBezTo>
                    <a:lnTo>
                      <a:pt x="166" y="246"/>
                    </a:lnTo>
                    <a:cubicBezTo>
                      <a:pt x="178" y="241"/>
                      <a:pt x="189" y="235"/>
                      <a:pt x="200" y="226"/>
                    </a:cubicBezTo>
                    <a:lnTo>
                      <a:pt x="236" y="239"/>
                    </a:lnTo>
                    <a:lnTo>
                      <a:pt x="239" y="239"/>
                    </a:lnTo>
                    <a:cubicBezTo>
                      <a:pt x="245" y="239"/>
                      <a:pt x="248" y="237"/>
                      <a:pt x="252" y="232"/>
                    </a:cubicBezTo>
                    <a:lnTo>
                      <a:pt x="265" y="210"/>
                    </a:lnTo>
                    <a:cubicBezTo>
                      <a:pt x="265" y="208"/>
                      <a:pt x="266" y="206"/>
                      <a:pt x="265" y="204"/>
                    </a:cubicBezTo>
                    <a:cubicBezTo>
                      <a:pt x="266" y="200"/>
                      <a:pt x="265" y="197"/>
                      <a:pt x="261" y="195"/>
                    </a:cubicBezTo>
                    <a:lnTo>
                      <a:pt x="232" y="167"/>
                    </a:lnTo>
                    <a:close/>
                  </a:path>
                </a:pathLst>
              </a:custGeom>
              <a:noFill/>
              <a:ln w="28575">
                <a:solidFill>
                  <a:schemeClr val="accent1"/>
                </a:solidFill>
                <a:prstDash val="solid"/>
                <a:round/>
                <a:headEnd/>
                <a:tailEnd/>
              </a:ln>
            </p:spPr>
            <p:txBody>
              <a:bodyPr vert="horz" wrap="square" lIns="91392" tIns="45696" rIns="91392" bIns="45696" numCol="1" anchor="t" anchorCtr="0" compatLnSpc="1">
                <a:prstTxWarp prst="textNoShape">
                  <a:avLst/>
                </a:prstTxWarp>
              </a:bodyPr>
              <a:lstStyle/>
              <a:p>
                <a:pPr defTabSz="1087453"/>
                <a:endParaRPr lang="en-US" sz="1100" kern="0">
                  <a:solidFill>
                    <a:srgbClr val="505050"/>
                  </a:solidFill>
                </a:endParaRPr>
              </a:p>
            </p:txBody>
          </p:sp>
        </p:grpSp>
      </p:grpSp>
      <p:grpSp>
        <p:nvGrpSpPr>
          <p:cNvPr id="10" name="Group 9"/>
          <p:cNvGrpSpPr/>
          <p:nvPr/>
        </p:nvGrpSpPr>
        <p:grpSpPr>
          <a:xfrm>
            <a:off x="391886" y="5589327"/>
            <a:ext cx="862182" cy="811466"/>
            <a:chOff x="391886" y="5316202"/>
            <a:chExt cx="1009402" cy="950026"/>
          </a:xfrm>
        </p:grpSpPr>
        <p:sp>
          <p:nvSpPr>
            <p:cNvPr id="33" name="Rectangle 32"/>
            <p:cNvSpPr/>
            <p:nvPr/>
          </p:nvSpPr>
          <p:spPr bwMode="auto">
            <a:xfrm>
              <a:off x="391886" y="5316202"/>
              <a:ext cx="1009402" cy="95002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540829" y="5523409"/>
              <a:ext cx="695801" cy="505319"/>
              <a:chOff x="0" y="5064125"/>
              <a:chExt cx="1119188" cy="812800"/>
            </a:xfrm>
            <a:solidFill>
              <a:schemeClr val="accent1"/>
            </a:solidFill>
          </p:grpSpPr>
          <p:sp>
            <p:nvSpPr>
              <p:cNvPr id="12" name="Freeform 8"/>
              <p:cNvSpPr>
                <a:spLocks/>
              </p:cNvSpPr>
              <p:nvPr/>
            </p:nvSpPr>
            <p:spPr bwMode="auto">
              <a:xfrm>
                <a:off x="0" y="5064125"/>
                <a:ext cx="906463" cy="812800"/>
              </a:xfrm>
              <a:custGeom>
                <a:avLst/>
                <a:gdLst>
                  <a:gd name="T0" fmla="*/ 1472 w 2853"/>
                  <a:gd name="T1" fmla="*/ 11 h 2560"/>
                  <a:gd name="T2" fmla="*/ 1715 w 2853"/>
                  <a:gd name="T3" fmla="*/ 66 h 2560"/>
                  <a:gd name="T4" fmla="*/ 1940 w 2853"/>
                  <a:gd name="T5" fmla="*/ 164 h 2560"/>
                  <a:gd name="T6" fmla="*/ 2141 w 2853"/>
                  <a:gd name="T7" fmla="*/ 301 h 2560"/>
                  <a:gd name="T8" fmla="*/ 2313 w 2853"/>
                  <a:gd name="T9" fmla="*/ 474 h 2560"/>
                  <a:gd name="T10" fmla="*/ 2451 w 2853"/>
                  <a:gd name="T11" fmla="*/ 679 h 2560"/>
                  <a:gd name="T12" fmla="*/ 2548 w 2853"/>
                  <a:gd name="T13" fmla="*/ 911 h 2560"/>
                  <a:gd name="T14" fmla="*/ 2592 w 2853"/>
                  <a:gd name="T15" fmla="*/ 1108 h 2560"/>
                  <a:gd name="T16" fmla="*/ 2617 w 2853"/>
                  <a:gd name="T17" fmla="*/ 1264 h 2560"/>
                  <a:gd name="T18" fmla="*/ 2508 w 2853"/>
                  <a:gd name="T19" fmla="*/ 1670 h 2560"/>
                  <a:gd name="T20" fmla="*/ 2307 w 2853"/>
                  <a:gd name="T21" fmla="*/ 1471 h 2560"/>
                  <a:gd name="T22" fmla="*/ 2385 w 2853"/>
                  <a:gd name="T23" fmla="*/ 1312 h 2560"/>
                  <a:gd name="T24" fmla="*/ 2372 w 2853"/>
                  <a:gd name="T25" fmla="*/ 1141 h 2560"/>
                  <a:gd name="T26" fmla="*/ 2319 w 2853"/>
                  <a:gd name="T27" fmla="*/ 927 h 2560"/>
                  <a:gd name="T28" fmla="*/ 2215 w 2853"/>
                  <a:gd name="T29" fmla="*/ 715 h 2560"/>
                  <a:gd name="T30" fmla="*/ 2070 w 2853"/>
                  <a:gd name="T31" fmla="*/ 533 h 2560"/>
                  <a:gd name="T32" fmla="*/ 1890 w 2853"/>
                  <a:gd name="T33" fmla="*/ 388 h 2560"/>
                  <a:gd name="T34" fmla="*/ 1683 w 2853"/>
                  <a:gd name="T35" fmla="*/ 283 h 2560"/>
                  <a:gd name="T36" fmla="*/ 1454 w 2853"/>
                  <a:gd name="T37" fmla="*/ 224 h 2560"/>
                  <a:gd name="T38" fmla="*/ 1212 w 2853"/>
                  <a:gd name="T39" fmla="*/ 217 h 2560"/>
                  <a:gd name="T40" fmla="*/ 977 w 2853"/>
                  <a:gd name="T41" fmla="*/ 263 h 2560"/>
                  <a:gd name="T42" fmla="*/ 759 w 2853"/>
                  <a:gd name="T43" fmla="*/ 358 h 2560"/>
                  <a:gd name="T44" fmla="*/ 568 w 2853"/>
                  <a:gd name="T45" fmla="*/ 496 h 2560"/>
                  <a:gd name="T46" fmla="*/ 410 w 2853"/>
                  <a:gd name="T47" fmla="*/ 671 h 2560"/>
                  <a:gd name="T48" fmla="*/ 296 w 2853"/>
                  <a:gd name="T49" fmla="*/ 874 h 2560"/>
                  <a:gd name="T50" fmla="*/ 231 w 2853"/>
                  <a:gd name="T51" fmla="*/ 1098 h 2560"/>
                  <a:gd name="T52" fmla="*/ 220 w 2853"/>
                  <a:gd name="T53" fmla="*/ 1326 h 2560"/>
                  <a:gd name="T54" fmla="*/ 257 w 2853"/>
                  <a:gd name="T55" fmla="*/ 1549 h 2560"/>
                  <a:gd name="T56" fmla="*/ 340 w 2853"/>
                  <a:gd name="T57" fmla="*/ 1760 h 2560"/>
                  <a:gd name="T58" fmla="*/ 463 w 2853"/>
                  <a:gd name="T59" fmla="*/ 1951 h 2560"/>
                  <a:gd name="T60" fmla="*/ 625 w 2853"/>
                  <a:gd name="T61" fmla="*/ 2116 h 2560"/>
                  <a:gd name="T62" fmla="*/ 818 w 2853"/>
                  <a:gd name="T63" fmla="*/ 2247 h 2560"/>
                  <a:gd name="T64" fmla="*/ 1023 w 2853"/>
                  <a:gd name="T65" fmla="*/ 2329 h 2560"/>
                  <a:gd name="T66" fmla="*/ 1239 w 2853"/>
                  <a:gd name="T67" fmla="*/ 2365 h 2560"/>
                  <a:gd name="T68" fmla="*/ 1347 w 2853"/>
                  <a:gd name="T69" fmla="*/ 2369 h 2560"/>
                  <a:gd name="T70" fmla="*/ 1359 w 2853"/>
                  <a:gd name="T71" fmla="*/ 2371 h 2560"/>
                  <a:gd name="T72" fmla="*/ 1383 w 2853"/>
                  <a:gd name="T73" fmla="*/ 2388 h 2560"/>
                  <a:gd name="T74" fmla="*/ 1517 w 2853"/>
                  <a:gd name="T75" fmla="*/ 2540 h 2560"/>
                  <a:gd name="T76" fmla="*/ 1255 w 2853"/>
                  <a:gd name="T77" fmla="*/ 2560 h 2560"/>
                  <a:gd name="T78" fmla="*/ 998 w 2853"/>
                  <a:gd name="T79" fmla="*/ 2531 h 2560"/>
                  <a:gd name="T80" fmla="*/ 754 w 2853"/>
                  <a:gd name="T81" fmla="*/ 2453 h 2560"/>
                  <a:gd name="T82" fmla="*/ 529 w 2853"/>
                  <a:gd name="T83" fmla="*/ 2328 h 2560"/>
                  <a:gd name="T84" fmla="*/ 341 w 2853"/>
                  <a:gd name="T85" fmla="*/ 2164 h 2560"/>
                  <a:gd name="T86" fmla="*/ 190 w 2853"/>
                  <a:gd name="T87" fmla="*/ 1966 h 2560"/>
                  <a:gd name="T88" fmla="*/ 80 w 2853"/>
                  <a:gd name="T89" fmla="*/ 1739 h 2560"/>
                  <a:gd name="T90" fmla="*/ 16 w 2853"/>
                  <a:gd name="T91" fmla="*/ 1489 h 2560"/>
                  <a:gd name="T92" fmla="*/ 1 w 2853"/>
                  <a:gd name="T93" fmla="*/ 1235 h 2560"/>
                  <a:gd name="T94" fmla="*/ 37 w 2853"/>
                  <a:gd name="T95" fmla="*/ 985 h 2560"/>
                  <a:gd name="T96" fmla="*/ 122 w 2853"/>
                  <a:gd name="T97" fmla="*/ 747 h 2560"/>
                  <a:gd name="T98" fmla="*/ 255 w 2853"/>
                  <a:gd name="T99" fmla="*/ 526 h 2560"/>
                  <a:gd name="T100" fmla="*/ 431 w 2853"/>
                  <a:gd name="T101" fmla="*/ 334 h 2560"/>
                  <a:gd name="T102" fmla="*/ 637 w 2853"/>
                  <a:gd name="T103" fmla="*/ 181 h 2560"/>
                  <a:gd name="T104" fmla="*/ 869 w 2853"/>
                  <a:gd name="T105" fmla="*/ 73 h 2560"/>
                  <a:gd name="T106" fmla="*/ 1120 w 2853"/>
                  <a:gd name="T107" fmla="*/ 13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3" h="2560">
                    <a:moveTo>
                      <a:pt x="1303" y="0"/>
                    </a:moveTo>
                    <a:lnTo>
                      <a:pt x="1388" y="4"/>
                    </a:lnTo>
                    <a:lnTo>
                      <a:pt x="1472" y="11"/>
                    </a:lnTo>
                    <a:lnTo>
                      <a:pt x="1554" y="25"/>
                    </a:lnTo>
                    <a:lnTo>
                      <a:pt x="1636" y="43"/>
                    </a:lnTo>
                    <a:lnTo>
                      <a:pt x="1715" y="66"/>
                    </a:lnTo>
                    <a:lnTo>
                      <a:pt x="1792" y="95"/>
                    </a:lnTo>
                    <a:lnTo>
                      <a:pt x="1867" y="127"/>
                    </a:lnTo>
                    <a:lnTo>
                      <a:pt x="1940" y="164"/>
                    </a:lnTo>
                    <a:lnTo>
                      <a:pt x="2010" y="205"/>
                    </a:lnTo>
                    <a:lnTo>
                      <a:pt x="2077" y="251"/>
                    </a:lnTo>
                    <a:lnTo>
                      <a:pt x="2141" y="301"/>
                    </a:lnTo>
                    <a:lnTo>
                      <a:pt x="2201" y="355"/>
                    </a:lnTo>
                    <a:lnTo>
                      <a:pt x="2259" y="413"/>
                    </a:lnTo>
                    <a:lnTo>
                      <a:pt x="2313" y="474"/>
                    </a:lnTo>
                    <a:lnTo>
                      <a:pt x="2363" y="538"/>
                    </a:lnTo>
                    <a:lnTo>
                      <a:pt x="2409" y="607"/>
                    </a:lnTo>
                    <a:lnTo>
                      <a:pt x="2451" y="679"/>
                    </a:lnTo>
                    <a:lnTo>
                      <a:pt x="2488" y="753"/>
                    </a:lnTo>
                    <a:lnTo>
                      <a:pt x="2521" y="831"/>
                    </a:lnTo>
                    <a:lnTo>
                      <a:pt x="2548" y="911"/>
                    </a:lnTo>
                    <a:lnTo>
                      <a:pt x="2571" y="994"/>
                    </a:lnTo>
                    <a:lnTo>
                      <a:pt x="2583" y="1049"/>
                    </a:lnTo>
                    <a:lnTo>
                      <a:pt x="2592" y="1108"/>
                    </a:lnTo>
                    <a:lnTo>
                      <a:pt x="2602" y="1168"/>
                    </a:lnTo>
                    <a:lnTo>
                      <a:pt x="2608" y="1215"/>
                    </a:lnTo>
                    <a:lnTo>
                      <a:pt x="2617" y="1264"/>
                    </a:lnTo>
                    <a:lnTo>
                      <a:pt x="2624" y="1312"/>
                    </a:lnTo>
                    <a:lnTo>
                      <a:pt x="2853" y="1312"/>
                    </a:lnTo>
                    <a:lnTo>
                      <a:pt x="2508" y="1670"/>
                    </a:lnTo>
                    <a:lnTo>
                      <a:pt x="2441" y="1605"/>
                    </a:lnTo>
                    <a:lnTo>
                      <a:pt x="2375" y="1539"/>
                    </a:lnTo>
                    <a:lnTo>
                      <a:pt x="2307" y="1471"/>
                    </a:lnTo>
                    <a:lnTo>
                      <a:pt x="2228" y="1392"/>
                    </a:lnTo>
                    <a:lnTo>
                      <a:pt x="2148" y="1312"/>
                    </a:lnTo>
                    <a:lnTo>
                      <a:pt x="2385" y="1312"/>
                    </a:lnTo>
                    <a:lnTo>
                      <a:pt x="2381" y="1251"/>
                    </a:lnTo>
                    <a:lnTo>
                      <a:pt x="2377" y="1198"/>
                    </a:lnTo>
                    <a:lnTo>
                      <a:pt x="2372" y="1141"/>
                    </a:lnTo>
                    <a:lnTo>
                      <a:pt x="2362" y="1083"/>
                    </a:lnTo>
                    <a:lnTo>
                      <a:pt x="2344" y="1003"/>
                    </a:lnTo>
                    <a:lnTo>
                      <a:pt x="2319" y="927"/>
                    </a:lnTo>
                    <a:lnTo>
                      <a:pt x="2289" y="853"/>
                    </a:lnTo>
                    <a:lnTo>
                      <a:pt x="2255" y="783"/>
                    </a:lnTo>
                    <a:lnTo>
                      <a:pt x="2215" y="715"/>
                    </a:lnTo>
                    <a:lnTo>
                      <a:pt x="2170" y="651"/>
                    </a:lnTo>
                    <a:lnTo>
                      <a:pt x="2122" y="590"/>
                    </a:lnTo>
                    <a:lnTo>
                      <a:pt x="2070" y="533"/>
                    </a:lnTo>
                    <a:lnTo>
                      <a:pt x="2013" y="480"/>
                    </a:lnTo>
                    <a:lnTo>
                      <a:pt x="1953" y="432"/>
                    </a:lnTo>
                    <a:lnTo>
                      <a:pt x="1890" y="388"/>
                    </a:lnTo>
                    <a:lnTo>
                      <a:pt x="1823" y="348"/>
                    </a:lnTo>
                    <a:lnTo>
                      <a:pt x="1755" y="313"/>
                    </a:lnTo>
                    <a:lnTo>
                      <a:pt x="1683" y="283"/>
                    </a:lnTo>
                    <a:lnTo>
                      <a:pt x="1608" y="258"/>
                    </a:lnTo>
                    <a:lnTo>
                      <a:pt x="1532" y="238"/>
                    </a:lnTo>
                    <a:lnTo>
                      <a:pt x="1454" y="224"/>
                    </a:lnTo>
                    <a:lnTo>
                      <a:pt x="1374" y="216"/>
                    </a:lnTo>
                    <a:lnTo>
                      <a:pt x="1293" y="213"/>
                    </a:lnTo>
                    <a:lnTo>
                      <a:pt x="1212" y="217"/>
                    </a:lnTo>
                    <a:lnTo>
                      <a:pt x="1131" y="225"/>
                    </a:lnTo>
                    <a:lnTo>
                      <a:pt x="1053" y="241"/>
                    </a:lnTo>
                    <a:lnTo>
                      <a:pt x="977" y="263"/>
                    </a:lnTo>
                    <a:lnTo>
                      <a:pt x="902" y="290"/>
                    </a:lnTo>
                    <a:lnTo>
                      <a:pt x="829" y="321"/>
                    </a:lnTo>
                    <a:lnTo>
                      <a:pt x="759" y="358"/>
                    </a:lnTo>
                    <a:lnTo>
                      <a:pt x="692" y="400"/>
                    </a:lnTo>
                    <a:lnTo>
                      <a:pt x="628" y="446"/>
                    </a:lnTo>
                    <a:lnTo>
                      <a:pt x="568" y="496"/>
                    </a:lnTo>
                    <a:lnTo>
                      <a:pt x="511" y="551"/>
                    </a:lnTo>
                    <a:lnTo>
                      <a:pt x="458" y="609"/>
                    </a:lnTo>
                    <a:lnTo>
                      <a:pt x="410" y="671"/>
                    </a:lnTo>
                    <a:lnTo>
                      <a:pt x="367" y="735"/>
                    </a:lnTo>
                    <a:lnTo>
                      <a:pt x="329" y="804"/>
                    </a:lnTo>
                    <a:lnTo>
                      <a:pt x="296" y="874"/>
                    </a:lnTo>
                    <a:lnTo>
                      <a:pt x="268" y="946"/>
                    </a:lnTo>
                    <a:lnTo>
                      <a:pt x="246" y="1021"/>
                    </a:lnTo>
                    <a:lnTo>
                      <a:pt x="231" y="1098"/>
                    </a:lnTo>
                    <a:lnTo>
                      <a:pt x="222" y="1174"/>
                    </a:lnTo>
                    <a:lnTo>
                      <a:pt x="219" y="1250"/>
                    </a:lnTo>
                    <a:lnTo>
                      <a:pt x="220" y="1326"/>
                    </a:lnTo>
                    <a:lnTo>
                      <a:pt x="227" y="1401"/>
                    </a:lnTo>
                    <a:lnTo>
                      <a:pt x="240" y="1475"/>
                    </a:lnTo>
                    <a:lnTo>
                      <a:pt x="257" y="1549"/>
                    </a:lnTo>
                    <a:lnTo>
                      <a:pt x="280" y="1620"/>
                    </a:lnTo>
                    <a:lnTo>
                      <a:pt x="307" y="1691"/>
                    </a:lnTo>
                    <a:lnTo>
                      <a:pt x="340" y="1760"/>
                    </a:lnTo>
                    <a:lnTo>
                      <a:pt x="376" y="1826"/>
                    </a:lnTo>
                    <a:lnTo>
                      <a:pt x="418" y="1889"/>
                    </a:lnTo>
                    <a:lnTo>
                      <a:pt x="463" y="1951"/>
                    </a:lnTo>
                    <a:lnTo>
                      <a:pt x="513" y="2009"/>
                    </a:lnTo>
                    <a:lnTo>
                      <a:pt x="567" y="2064"/>
                    </a:lnTo>
                    <a:lnTo>
                      <a:pt x="625" y="2116"/>
                    </a:lnTo>
                    <a:lnTo>
                      <a:pt x="686" y="2164"/>
                    </a:lnTo>
                    <a:lnTo>
                      <a:pt x="750" y="2208"/>
                    </a:lnTo>
                    <a:lnTo>
                      <a:pt x="818" y="2247"/>
                    </a:lnTo>
                    <a:lnTo>
                      <a:pt x="890" y="2281"/>
                    </a:lnTo>
                    <a:lnTo>
                      <a:pt x="956" y="2307"/>
                    </a:lnTo>
                    <a:lnTo>
                      <a:pt x="1023" y="2329"/>
                    </a:lnTo>
                    <a:lnTo>
                      <a:pt x="1093" y="2346"/>
                    </a:lnTo>
                    <a:lnTo>
                      <a:pt x="1164" y="2358"/>
                    </a:lnTo>
                    <a:lnTo>
                      <a:pt x="1239" y="2365"/>
                    </a:lnTo>
                    <a:lnTo>
                      <a:pt x="1317" y="2368"/>
                    </a:lnTo>
                    <a:lnTo>
                      <a:pt x="1334" y="2369"/>
                    </a:lnTo>
                    <a:lnTo>
                      <a:pt x="1347" y="2369"/>
                    </a:lnTo>
                    <a:lnTo>
                      <a:pt x="1354" y="2370"/>
                    </a:lnTo>
                    <a:lnTo>
                      <a:pt x="1358" y="2371"/>
                    </a:lnTo>
                    <a:lnTo>
                      <a:pt x="1359" y="2371"/>
                    </a:lnTo>
                    <a:lnTo>
                      <a:pt x="1363" y="2374"/>
                    </a:lnTo>
                    <a:lnTo>
                      <a:pt x="1371" y="2380"/>
                    </a:lnTo>
                    <a:lnTo>
                      <a:pt x="1383" y="2388"/>
                    </a:lnTo>
                    <a:lnTo>
                      <a:pt x="1494" y="2454"/>
                    </a:lnTo>
                    <a:lnTo>
                      <a:pt x="1605" y="2521"/>
                    </a:lnTo>
                    <a:lnTo>
                      <a:pt x="1517" y="2540"/>
                    </a:lnTo>
                    <a:lnTo>
                      <a:pt x="1430" y="2551"/>
                    </a:lnTo>
                    <a:lnTo>
                      <a:pt x="1342" y="2559"/>
                    </a:lnTo>
                    <a:lnTo>
                      <a:pt x="1255" y="2560"/>
                    </a:lnTo>
                    <a:lnTo>
                      <a:pt x="1169" y="2556"/>
                    </a:lnTo>
                    <a:lnTo>
                      <a:pt x="1083" y="2546"/>
                    </a:lnTo>
                    <a:lnTo>
                      <a:pt x="998" y="2531"/>
                    </a:lnTo>
                    <a:lnTo>
                      <a:pt x="915" y="2510"/>
                    </a:lnTo>
                    <a:lnTo>
                      <a:pt x="833" y="2484"/>
                    </a:lnTo>
                    <a:lnTo>
                      <a:pt x="754" y="2453"/>
                    </a:lnTo>
                    <a:lnTo>
                      <a:pt x="676" y="2415"/>
                    </a:lnTo>
                    <a:lnTo>
                      <a:pt x="601" y="2374"/>
                    </a:lnTo>
                    <a:lnTo>
                      <a:pt x="529" y="2328"/>
                    </a:lnTo>
                    <a:lnTo>
                      <a:pt x="463" y="2276"/>
                    </a:lnTo>
                    <a:lnTo>
                      <a:pt x="400" y="2221"/>
                    </a:lnTo>
                    <a:lnTo>
                      <a:pt x="341" y="2164"/>
                    </a:lnTo>
                    <a:lnTo>
                      <a:pt x="286" y="2101"/>
                    </a:lnTo>
                    <a:lnTo>
                      <a:pt x="236" y="2035"/>
                    </a:lnTo>
                    <a:lnTo>
                      <a:pt x="190" y="1966"/>
                    </a:lnTo>
                    <a:lnTo>
                      <a:pt x="149" y="1894"/>
                    </a:lnTo>
                    <a:lnTo>
                      <a:pt x="112" y="1818"/>
                    </a:lnTo>
                    <a:lnTo>
                      <a:pt x="80" y="1739"/>
                    </a:lnTo>
                    <a:lnTo>
                      <a:pt x="54" y="1658"/>
                    </a:lnTo>
                    <a:lnTo>
                      <a:pt x="32" y="1574"/>
                    </a:lnTo>
                    <a:lnTo>
                      <a:pt x="16" y="1489"/>
                    </a:lnTo>
                    <a:lnTo>
                      <a:pt x="5" y="1403"/>
                    </a:lnTo>
                    <a:lnTo>
                      <a:pt x="0" y="1318"/>
                    </a:lnTo>
                    <a:lnTo>
                      <a:pt x="1" y="1235"/>
                    </a:lnTo>
                    <a:lnTo>
                      <a:pt x="7" y="1150"/>
                    </a:lnTo>
                    <a:lnTo>
                      <a:pt x="19" y="1068"/>
                    </a:lnTo>
                    <a:lnTo>
                      <a:pt x="37" y="985"/>
                    </a:lnTo>
                    <a:lnTo>
                      <a:pt x="60" y="905"/>
                    </a:lnTo>
                    <a:lnTo>
                      <a:pt x="89" y="825"/>
                    </a:lnTo>
                    <a:lnTo>
                      <a:pt x="122" y="747"/>
                    </a:lnTo>
                    <a:lnTo>
                      <a:pt x="162" y="672"/>
                    </a:lnTo>
                    <a:lnTo>
                      <a:pt x="206" y="598"/>
                    </a:lnTo>
                    <a:lnTo>
                      <a:pt x="255" y="526"/>
                    </a:lnTo>
                    <a:lnTo>
                      <a:pt x="310" y="458"/>
                    </a:lnTo>
                    <a:lnTo>
                      <a:pt x="368" y="394"/>
                    </a:lnTo>
                    <a:lnTo>
                      <a:pt x="431" y="334"/>
                    </a:lnTo>
                    <a:lnTo>
                      <a:pt x="496" y="278"/>
                    </a:lnTo>
                    <a:lnTo>
                      <a:pt x="566" y="226"/>
                    </a:lnTo>
                    <a:lnTo>
                      <a:pt x="637" y="181"/>
                    </a:lnTo>
                    <a:lnTo>
                      <a:pt x="711" y="140"/>
                    </a:lnTo>
                    <a:lnTo>
                      <a:pt x="788" y="104"/>
                    </a:lnTo>
                    <a:lnTo>
                      <a:pt x="869" y="73"/>
                    </a:lnTo>
                    <a:lnTo>
                      <a:pt x="950" y="48"/>
                    </a:lnTo>
                    <a:lnTo>
                      <a:pt x="1035" y="27"/>
                    </a:lnTo>
                    <a:lnTo>
                      <a:pt x="1120" y="13"/>
                    </a:lnTo>
                    <a:lnTo>
                      <a:pt x="1212" y="4"/>
                    </a:lnTo>
                    <a:lnTo>
                      <a:pt x="1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60350" y="5091113"/>
                <a:ext cx="858838" cy="747712"/>
              </a:xfrm>
              <a:custGeom>
                <a:avLst/>
                <a:gdLst>
                  <a:gd name="T0" fmla="*/ 1648 w 2706"/>
                  <a:gd name="T1" fmla="*/ 8 h 2355"/>
                  <a:gd name="T2" fmla="*/ 1883 w 2706"/>
                  <a:gd name="T3" fmla="*/ 58 h 2355"/>
                  <a:gd name="T4" fmla="*/ 2099 w 2706"/>
                  <a:gd name="T5" fmla="*/ 152 h 2355"/>
                  <a:gd name="T6" fmla="*/ 2293 w 2706"/>
                  <a:gd name="T7" fmla="*/ 286 h 2355"/>
                  <a:gd name="T8" fmla="*/ 2457 w 2706"/>
                  <a:gd name="T9" fmla="*/ 457 h 2355"/>
                  <a:gd name="T10" fmla="*/ 2584 w 2706"/>
                  <a:gd name="T11" fmla="*/ 658 h 2355"/>
                  <a:gd name="T12" fmla="*/ 2670 w 2706"/>
                  <a:gd name="T13" fmla="*/ 886 h 2355"/>
                  <a:gd name="T14" fmla="*/ 2705 w 2706"/>
                  <a:gd name="T15" fmla="*/ 1121 h 2355"/>
                  <a:gd name="T16" fmla="*/ 2690 w 2706"/>
                  <a:gd name="T17" fmla="*/ 1358 h 2355"/>
                  <a:gd name="T18" fmla="*/ 2628 w 2706"/>
                  <a:gd name="T19" fmla="*/ 1589 h 2355"/>
                  <a:gd name="T20" fmla="*/ 2519 w 2706"/>
                  <a:gd name="T21" fmla="*/ 1806 h 2355"/>
                  <a:gd name="T22" fmla="*/ 2367 w 2706"/>
                  <a:gd name="T23" fmla="*/ 1997 h 2355"/>
                  <a:gd name="T24" fmla="*/ 2182 w 2706"/>
                  <a:gd name="T25" fmla="*/ 2152 h 2355"/>
                  <a:gd name="T26" fmla="*/ 1971 w 2706"/>
                  <a:gd name="T27" fmla="*/ 2265 h 2355"/>
                  <a:gd name="T28" fmla="*/ 1743 w 2706"/>
                  <a:gd name="T29" fmla="*/ 2333 h 2355"/>
                  <a:gd name="T30" fmla="*/ 1482 w 2706"/>
                  <a:gd name="T31" fmla="*/ 2355 h 2355"/>
                  <a:gd name="T32" fmla="*/ 1232 w 2706"/>
                  <a:gd name="T33" fmla="*/ 2329 h 2355"/>
                  <a:gd name="T34" fmla="*/ 999 w 2706"/>
                  <a:gd name="T35" fmla="*/ 2259 h 2355"/>
                  <a:gd name="T36" fmla="*/ 788 w 2706"/>
                  <a:gd name="T37" fmla="*/ 2144 h 2355"/>
                  <a:gd name="T38" fmla="*/ 603 w 2706"/>
                  <a:gd name="T39" fmla="*/ 1988 h 2355"/>
                  <a:gd name="T40" fmla="*/ 452 w 2706"/>
                  <a:gd name="T41" fmla="*/ 1793 h 2355"/>
                  <a:gd name="T42" fmla="*/ 340 w 2706"/>
                  <a:gd name="T43" fmla="*/ 1557 h 2355"/>
                  <a:gd name="T44" fmla="*/ 284 w 2706"/>
                  <a:gd name="T45" fmla="*/ 1311 h 2355"/>
                  <a:gd name="T46" fmla="*/ 267 w 2706"/>
                  <a:gd name="T47" fmla="*/ 1189 h 2355"/>
                  <a:gd name="T48" fmla="*/ 0 w 2706"/>
                  <a:gd name="T49" fmla="*/ 1086 h 2355"/>
                  <a:gd name="T50" fmla="*/ 624 w 2706"/>
                  <a:gd name="T51" fmla="*/ 921 h 2355"/>
                  <a:gd name="T52" fmla="*/ 522 w 2706"/>
                  <a:gd name="T53" fmla="*/ 1090 h 2355"/>
                  <a:gd name="T54" fmla="*/ 533 w 2706"/>
                  <a:gd name="T55" fmla="*/ 1255 h 2355"/>
                  <a:gd name="T56" fmla="*/ 551 w 2706"/>
                  <a:gd name="T57" fmla="*/ 1373 h 2355"/>
                  <a:gd name="T58" fmla="*/ 628 w 2706"/>
                  <a:gd name="T59" fmla="*/ 1586 h 2355"/>
                  <a:gd name="T60" fmla="*/ 751 w 2706"/>
                  <a:gd name="T61" fmla="*/ 1770 h 2355"/>
                  <a:gd name="T62" fmla="*/ 912 w 2706"/>
                  <a:gd name="T63" fmla="*/ 1919 h 2355"/>
                  <a:gd name="T64" fmla="*/ 1104 w 2706"/>
                  <a:gd name="T65" fmla="*/ 2029 h 2355"/>
                  <a:gd name="T66" fmla="*/ 1320 w 2706"/>
                  <a:gd name="T67" fmla="*/ 2094 h 2355"/>
                  <a:gd name="T68" fmla="*/ 1552 w 2706"/>
                  <a:gd name="T69" fmla="*/ 2109 h 2355"/>
                  <a:gd name="T70" fmla="*/ 1779 w 2706"/>
                  <a:gd name="T71" fmla="*/ 2067 h 2355"/>
                  <a:gd name="T72" fmla="*/ 1984 w 2706"/>
                  <a:gd name="T73" fmla="*/ 1975 h 2355"/>
                  <a:gd name="T74" fmla="*/ 2163 w 2706"/>
                  <a:gd name="T75" fmla="*/ 1837 h 2355"/>
                  <a:gd name="T76" fmla="*/ 2306 w 2706"/>
                  <a:gd name="T77" fmla="*/ 1660 h 2355"/>
                  <a:gd name="T78" fmla="*/ 2404 w 2706"/>
                  <a:gd name="T79" fmla="*/ 1452 h 2355"/>
                  <a:gd name="T80" fmla="*/ 2451 w 2706"/>
                  <a:gd name="T81" fmla="*/ 1228 h 2355"/>
                  <a:gd name="T82" fmla="*/ 2445 w 2706"/>
                  <a:gd name="T83" fmla="*/ 1014 h 2355"/>
                  <a:gd name="T84" fmla="*/ 2389 w 2706"/>
                  <a:gd name="T85" fmla="*/ 809 h 2355"/>
                  <a:gd name="T86" fmla="*/ 2290 w 2706"/>
                  <a:gd name="T87" fmla="*/ 621 h 2355"/>
                  <a:gd name="T88" fmla="*/ 2150 w 2706"/>
                  <a:gd name="T89" fmla="*/ 454 h 2355"/>
                  <a:gd name="T90" fmla="*/ 1975 w 2706"/>
                  <a:gd name="T91" fmla="*/ 318 h 2355"/>
                  <a:gd name="T92" fmla="*/ 1768 w 2706"/>
                  <a:gd name="T93" fmla="*/ 218 h 2355"/>
                  <a:gd name="T94" fmla="*/ 1727 w 2706"/>
                  <a:gd name="T95" fmla="*/ 203 h 2355"/>
                  <a:gd name="T96" fmla="*/ 1707 w 2706"/>
                  <a:gd name="T97" fmla="*/ 192 h 2355"/>
                  <a:gd name="T98" fmla="*/ 1685 w 2706"/>
                  <a:gd name="T99" fmla="*/ 173 h 2355"/>
                  <a:gd name="T100" fmla="*/ 1580 w 2706"/>
                  <a:gd name="T101" fmla="*/ 83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06" h="2355">
                    <a:moveTo>
                      <a:pt x="1485" y="0"/>
                    </a:moveTo>
                    <a:lnTo>
                      <a:pt x="1567" y="1"/>
                    </a:lnTo>
                    <a:lnTo>
                      <a:pt x="1648" y="8"/>
                    </a:lnTo>
                    <a:lnTo>
                      <a:pt x="1727" y="19"/>
                    </a:lnTo>
                    <a:lnTo>
                      <a:pt x="1805" y="36"/>
                    </a:lnTo>
                    <a:lnTo>
                      <a:pt x="1883" y="58"/>
                    </a:lnTo>
                    <a:lnTo>
                      <a:pt x="1956" y="85"/>
                    </a:lnTo>
                    <a:lnTo>
                      <a:pt x="2029" y="116"/>
                    </a:lnTo>
                    <a:lnTo>
                      <a:pt x="2099" y="152"/>
                    </a:lnTo>
                    <a:lnTo>
                      <a:pt x="2166" y="193"/>
                    </a:lnTo>
                    <a:lnTo>
                      <a:pt x="2231" y="238"/>
                    </a:lnTo>
                    <a:lnTo>
                      <a:pt x="2293" y="286"/>
                    </a:lnTo>
                    <a:lnTo>
                      <a:pt x="2351" y="340"/>
                    </a:lnTo>
                    <a:lnTo>
                      <a:pt x="2405" y="396"/>
                    </a:lnTo>
                    <a:lnTo>
                      <a:pt x="2457" y="457"/>
                    </a:lnTo>
                    <a:lnTo>
                      <a:pt x="2503" y="520"/>
                    </a:lnTo>
                    <a:lnTo>
                      <a:pt x="2546" y="587"/>
                    </a:lnTo>
                    <a:lnTo>
                      <a:pt x="2584" y="658"/>
                    </a:lnTo>
                    <a:lnTo>
                      <a:pt x="2617" y="731"/>
                    </a:lnTo>
                    <a:lnTo>
                      <a:pt x="2646" y="808"/>
                    </a:lnTo>
                    <a:lnTo>
                      <a:pt x="2670" y="886"/>
                    </a:lnTo>
                    <a:lnTo>
                      <a:pt x="2687" y="964"/>
                    </a:lnTo>
                    <a:lnTo>
                      <a:pt x="2699" y="1043"/>
                    </a:lnTo>
                    <a:lnTo>
                      <a:pt x="2705" y="1121"/>
                    </a:lnTo>
                    <a:lnTo>
                      <a:pt x="2706" y="1200"/>
                    </a:lnTo>
                    <a:lnTo>
                      <a:pt x="2701" y="1279"/>
                    </a:lnTo>
                    <a:lnTo>
                      <a:pt x="2690" y="1358"/>
                    </a:lnTo>
                    <a:lnTo>
                      <a:pt x="2675" y="1436"/>
                    </a:lnTo>
                    <a:lnTo>
                      <a:pt x="2654" y="1513"/>
                    </a:lnTo>
                    <a:lnTo>
                      <a:pt x="2628" y="1589"/>
                    </a:lnTo>
                    <a:lnTo>
                      <a:pt x="2597" y="1663"/>
                    </a:lnTo>
                    <a:lnTo>
                      <a:pt x="2560" y="1735"/>
                    </a:lnTo>
                    <a:lnTo>
                      <a:pt x="2519" y="1806"/>
                    </a:lnTo>
                    <a:lnTo>
                      <a:pt x="2472" y="1873"/>
                    </a:lnTo>
                    <a:lnTo>
                      <a:pt x="2421" y="1937"/>
                    </a:lnTo>
                    <a:lnTo>
                      <a:pt x="2367" y="1997"/>
                    </a:lnTo>
                    <a:lnTo>
                      <a:pt x="2308" y="2053"/>
                    </a:lnTo>
                    <a:lnTo>
                      <a:pt x="2247" y="2104"/>
                    </a:lnTo>
                    <a:lnTo>
                      <a:pt x="2182" y="2152"/>
                    </a:lnTo>
                    <a:lnTo>
                      <a:pt x="2115" y="2194"/>
                    </a:lnTo>
                    <a:lnTo>
                      <a:pt x="2044" y="2232"/>
                    </a:lnTo>
                    <a:lnTo>
                      <a:pt x="1971" y="2265"/>
                    </a:lnTo>
                    <a:lnTo>
                      <a:pt x="1898" y="2293"/>
                    </a:lnTo>
                    <a:lnTo>
                      <a:pt x="1820" y="2316"/>
                    </a:lnTo>
                    <a:lnTo>
                      <a:pt x="1743" y="2333"/>
                    </a:lnTo>
                    <a:lnTo>
                      <a:pt x="1654" y="2346"/>
                    </a:lnTo>
                    <a:lnTo>
                      <a:pt x="1568" y="2353"/>
                    </a:lnTo>
                    <a:lnTo>
                      <a:pt x="1482" y="2355"/>
                    </a:lnTo>
                    <a:lnTo>
                      <a:pt x="1397" y="2352"/>
                    </a:lnTo>
                    <a:lnTo>
                      <a:pt x="1314" y="2343"/>
                    </a:lnTo>
                    <a:lnTo>
                      <a:pt x="1232" y="2329"/>
                    </a:lnTo>
                    <a:lnTo>
                      <a:pt x="1152" y="2311"/>
                    </a:lnTo>
                    <a:lnTo>
                      <a:pt x="1074" y="2288"/>
                    </a:lnTo>
                    <a:lnTo>
                      <a:pt x="999" y="2259"/>
                    </a:lnTo>
                    <a:lnTo>
                      <a:pt x="926" y="2226"/>
                    </a:lnTo>
                    <a:lnTo>
                      <a:pt x="855" y="2187"/>
                    </a:lnTo>
                    <a:lnTo>
                      <a:pt x="788" y="2144"/>
                    </a:lnTo>
                    <a:lnTo>
                      <a:pt x="722" y="2097"/>
                    </a:lnTo>
                    <a:lnTo>
                      <a:pt x="661" y="2044"/>
                    </a:lnTo>
                    <a:lnTo>
                      <a:pt x="603" y="1988"/>
                    </a:lnTo>
                    <a:lnTo>
                      <a:pt x="550" y="1928"/>
                    </a:lnTo>
                    <a:lnTo>
                      <a:pt x="500" y="1862"/>
                    </a:lnTo>
                    <a:lnTo>
                      <a:pt x="452" y="1793"/>
                    </a:lnTo>
                    <a:lnTo>
                      <a:pt x="409" y="1716"/>
                    </a:lnTo>
                    <a:lnTo>
                      <a:pt x="371" y="1637"/>
                    </a:lnTo>
                    <a:lnTo>
                      <a:pt x="340" y="1557"/>
                    </a:lnTo>
                    <a:lnTo>
                      <a:pt x="314" y="1477"/>
                    </a:lnTo>
                    <a:lnTo>
                      <a:pt x="296" y="1394"/>
                    </a:lnTo>
                    <a:lnTo>
                      <a:pt x="284" y="1311"/>
                    </a:lnTo>
                    <a:lnTo>
                      <a:pt x="280" y="1274"/>
                    </a:lnTo>
                    <a:lnTo>
                      <a:pt x="275" y="1238"/>
                    </a:lnTo>
                    <a:lnTo>
                      <a:pt x="267" y="1189"/>
                    </a:lnTo>
                    <a:lnTo>
                      <a:pt x="262" y="1139"/>
                    </a:lnTo>
                    <a:lnTo>
                      <a:pt x="259" y="1086"/>
                    </a:lnTo>
                    <a:lnTo>
                      <a:pt x="0" y="1086"/>
                    </a:lnTo>
                    <a:lnTo>
                      <a:pt x="415" y="705"/>
                    </a:lnTo>
                    <a:lnTo>
                      <a:pt x="520" y="814"/>
                    </a:lnTo>
                    <a:lnTo>
                      <a:pt x="624" y="921"/>
                    </a:lnTo>
                    <a:lnTo>
                      <a:pt x="705" y="1004"/>
                    </a:lnTo>
                    <a:lnTo>
                      <a:pt x="789" y="1090"/>
                    </a:lnTo>
                    <a:lnTo>
                      <a:pt x="522" y="1090"/>
                    </a:lnTo>
                    <a:lnTo>
                      <a:pt x="525" y="1151"/>
                    </a:lnTo>
                    <a:lnTo>
                      <a:pt x="529" y="1206"/>
                    </a:lnTo>
                    <a:lnTo>
                      <a:pt x="533" y="1255"/>
                    </a:lnTo>
                    <a:lnTo>
                      <a:pt x="538" y="1299"/>
                    </a:lnTo>
                    <a:lnTo>
                      <a:pt x="545" y="1338"/>
                    </a:lnTo>
                    <a:lnTo>
                      <a:pt x="551" y="1373"/>
                    </a:lnTo>
                    <a:lnTo>
                      <a:pt x="571" y="1447"/>
                    </a:lnTo>
                    <a:lnTo>
                      <a:pt x="597" y="1517"/>
                    </a:lnTo>
                    <a:lnTo>
                      <a:pt x="628" y="1586"/>
                    </a:lnTo>
                    <a:lnTo>
                      <a:pt x="665" y="1650"/>
                    </a:lnTo>
                    <a:lnTo>
                      <a:pt x="706" y="1712"/>
                    </a:lnTo>
                    <a:lnTo>
                      <a:pt x="751" y="1770"/>
                    </a:lnTo>
                    <a:lnTo>
                      <a:pt x="802" y="1824"/>
                    </a:lnTo>
                    <a:lnTo>
                      <a:pt x="855" y="1874"/>
                    </a:lnTo>
                    <a:lnTo>
                      <a:pt x="912" y="1919"/>
                    </a:lnTo>
                    <a:lnTo>
                      <a:pt x="973" y="1961"/>
                    </a:lnTo>
                    <a:lnTo>
                      <a:pt x="1037" y="1997"/>
                    </a:lnTo>
                    <a:lnTo>
                      <a:pt x="1104" y="2029"/>
                    </a:lnTo>
                    <a:lnTo>
                      <a:pt x="1173" y="2056"/>
                    </a:lnTo>
                    <a:lnTo>
                      <a:pt x="1246" y="2078"/>
                    </a:lnTo>
                    <a:lnTo>
                      <a:pt x="1320" y="2094"/>
                    </a:lnTo>
                    <a:lnTo>
                      <a:pt x="1395" y="2104"/>
                    </a:lnTo>
                    <a:lnTo>
                      <a:pt x="1473" y="2110"/>
                    </a:lnTo>
                    <a:lnTo>
                      <a:pt x="1552" y="2109"/>
                    </a:lnTo>
                    <a:lnTo>
                      <a:pt x="1629" y="2101"/>
                    </a:lnTo>
                    <a:lnTo>
                      <a:pt x="1705" y="2087"/>
                    </a:lnTo>
                    <a:lnTo>
                      <a:pt x="1779" y="2067"/>
                    </a:lnTo>
                    <a:lnTo>
                      <a:pt x="1849" y="2042"/>
                    </a:lnTo>
                    <a:lnTo>
                      <a:pt x="1919" y="2011"/>
                    </a:lnTo>
                    <a:lnTo>
                      <a:pt x="1984" y="1975"/>
                    </a:lnTo>
                    <a:lnTo>
                      <a:pt x="2047" y="1933"/>
                    </a:lnTo>
                    <a:lnTo>
                      <a:pt x="2107" y="1887"/>
                    </a:lnTo>
                    <a:lnTo>
                      <a:pt x="2163" y="1837"/>
                    </a:lnTo>
                    <a:lnTo>
                      <a:pt x="2215" y="1781"/>
                    </a:lnTo>
                    <a:lnTo>
                      <a:pt x="2263" y="1723"/>
                    </a:lnTo>
                    <a:lnTo>
                      <a:pt x="2306" y="1660"/>
                    </a:lnTo>
                    <a:lnTo>
                      <a:pt x="2343" y="1593"/>
                    </a:lnTo>
                    <a:lnTo>
                      <a:pt x="2376" y="1525"/>
                    </a:lnTo>
                    <a:lnTo>
                      <a:pt x="2404" y="1452"/>
                    </a:lnTo>
                    <a:lnTo>
                      <a:pt x="2427" y="1378"/>
                    </a:lnTo>
                    <a:lnTo>
                      <a:pt x="2443" y="1300"/>
                    </a:lnTo>
                    <a:lnTo>
                      <a:pt x="2451" y="1228"/>
                    </a:lnTo>
                    <a:lnTo>
                      <a:pt x="2455" y="1156"/>
                    </a:lnTo>
                    <a:lnTo>
                      <a:pt x="2452" y="1084"/>
                    </a:lnTo>
                    <a:lnTo>
                      <a:pt x="2445" y="1014"/>
                    </a:lnTo>
                    <a:lnTo>
                      <a:pt x="2431" y="944"/>
                    </a:lnTo>
                    <a:lnTo>
                      <a:pt x="2413" y="876"/>
                    </a:lnTo>
                    <a:lnTo>
                      <a:pt x="2389" y="809"/>
                    </a:lnTo>
                    <a:lnTo>
                      <a:pt x="2360" y="744"/>
                    </a:lnTo>
                    <a:lnTo>
                      <a:pt x="2327" y="682"/>
                    </a:lnTo>
                    <a:lnTo>
                      <a:pt x="2290" y="621"/>
                    </a:lnTo>
                    <a:lnTo>
                      <a:pt x="2248" y="563"/>
                    </a:lnTo>
                    <a:lnTo>
                      <a:pt x="2201" y="507"/>
                    </a:lnTo>
                    <a:lnTo>
                      <a:pt x="2150" y="454"/>
                    </a:lnTo>
                    <a:lnTo>
                      <a:pt x="2096" y="405"/>
                    </a:lnTo>
                    <a:lnTo>
                      <a:pt x="2037" y="360"/>
                    </a:lnTo>
                    <a:lnTo>
                      <a:pt x="1975" y="318"/>
                    </a:lnTo>
                    <a:lnTo>
                      <a:pt x="1909" y="281"/>
                    </a:lnTo>
                    <a:lnTo>
                      <a:pt x="1840" y="247"/>
                    </a:lnTo>
                    <a:lnTo>
                      <a:pt x="1768" y="218"/>
                    </a:lnTo>
                    <a:lnTo>
                      <a:pt x="1751" y="211"/>
                    </a:lnTo>
                    <a:lnTo>
                      <a:pt x="1737" y="207"/>
                    </a:lnTo>
                    <a:lnTo>
                      <a:pt x="1727" y="203"/>
                    </a:lnTo>
                    <a:lnTo>
                      <a:pt x="1719" y="199"/>
                    </a:lnTo>
                    <a:lnTo>
                      <a:pt x="1713" y="195"/>
                    </a:lnTo>
                    <a:lnTo>
                      <a:pt x="1707" y="192"/>
                    </a:lnTo>
                    <a:lnTo>
                      <a:pt x="1701" y="187"/>
                    </a:lnTo>
                    <a:lnTo>
                      <a:pt x="1695" y="181"/>
                    </a:lnTo>
                    <a:lnTo>
                      <a:pt x="1685" y="173"/>
                    </a:lnTo>
                    <a:lnTo>
                      <a:pt x="1675" y="163"/>
                    </a:lnTo>
                    <a:lnTo>
                      <a:pt x="1662" y="152"/>
                    </a:lnTo>
                    <a:lnTo>
                      <a:pt x="1580" y="83"/>
                    </a:lnTo>
                    <a:lnTo>
                      <a:pt x="1500" y="12"/>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Rectangle 31"/>
          <p:cNvSpPr/>
          <p:nvPr/>
        </p:nvSpPr>
        <p:spPr>
          <a:xfrm>
            <a:off x="392113" y="2170666"/>
            <a:ext cx="6376822" cy="221599"/>
          </a:xfrm>
          <a:prstGeom prst="rect">
            <a:avLst/>
          </a:prstGeom>
        </p:spPr>
        <p:txBody>
          <a:bodyPr vert="horz" wrap="square" lIns="0" tIns="0" rIns="0" bIns="0" rtlCol="0" anchor="t">
            <a:spAutoFit/>
          </a:bodyPr>
          <a:lstStyle/>
          <a:p>
            <a:pPr defTabSz="898645">
              <a:lnSpc>
                <a:spcPct val="90000"/>
              </a:lnSpc>
              <a:spcBef>
                <a:spcPct val="0"/>
              </a:spcBef>
            </a:pPr>
            <a:r>
              <a:rPr lang="en-US" sz="1600" b="1" kern="0" cap="all">
                <a:ln>
                  <a:solidFill>
                    <a:schemeClr val="bg1">
                      <a:alpha val="0"/>
                    </a:schemeClr>
                  </a:solidFill>
                </a:ln>
                <a:solidFill>
                  <a:schemeClr val="accent1"/>
                </a:solidFill>
                <a:latin typeface="Segoe UI" pitchFamily="34" charset="0"/>
              </a:rPr>
              <a:t>Reasons to buy a Windows 10 pro device</a:t>
            </a:r>
          </a:p>
        </p:txBody>
      </p:sp>
      <p:cxnSp>
        <p:nvCxnSpPr>
          <p:cNvPr id="34" name="Straight Connector 33"/>
          <p:cNvCxnSpPr/>
          <p:nvPr/>
        </p:nvCxnSpPr>
        <p:spPr>
          <a:xfrm>
            <a:off x="4968103" y="2320573"/>
            <a:ext cx="2380126"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2113" y="5224087"/>
            <a:ext cx="6828084" cy="307777"/>
          </a:xfrm>
          <a:prstGeom prst="rect">
            <a:avLst/>
          </a:prstGeom>
        </p:spPr>
        <p:txBody>
          <a:bodyPr wrap="square" lIns="0">
            <a:spAutoFit/>
          </a:bodyPr>
          <a:lstStyle/>
          <a:p>
            <a:pPr lvl="0">
              <a:spcAft>
                <a:spcPts val="100"/>
              </a:spcAft>
            </a:pPr>
            <a:r>
              <a:rPr lang="en-US" sz="1400" b="1">
                <a:solidFill>
                  <a:srgbClr val="646464">
                    <a:lumMod val="75000"/>
                  </a:srgbClr>
                </a:solidFill>
                <a:ea typeface="Calibri" panose="020F0502020204030204" pitchFamily="34" charset="0"/>
                <a:cs typeface="Segoe UI Semibold" panose="020B0702040204020203" pitchFamily="34" charset="0"/>
              </a:rPr>
              <a:t>Integrates with your existing IT, whether on-premises or in the cloud</a:t>
            </a:r>
          </a:p>
        </p:txBody>
      </p:sp>
      <p:sp>
        <p:nvSpPr>
          <p:cNvPr id="18" name="Rectangle 17"/>
          <p:cNvSpPr/>
          <p:nvPr/>
        </p:nvSpPr>
        <p:spPr>
          <a:xfrm>
            <a:off x="392113" y="3784160"/>
            <a:ext cx="6983412" cy="284693"/>
          </a:xfrm>
          <a:prstGeom prst="rect">
            <a:avLst/>
          </a:prstGeom>
        </p:spPr>
        <p:txBody>
          <a:bodyPr wrap="square" lIns="0">
            <a:spAutoFit/>
          </a:bodyPr>
          <a:lstStyle/>
          <a:p>
            <a:pPr lvl="0">
              <a:lnSpc>
                <a:spcPts val="1500"/>
              </a:lnSpc>
              <a:spcAft>
                <a:spcPts val="100"/>
              </a:spcAft>
            </a:pPr>
            <a:r>
              <a:rPr lang="en-US" sz="1400" b="1">
                <a:solidFill>
                  <a:srgbClr val="646464">
                    <a:lumMod val="75000"/>
                  </a:srgbClr>
                </a:solidFill>
                <a:ea typeface="Calibri" panose="020F0502020204030204" pitchFamily="34" charset="0"/>
                <a:cs typeface="Segoe UI Semibold" panose="020B0702040204020203" pitchFamily="34" charset="0"/>
              </a:rPr>
              <a:t>Provides comprehensive protection from current &amp; future security threats</a:t>
            </a:r>
          </a:p>
        </p:txBody>
      </p:sp>
      <p:sp>
        <p:nvSpPr>
          <p:cNvPr id="20" name="Rectangle 19"/>
          <p:cNvSpPr/>
          <p:nvPr/>
        </p:nvSpPr>
        <p:spPr>
          <a:xfrm>
            <a:off x="392114" y="2481697"/>
            <a:ext cx="4310516" cy="307777"/>
          </a:xfrm>
          <a:prstGeom prst="rect">
            <a:avLst/>
          </a:prstGeom>
        </p:spPr>
        <p:txBody>
          <a:bodyPr wrap="square" lIns="0">
            <a:spAutoFit/>
          </a:bodyPr>
          <a:lstStyle/>
          <a:p>
            <a:pPr lvl="0">
              <a:spcAft>
                <a:spcPts val="100"/>
              </a:spcAft>
            </a:pPr>
            <a:r>
              <a:rPr lang="en-US" sz="1400" b="1">
                <a:solidFill>
                  <a:srgbClr val="646464">
                    <a:lumMod val="75000"/>
                  </a:srgbClr>
                </a:solidFill>
                <a:ea typeface="Calibri" panose="020F0502020204030204" pitchFamily="34" charset="0"/>
                <a:cs typeface="Segoe UI Semibold" panose="020B0702040204020203" pitchFamily="34" charset="0"/>
              </a:rPr>
              <a:t>Runs the things you need to run your business</a:t>
            </a:r>
          </a:p>
        </p:txBody>
      </p:sp>
    </p:spTree>
    <p:extLst>
      <p:ext uri="{BB962C8B-B14F-4D97-AF65-F5344CB8AC3E}">
        <p14:creationId xmlns:p14="http://schemas.microsoft.com/office/powerpoint/2010/main" val="22726604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409715" y="5752298"/>
            <a:ext cx="3385907" cy="132867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9632">
              <a:spcAft>
                <a:spcPts val="300"/>
              </a:spcAft>
            </a:pPr>
            <a:endParaRPr lang="en-US" sz="1000">
              <a:solidFill>
                <a:schemeClr val="tx1"/>
              </a:solidFill>
            </a:endParaRPr>
          </a:p>
        </p:txBody>
      </p:sp>
      <p:sp>
        <p:nvSpPr>
          <p:cNvPr id="45" name="Rectangle 44"/>
          <p:cNvSpPr/>
          <p:nvPr/>
        </p:nvSpPr>
        <p:spPr bwMode="auto">
          <a:xfrm>
            <a:off x="4052449" y="5752298"/>
            <a:ext cx="3388880" cy="132867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9632">
              <a:spcAft>
                <a:spcPts val="300"/>
              </a:spcAft>
            </a:pPr>
            <a:endParaRPr lang="en-US" sz="1000">
              <a:solidFill>
                <a:schemeClr val="tx1"/>
              </a:solidFill>
            </a:endParaRPr>
          </a:p>
        </p:txBody>
      </p:sp>
      <p:sp>
        <p:nvSpPr>
          <p:cNvPr id="11" name="Rectangle 10"/>
          <p:cNvSpPr/>
          <p:nvPr/>
        </p:nvSpPr>
        <p:spPr bwMode="auto">
          <a:xfrm>
            <a:off x="0" y="1489744"/>
            <a:ext cx="7772400" cy="461886"/>
          </a:xfrm>
          <a:prstGeom prst="rect">
            <a:avLst/>
          </a:prstGeom>
          <a:solidFill>
            <a:srgbClr val="E2E2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a:xfrm>
            <a:off x="1549229" y="1643606"/>
            <a:ext cx="4926005" cy="201316"/>
          </a:xfrm>
          <a:prstGeom prst="rect">
            <a:avLst/>
          </a:prstGeom>
        </p:spPr>
        <p:txBody>
          <a:bodyPr wrap="square" lIns="0" tIns="0" rIns="0" bIns="0">
            <a:spAutoFit/>
          </a:bodyPr>
          <a:lstStyle/>
          <a:p>
            <a:pPr lvl="0" defTabSz="1078124" fontAlgn="base">
              <a:lnSpc>
                <a:spcPct val="90000"/>
              </a:lnSpc>
              <a:spcBef>
                <a:spcPct val="0"/>
              </a:spcBef>
              <a:spcAft>
                <a:spcPct val="0"/>
              </a:spcAft>
            </a:pPr>
            <a:r>
              <a:rPr lang="en-US" sz="1400" b="1">
                <a:solidFill>
                  <a:schemeClr val="tx2"/>
                </a:solidFill>
                <a:ea typeface="Segoe UI" pitchFamily="34" charset="0"/>
                <a:cs typeface="Segoe UI" pitchFamily="34" charset="0"/>
              </a:rPr>
              <a:t>GOAL: </a:t>
            </a:r>
            <a:r>
              <a:rPr lang="en-US" sz="1400">
                <a:solidFill>
                  <a:schemeClr val="tx2"/>
                </a:solidFill>
                <a:ea typeface="Segoe UI" pitchFamily="34" charset="0"/>
                <a:cs typeface="Segoe UI" pitchFamily="34" charset="0"/>
              </a:rPr>
              <a:t>Sell customers the right Windows 10 Pro device(s).</a:t>
            </a:r>
          </a:p>
        </p:txBody>
      </p:sp>
      <p:sp>
        <p:nvSpPr>
          <p:cNvPr id="15" name="Rectangle 14"/>
          <p:cNvSpPr/>
          <p:nvPr/>
        </p:nvSpPr>
        <p:spPr bwMode="auto">
          <a:xfrm>
            <a:off x="0" y="-19441"/>
            <a:ext cx="7772400" cy="15212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lvl="3" defTabSz="916352">
              <a:lnSpc>
                <a:spcPct val="90000"/>
              </a:lnSpc>
              <a:spcAft>
                <a:spcPts val="613"/>
              </a:spcAft>
            </a:pPr>
            <a:endParaRPr lang="en-US" sz="1400" b="1" kern="0">
              <a:solidFill>
                <a:schemeClr val="bg1"/>
              </a:solidFill>
              <a:cs typeface="Segoe UI" panose="020B0502040204020203" pitchFamily="34" charset="0"/>
            </a:endParaRPr>
          </a:p>
        </p:txBody>
      </p:sp>
      <p:sp>
        <p:nvSpPr>
          <p:cNvPr id="21" name="TextBox 20"/>
          <p:cNvSpPr txBox="1"/>
          <p:nvPr/>
        </p:nvSpPr>
        <p:spPr>
          <a:xfrm>
            <a:off x="76900" y="-219582"/>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a:solidFill>
                  <a:schemeClr val="bg1"/>
                </a:solidFill>
              </a:rPr>
              <a:t>3</a:t>
            </a:r>
          </a:p>
        </p:txBody>
      </p:sp>
      <p:sp>
        <p:nvSpPr>
          <p:cNvPr id="2" name="Rectangle 1"/>
          <p:cNvSpPr/>
          <p:nvPr/>
        </p:nvSpPr>
        <p:spPr>
          <a:xfrm>
            <a:off x="1549229" y="406728"/>
            <a:ext cx="5906763"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lvl="3"/>
            <a:r>
              <a:rPr lang="en-US" sz="1400" b="1">
                <a:solidFill>
                  <a:schemeClr val="bg1"/>
                </a:solidFill>
                <a:ea typeface="Segoe UI" pitchFamily="34" charset="0"/>
                <a:cs typeface="Segoe UI" pitchFamily="34" charset="0"/>
              </a:rPr>
              <a:t>Recommend the best match(es) between the customer needs and the featured Windows 10 Pro devices. </a:t>
            </a:r>
            <a:r>
              <a:rPr lang="en-US" sz="1400">
                <a:solidFill>
                  <a:schemeClr val="bg1">
                    <a:alpha val="75000"/>
                  </a:schemeClr>
                </a:solidFill>
                <a:ea typeface="Segoe UI" pitchFamily="34" charset="0"/>
                <a:cs typeface="Segoe UI" pitchFamily="34" charset="0"/>
              </a:rPr>
              <a:t>Based on your understanding of the customer’s use case needs, recommend a suitable entry-level device.</a:t>
            </a:r>
            <a:endParaRPr lang="en-US" sz="1400" b="1">
              <a:solidFill>
                <a:schemeClr val="bg1"/>
              </a:solidFill>
              <a:ea typeface="Segoe UI" pitchFamily="34" charset="0"/>
              <a:cs typeface="Segoe UI" pitchFamily="34" charset="0"/>
            </a:endParaRPr>
          </a:p>
        </p:txBody>
      </p:sp>
      <p:sp>
        <p:nvSpPr>
          <p:cNvPr id="20" name="Rectangle 19"/>
          <p:cNvSpPr/>
          <p:nvPr/>
        </p:nvSpPr>
        <p:spPr bwMode="auto">
          <a:xfrm flipV="1">
            <a:off x="0" y="9143997"/>
            <a:ext cx="7772400" cy="914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84517" y="3281082"/>
            <a:ext cx="3618139" cy="16446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083713" y="3281082"/>
            <a:ext cx="3291812" cy="16446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392113" y="3018043"/>
            <a:ext cx="2962671" cy="221599"/>
          </a:xfrm>
          <a:prstGeom prst="rect">
            <a:avLst/>
          </a:prstGeom>
        </p:spPr>
        <p:txBody>
          <a:bodyPr vert="horz" wrap="square" lIns="0" tIns="0" rIns="0" bIns="0" rtlCol="0" anchor="t">
            <a:spAutoFit/>
          </a:bodyPr>
          <a:lstStyle/>
          <a:p>
            <a:pPr defTabSz="898645">
              <a:lnSpc>
                <a:spcPct val="90000"/>
              </a:lnSpc>
              <a:spcBef>
                <a:spcPct val="0"/>
              </a:spcBef>
            </a:pPr>
            <a:r>
              <a:rPr lang="en-US" sz="1600" b="1" kern="0" cap="all">
                <a:ln>
                  <a:solidFill>
                    <a:schemeClr val="bg1">
                      <a:alpha val="0"/>
                    </a:schemeClr>
                  </a:solidFill>
                </a:ln>
                <a:solidFill>
                  <a:schemeClr val="accent1"/>
                </a:solidFill>
                <a:latin typeface="Segoe UI" pitchFamily="34" charset="0"/>
              </a:rPr>
              <a:t>Device use case examples</a:t>
            </a:r>
          </a:p>
        </p:txBody>
      </p:sp>
      <p:sp>
        <p:nvSpPr>
          <p:cNvPr id="17" name="Rectangle 16"/>
          <p:cNvSpPr/>
          <p:nvPr/>
        </p:nvSpPr>
        <p:spPr>
          <a:xfrm>
            <a:off x="641329" y="4133937"/>
            <a:ext cx="3232764" cy="654025"/>
          </a:xfrm>
          <a:prstGeom prst="rect">
            <a:avLst/>
          </a:prstGeom>
        </p:spPr>
        <p:txBody>
          <a:bodyPr wrap="square" lIns="0" tIns="0" rIns="0" bIns="0">
            <a:spAutoFit/>
          </a:bodyPr>
          <a:lstStyle/>
          <a:p>
            <a:pPr lvl="0" defTabSz="939632"/>
            <a:r>
              <a:rPr lang="en-US" sz="1400" b="1">
                <a:solidFill>
                  <a:schemeClr val="tx1">
                    <a:lumMod val="75000"/>
                  </a:schemeClr>
                </a:solidFill>
              </a:rPr>
              <a:t>Everyday computing device</a:t>
            </a:r>
            <a:endParaRPr lang="en-US" sz="1400">
              <a:solidFill>
                <a:schemeClr val="tx1">
                  <a:lumMod val="75000"/>
                </a:schemeClr>
              </a:solidFill>
            </a:endParaRPr>
          </a:p>
          <a:p>
            <a:pPr lvl="0" defTabSz="939632">
              <a:spcAft>
                <a:spcPts val="600"/>
              </a:spcAft>
            </a:pPr>
            <a:r>
              <a:rPr lang="en-US" sz="950"/>
              <a:t>A primary or secondary device that workers can use to take advantage of local apps, cloud services (such as OneDrive, see Section 4) and data storage in the office or on the road.</a:t>
            </a:r>
          </a:p>
        </p:txBody>
      </p:sp>
      <p:sp>
        <p:nvSpPr>
          <p:cNvPr id="18" name="Rectangle 17"/>
          <p:cNvSpPr/>
          <p:nvPr/>
        </p:nvSpPr>
        <p:spPr>
          <a:xfrm>
            <a:off x="4335772" y="4133937"/>
            <a:ext cx="2841405" cy="654025"/>
          </a:xfrm>
          <a:prstGeom prst="rect">
            <a:avLst/>
          </a:prstGeom>
        </p:spPr>
        <p:txBody>
          <a:bodyPr wrap="square" lIns="0" tIns="0" rIns="0" bIns="0">
            <a:spAutoFit/>
          </a:bodyPr>
          <a:lstStyle/>
          <a:p>
            <a:pPr lvl="0" defTabSz="939632"/>
            <a:r>
              <a:rPr lang="en-US" sz="1400" b="1">
                <a:solidFill>
                  <a:schemeClr val="tx1">
                    <a:lumMod val="75000"/>
                  </a:schemeClr>
                </a:solidFill>
              </a:rPr>
              <a:t>Shared device (kiosk)</a:t>
            </a:r>
          </a:p>
          <a:p>
            <a:pPr lvl="0" defTabSz="939632">
              <a:spcAft>
                <a:spcPts val="600"/>
              </a:spcAft>
              <a:defRPr/>
            </a:pPr>
            <a:r>
              <a:rPr lang="en-US" sz="950"/>
              <a:t>Multiple users access the same device for LoB apps, such as checking stock or inventory. </a:t>
            </a:r>
            <a:r>
              <a:rPr lang="en-US" sz="950">
                <a:ea typeface="Calibri" panose="020F0502020204030204" pitchFamily="34" charset="0"/>
                <a:cs typeface="Times New Roman" panose="02020603050405020304" pitchFamily="18" charset="0"/>
              </a:rPr>
              <a:t>These devices may be used by employees or customers.</a:t>
            </a:r>
          </a:p>
        </p:txBody>
      </p:sp>
      <p:cxnSp>
        <p:nvCxnSpPr>
          <p:cNvPr id="19" name="Straight Connector 18"/>
          <p:cNvCxnSpPr/>
          <p:nvPr/>
        </p:nvCxnSpPr>
        <p:spPr>
          <a:xfrm>
            <a:off x="3238083" y="3168156"/>
            <a:ext cx="4104142" cy="0"/>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3" name="Freeform 54"/>
          <p:cNvSpPr>
            <a:spLocks noEditPoints="1"/>
          </p:cNvSpPr>
          <p:nvPr/>
        </p:nvSpPr>
        <p:spPr bwMode="auto">
          <a:xfrm>
            <a:off x="1383557" y="3455753"/>
            <a:ext cx="460667" cy="288095"/>
          </a:xfrm>
          <a:custGeom>
            <a:avLst/>
            <a:gdLst>
              <a:gd name="T0" fmla="*/ 160 w 323"/>
              <a:gd name="T1" fmla="*/ 20 h 202"/>
              <a:gd name="T2" fmla="*/ 140 w 323"/>
              <a:gd name="T3" fmla="*/ 26 h 202"/>
              <a:gd name="T4" fmla="*/ 123 w 323"/>
              <a:gd name="T5" fmla="*/ 39 h 202"/>
              <a:gd name="T6" fmla="*/ 110 w 323"/>
              <a:gd name="T7" fmla="*/ 55 h 202"/>
              <a:gd name="T8" fmla="*/ 94 w 323"/>
              <a:gd name="T9" fmla="*/ 61 h 202"/>
              <a:gd name="T10" fmla="*/ 68 w 323"/>
              <a:gd name="T11" fmla="*/ 61 h 202"/>
              <a:gd name="T12" fmla="*/ 46 w 323"/>
              <a:gd name="T13" fmla="*/ 70 h 202"/>
              <a:gd name="T14" fmla="*/ 31 w 323"/>
              <a:gd name="T15" fmla="*/ 86 h 202"/>
              <a:gd name="T16" fmla="*/ 22 w 323"/>
              <a:gd name="T17" fmla="*/ 108 h 202"/>
              <a:gd name="T18" fmla="*/ 22 w 323"/>
              <a:gd name="T19" fmla="*/ 132 h 202"/>
              <a:gd name="T20" fmla="*/ 31 w 323"/>
              <a:gd name="T21" fmla="*/ 154 h 202"/>
              <a:gd name="T22" fmla="*/ 46 w 323"/>
              <a:gd name="T23" fmla="*/ 171 h 202"/>
              <a:gd name="T24" fmla="*/ 68 w 323"/>
              <a:gd name="T25" fmla="*/ 180 h 202"/>
              <a:gd name="T26" fmla="*/ 263 w 323"/>
              <a:gd name="T27" fmla="*/ 182 h 202"/>
              <a:gd name="T28" fmla="*/ 279 w 323"/>
              <a:gd name="T29" fmla="*/ 178 h 202"/>
              <a:gd name="T30" fmla="*/ 292 w 323"/>
              <a:gd name="T31" fmla="*/ 169 h 202"/>
              <a:gd name="T32" fmla="*/ 301 w 323"/>
              <a:gd name="T33" fmla="*/ 156 h 202"/>
              <a:gd name="T34" fmla="*/ 303 w 323"/>
              <a:gd name="T35" fmla="*/ 141 h 202"/>
              <a:gd name="T36" fmla="*/ 301 w 323"/>
              <a:gd name="T37" fmla="*/ 125 h 202"/>
              <a:gd name="T38" fmla="*/ 292 w 323"/>
              <a:gd name="T39" fmla="*/ 112 h 202"/>
              <a:gd name="T40" fmla="*/ 279 w 323"/>
              <a:gd name="T41" fmla="*/ 103 h 202"/>
              <a:gd name="T42" fmla="*/ 263 w 323"/>
              <a:gd name="T43" fmla="*/ 101 h 202"/>
              <a:gd name="T44" fmla="*/ 244 w 323"/>
              <a:gd name="T45" fmla="*/ 90 h 202"/>
              <a:gd name="T46" fmla="*/ 237 w 323"/>
              <a:gd name="T47" fmla="*/ 61 h 202"/>
              <a:gd name="T48" fmla="*/ 222 w 323"/>
              <a:gd name="T49" fmla="*/ 39 h 202"/>
              <a:gd name="T50" fmla="*/ 200 w 323"/>
              <a:gd name="T51" fmla="*/ 24 h 202"/>
              <a:gd name="T52" fmla="*/ 171 w 323"/>
              <a:gd name="T53" fmla="*/ 20 h 202"/>
              <a:gd name="T54" fmla="*/ 189 w 323"/>
              <a:gd name="T55" fmla="*/ 0 h 202"/>
              <a:gd name="T56" fmla="*/ 219 w 323"/>
              <a:gd name="T57" fmla="*/ 13 h 202"/>
              <a:gd name="T58" fmla="*/ 244 w 323"/>
              <a:gd name="T59" fmla="*/ 35 h 202"/>
              <a:gd name="T60" fmla="*/ 259 w 323"/>
              <a:gd name="T61" fmla="*/ 64 h 202"/>
              <a:gd name="T62" fmla="*/ 274 w 323"/>
              <a:gd name="T63" fmla="*/ 81 h 202"/>
              <a:gd name="T64" fmla="*/ 296 w 323"/>
              <a:gd name="T65" fmla="*/ 90 h 202"/>
              <a:gd name="T66" fmla="*/ 314 w 323"/>
              <a:gd name="T67" fmla="*/ 108 h 202"/>
              <a:gd name="T68" fmla="*/ 323 w 323"/>
              <a:gd name="T69" fmla="*/ 127 h 202"/>
              <a:gd name="T70" fmla="*/ 323 w 323"/>
              <a:gd name="T71" fmla="*/ 154 h 202"/>
              <a:gd name="T72" fmla="*/ 314 w 323"/>
              <a:gd name="T73" fmla="*/ 176 h 202"/>
              <a:gd name="T74" fmla="*/ 296 w 323"/>
              <a:gd name="T75" fmla="*/ 191 h 202"/>
              <a:gd name="T76" fmla="*/ 274 w 323"/>
              <a:gd name="T77" fmla="*/ 200 h 202"/>
              <a:gd name="T78" fmla="*/ 81 w 323"/>
              <a:gd name="T79" fmla="*/ 202 h 202"/>
              <a:gd name="T80" fmla="*/ 48 w 323"/>
              <a:gd name="T81" fmla="*/ 195 h 202"/>
              <a:gd name="T82" fmla="*/ 24 w 323"/>
              <a:gd name="T83" fmla="*/ 178 h 202"/>
              <a:gd name="T84" fmla="*/ 6 w 323"/>
              <a:gd name="T85" fmla="*/ 152 h 202"/>
              <a:gd name="T86" fmla="*/ 0 w 323"/>
              <a:gd name="T87" fmla="*/ 121 h 202"/>
              <a:gd name="T88" fmla="*/ 6 w 323"/>
              <a:gd name="T89" fmla="*/ 90 h 202"/>
              <a:gd name="T90" fmla="*/ 24 w 323"/>
              <a:gd name="T91" fmla="*/ 64 h 202"/>
              <a:gd name="T92" fmla="*/ 48 w 323"/>
              <a:gd name="T93" fmla="*/ 46 h 202"/>
              <a:gd name="T94" fmla="*/ 81 w 323"/>
              <a:gd name="T95" fmla="*/ 39 h 202"/>
              <a:gd name="T96" fmla="*/ 103 w 323"/>
              <a:gd name="T97" fmla="*/ 31 h 202"/>
              <a:gd name="T98" fmla="*/ 118 w 323"/>
              <a:gd name="T99" fmla="*/ 15 h 202"/>
              <a:gd name="T100" fmla="*/ 138 w 323"/>
              <a:gd name="T101" fmla="*/ 4 h 202"/>
              <a:gd name="T102" fmla="*/ 160 w 323"/>
              <a:gd name="T10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3" h="202">
                <a:moveTo>
                  <a:pt x="171" y="20"/>
                </a:moveTo>
                <a:lnTo>
                  <a:pt x="160" y="20"/>
                </a:lnTo>
                <a:lnTo>
                  <a:pt x="151" y="22"/>
                </a:lnTo>
                <a:lnTo>
                  <a:pt x="140" y="26"/>
                </a:lnTo>
                <a:lnTo>
                  <a:pt x="132" y="33"/>
                </a:lnTo>
                <a:lnTo>
                  <a:pt x="123" y="39"/>
                </a:lnTo>
                <a:lnTo>
                  <a:pt x="116" y="46"/>
                </a:lnTo>
                <a:lnTo>
                  <a:pt x="110" y="55"/>
                </a:lnTo>
                <a:lnTo>
                  <a:pt x="105" y="66"/>
                </a:lnTo>
                <a:lnTo>
                  <a:pt x="94" y="61"/>
                </a:lnTo>
                <a:lnTo>
                  <a:pt x="81" y="59"/>
                </a:lnTo>
                <a:lnTo>
                  <a:pt x="68" y="61"/>
                </a:lnTo>
                <a:lnTo>
                  <a:pt x="57" y="64"/>
                </a:lnTo>
                <a:lnTo>
                  <a:pt x="46" y="70"/>
                </a:lnTo>
                <a:lnTo>
                  <a:pt x="37" y="77"/>
                </a:lnTo>
                <a:lnTo>
                  <a:pt x="31" y="86"/>
                </a:lnTo>
                <a:lnTo>
                  <a:pt x="24" y="97"/>
                </a:lnTo>
                <a:lnTo>
                  <a:pt x="22" y="108"/>
                </a:lnTo>
                <a:lnTo>
                  <a:pt x="20" y="121"/>
                </a:lnTo>
                <a:lnTo>
                  <a:pt x="22" y="132"/>
                </a:lnTo>
                <a:lnTo>
                  <a:pt x="24" y="145"/>
                </a:lnTo>
                <a:lnTo>
                  <a:pt x="31" y="154"/>
                </a:lnTo>
                <a:lnTo>
                  <a:pt x="37" y="162"/>
                </a:lnTo>
                <a:lnTo>
                  <a:pt x="46" y="171"/>
                </a:lnTo>
                <a:lnTo>
                  <a:pt x="57" y="176"/>
                </a:lnTo>
                <a:lnTo>
                  <a:pt x="68" y="180"/>
                </a:lnTo>
                <a:lnTo>
                  <a:pt x="81" y="182"/>
                </a:lnTo>
                <a:lnTo>
                  <a:pt x="263" y="182"/>
                </a:lnTo>
                <a:lnTo>
                  <a:pt x="270" y="180"/>
                </a:lnTo>
                <a:lnTo>
                  <a:pt x="279" y="178"/>
                </a:lnTo>
                <a:lnTo>
                  <a:pt x="285" y="173"/>
                </a:lnTo>
                <a:lnTo>
                  <a:pt x="292" y="169"/>
                </a:lnTo>
                <a:lnTo>
                  <a:pt x="296" y="162"/>
                </a:lnTo>
                <a:lnTo>
                  <a:pt x="301" y="156"/>
                </a:lnTo>
                <a:lnTo>
                  <a:pt x="303" y="149"/>
                </a:lnTo>
                <a:lnTo>
                  <a:pt x="303" y="141"/>
                </a:lnTo>
                <a:lnTo>
                  <a:pt x="303" y="132"/>
                </a:lnTo>
                <a:lnTo>
                  <a:pt x="301" y="125"/>
                </a:lnTo>
                <a:lnTo>
                  <a:pt x="296" y="119"/>
                </a:lnTo>
                <a:lnTo>
                  <a:pt x="292" y="112"/>
                </a:lnTo>
                <a:lnTo>
                  <a:pt x="285" y="108"/>
                </a:lnTo>
                <a:lnTo>
                  <a:pt x="279" y="103"/>
                </a:lnTo>
                <a:lnTo>
                  <a:pt x="270" y="101"/>
                </a:lnTo>
                <a:lnTo>
                  <a:pt x="263" y="101"/>
                </a:lnTo>
                <a:lnTo>
                  <a:pt x="244" y="101"/>
                </a:lnTo>
                <a:lnTo>
                  <a:pt x="244" y="90"/>
                </a:lnTo>
                <a:lnTo>
                  <a:pt x="241" y="77"/>
                </a:lnTo>
                <a:lnTo>
                  <a:pt x="237" y="61"/>
                </a:lnTo>
                <a:lnTo>
                  <a:pt x="230" y="50"/>
                </a:lnTo>
                <a:lnTo>
                  <a:pt x="222" y="39"/>
                </a:lnTo>
                <a:lnTo>
                  <a:pt x="211" y="31"/>
                </a:lnTo>
                <a:lnTo>
                  <a:pt x="200" y="24"/>
                </a:lnTo>
                <a:lnTo>
                  <a:pt x="186" y="20"/>
                </a:lnTo>
                <a:lnTo>
                  <a:pt x="171" y="20"/>
                </a:lnTo>
                <a:close/>
                <a:moveTo>
                  <a:pt x="171" y="0"/>
                </a:moveTo>
                <a:lnTo>
                  <a:pt x="189" y="0"/>
                </a:lnTo>
                <a:lnTo>
                  <a:pt x="204" y="4"/>
                </a:lnTo>
                <a:lnTo>
                  <a:pt x="219" y="13"/>
                </a:lnTo>
                <a:lnTo>
                  <a:pt x="233" y="22"/>
                </a:lnTo>
                <a:lnTo>
                  <a:pt x="244" y="35"/>
                </a:lnTo>
                <a:lnTo>
                  <a:pt x="252" y="48"/>
                </a:lnTo>
                <a:lnTo>
                  <a:pt x="259" y="64"/>
                </a:lnTo>
                <a:lnTo>
                  <a:pt x="263" y="79"/>
                </a:lnTo>
                <a:lnTo>
                  <a:pt x="274" y="81"/>
                </a:lnTo>
                <a:lnTo>
                  <a:pt x="285" y="86"/>
                </a:lnTo>
                <a:lnTo>
                  <a:pt x="296" y="90"/>
                </a:lnTo>
                <a:lnTo>
                  <a:pt x="305" y="97"/>
                </a:lnTo>
                <a:lnTo>
                  <a:pt x="314" y="108"/>
                </a:lnTo>
                <a:lnTo>
                  <a:pt x="318" y="116"/>
                </a:lnTo>
                <a:lnTo>
                  <a:pt x="323" y="127"/>
                </a:lnTo>
                <a:lnTo>
                  <a:pt x="323" y="141"/>
                </a:lnTo>
                <a:lnTo>
                  <a:pt x="323" y="154"/>
                </a:lnTo>
                <a:lnTo>
                  <a:pt x="318" y="165"/>
                </a:lnTo>
                <a:lnTo>
                  <a:pt x="314" y="176"/>
                </a:lnTo>
                <a:lnTo>
                  <a:pt x="305" y="184"/>
                </a:lnTo>
                <a:lnTo>
                  <a:pt x="296" y="191"/>
                </a:lnTo>
                <a:lnTo>
                  <a:pt x="285" y="198"/>
                </a:lnTo>
                <a:lnTo>
                  <a:pt x="274" y="200"/>
                </a:lnTo>
                <a:lnTo>
                  <a:pt x="263" y="202"/>
                </a:lnTo>
                <a:lnTo>
                  <a:pt x="81" y="202"/>
                </a:lnTo>
                <a:lnTo>
                  <a:pt x="63" y="200"/>
                </a:lnTo>
                <a:lnTo>
                  <a:pt x="48" y="195"/>
                </a:lnTo>
                <a:lnTo>
                  <a:pt x="35" y="187"/>
                </a:lnTo>
                <a:lnTo>
                  <a:pt x="24" y="178"/>
                </a:lnTo>
                <a:lnTo>
                  <a:pt x="13" y="167"/>
                </a:lnTo>
                <a:lnTo>
                  <a:pt x="6" y="152"/>
                </a:lnTo>
                <a:lnTo>
                  <a:pt x="2" y="136"/>
                </a:lnTo>
                <a:lnTo>
                  <a:pt x="0" y="121"/>
                </a:lnTo>
                <a:lnTo>
                  <a:pt x="2" y="103"/>
                </a:lnTo>
                <a:lnTo>
                  <a:pt x="6" y="90"/>
                </a:lnTo>
                <a:lnTo>
                  <a:pt x="13" y="75"/>
                </a:lnTo>
                <a:lnTo>
                  <a:pt x="24" y="64"/>
                </a:lnTo>
                <a:lnTo>
                  <a:pt x="35" y="53"/>
                </a:lnTo>
                <a:lnTo>
                  <a:pt x="48" y="46"/>
                </a:lnTo>
                <a:lnTo>
                  <a:pt x="63" y="42"/>
                </a:lnTo>
                <a:lnTo>
                  <a:pt x="81" y="39"/>
                </a:lnTo>
                <a:lnTo>
                  <a:pt x="94" y="42"/>
                </a:lnTo>
                <a:lnTo>
                  <a:pt x="103" y="31"/>
                </a:lnTo>
                <a:lnTo>
                  <a:pt x="110" y="24"/>
                </a:lnTo>
                <a:lnTo>
                  <a:pt x="118" y="15"/>
                </a:lnTo>
                <a:lnTo>
                  <a:pt x="127" y="11"/>
                </a:lnTo>
                <a:lnTo>
                  <a:pt x="138" y="4"/>
                </a:lnTo>
                <a:lnTo>
                  <a:pt x="149" y="2"/>
                </a:lnTo>
                <a:lnTo>
                  <a:pt x="160" y="0"/>
                </a:lnTo>
                <a:lnTo>
                  <a:pt x="171" y="0"/>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673022" y="3542849"/>
            <a:ext cx="466381" cy="518963"/>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9642" tIns="44821" rIns="89642" bIns="44821"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sp>
        <p:nvSpPr>
          <p:cNvPr id="25" name="Freeform 24"/>
          <p:cNvSpPr/>
          <p:nvPr/>
        </p:nvSpPr>
        <p:spPr bwMode="auto">
          <a:xfrm>
            <a:off x="1200018" y="3613648"/>
            <a:ext cx="170582" cy="195643"/>
          </a:xfrm>
          <a:custGeom>
            <a:avLst/>
            <a:gdLst>
              <a:gd name="connsiteX0" fmla="*/ 0 w 606056"/>
              <a:gd name="connsiteY0" fmla="*/ 531628 h 531628"/>
              <a:gd name="connsiteX1" fmla="*/ 606056 w 606056"/>
              <a:gd name="connsiteY1" fmla="*/ 0 h 531628"/>
              <a:gd name="connsiteX0" fmla="*/ 0 w 606056"/>
              <a:gd name="connsiteY0" fmla="*/ 531628 h 531628"/>
              <a:gd name="connsiteX1" fmla="*/ 606056 w 606056"/>
              <a:gd name="connsiteY1" fmla="*/ 0 h 531628"/>
              <a:gd name="connsiteX0" fmla="*/ 0 w 606056"/>
              <a:gd name="connsiteY0" fmla="*/ 531628 h 531628"/>
              <a:gd name="connsiteX1" fmla="*/ 606056 w 606056"/>
              <a:gd name="connsiteY1" fmla="*/ 0 h 531628"/>
            </a:gdLst>
            <a:ahLst/>
            <a:cxnLst>
              <a:cxn ang="0">
                <a:pos x="connsiteX0" y="connsiteY0"/>
              </a:cxn>
              <a:cxn ang="0">
                <a:pos x="connsiteX1" y="connsiteY1"/>
              </a:cxn>
            </a:cxnLst>
            <a:rect l="l" t="t" r="r" b="b"/>
            <a:pathLst>
              <a:path w="606056" h="531628">
                <a:moveTo>
                  <a:pt x="0" y="531628"/>
                </a:moveTo>
                <a:cubicBezTo>
                  <a:pt x="95693" y="322522"/>
                  <a:pt x="276446" y="177209"/>
                  <a:pt x="606056" y="0"/>
                </a:cubicBezTo>
              </a:path>
            </a:pathLst>
          </a:cu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bwMode="auto">
          <a:xfrm rot="5400000">
            <a:off x="1096447" y="3814488"/>
            <a:ext cx="145983" cy="235545"/>
          </a:xfrm>
          <a:prstGeom prst="rect">
            <a:avLst/>
          </a:prstGeom>
          <a:solidFill>
            <a:schemeClr val="bg1">
              <a:lumMod val="95000"/>
            </a:schemeClr>
          </a:solidFill>
          <a:ln w="31750">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21"/>
          <p:cNvSpPr>
            <a:spLocks noEditPoints="1"/>
          </p:cNvSpPr>
          <p:nvPr/>
        </p:nvSpPr>
        <p:spPr bwMode="auto">
          <a:xfrm>
            <a:off x="4364579" y="3592847"/>
            <a:ext cx="359871" cy="400442"/>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9642" tIns="44821" rIns="89642" bIns="44821"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sp>
        <p:nvSpPr>
          <p:cNvPr id="28" name="Freeform 21"/>
          <p:cNvSpPr>
            <a:spLocks noEditPoints="1"/>
          </p:cNvSpPr>
          <p:nvPr/>
        </p:nvSpPr>
        <p:spPr bwMode="auto">
          <a:xfrm>
            <a:off x="6049939" y="3592847"/>
            <a:ext cx="359871" cy="400442"/>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tx1">
              <a:lumMod val="75000"/>
            </a:schemeClr>
          </a:solidFill>
          <a:ln>
            <a:noFill/>
          </a:ln>
        </p:spPr>
        <p:txBody>
          <a:bodyPr vert="horz" wrap="square" lIns="89642" tIns="44821" rIns="89642" bIns="44821"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cxnSp>
        <p:nvCxnSpPr>
          <p:cNvPr id="29" name="Straight Connector 28"/>
          <p:cNvCxnSpPr/>
          <p:nvPr/>
        </p:nvCxnSpPr>
        <p:spPr>
          <a:xfrm>
            <a:off x="4733845" y="3819181"/>
            <a:ext cx="361555" cy="0"/>
          </a:xfrm>
          <a:prstGeom prst="line">
            <a:avLst/>
          </a:pr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160524" y="3611594"/>
            <a:ext cx="457303" cy="399445"/>
            <a:chOff x="3280247" y="5552724"/>
            <a:chExt cx="342808" cy="299436"/>
          </a:xfrm>
        </p:grpSpPr>
        <p:sp>
          <p:nvSpPr>
            <p:cNvPr id="31" name="Rounded Rectangle 30"/>
            <p:cNvSpPr/>
            <p:nvPr/>
          </p:nvSpPr>
          <p:spPr bwMode="auto">
            <a:xfrm>
              <a:off x="3280247" y="5552724"/>
              <a:ext cx="342808" cy="246581"/>
            </a:xfrm>
            <a:prstGeom prst="roundRect">
              <a:avLst>
                <a:gd name="adj" fmla="val 0"/>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32" name="Straight Connector 31"/>
            <p:cNvCxnSpPr/>
            <p:nvPr/>
          </p:nvCxnSpPr>
          <p:spPr>
            <a:xfrm>
              <a:off x="3451651" y="5799305"/>
              <a:ext cx="0" cy="43420"/>
            </a:xfrm>
            <a:prstGeom prst="line">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3" name="Straight Connector 32"/>
            <p:cNvCxnSpPr/>
            <p:nvPr/>
          </p:nvCxnSpPr>
          <p:spPr>
            <a:xfrm>
              <a:off x="3377371" y="5852160"/>
              <a:ext cx="148559" cy="0"/>
            </a:xfrm>
            <a:prstGeom prst="line">
              <a:avLst/>
            </a:prstGeom>
            <a:noFill/>
            <a:ln w="31750" cap="sq">
              <a:solidFill>
                <a:schemeClr val="tx1">
                  <a:lumMod val="7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4" name="Straight Connector 33"/>
          <p:cNvCxnSpPr/>
          <p:nvPr/>
        </p:nvCxnSpPr>
        <p:spPr>
          <a:xfrm>
            <a:off x="5692387" y="3819181"/>
            <a:ext cx="361555" cy="0"/>
          </a:xfrm>
          <a:prstGeom prst="line">
            <a:avLst/>
          </a:prstGeom>
          <a:ln w="28575" cap="rnd">
            <a:solidFill>
              <a:schemeClr val="tx1">
                <a:lumMod val="75000"/>
              </a:schemeClr>
            </a:solidFill>
            <a:prstDash val="sysDot"/>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2113" y="7270522"/>
            <a:ext cx="6983412" cy="1687641"/>
          </a:xfrm>
          <a:prstGeom prst="rect">
            <a:avLst/>
          </a:prstGeom>
        </p:spPr>
        <p:txBody>
          <a:bodyPr wrap="square" lIns="0" tIns="91440" bIns="0">
            <a:spAutoFit/>
          </a:bodyPr>
          <a:lstStyle/>
          <a:p>
            <a:pPr>
              <a:spcAft>
                <a:spcPts val="300"/>
              </a:spcAft>
            </a:pPr>
            <a:r>
              <a:rPr lang="en-US" sz="1000" b="1">
                <a:solidFill>
                  <a:schemeClr val="tx2"/>
                </a:solidFill>
                <a:ea typeface="Calibri" panose="020F0502020204030204" pitchFamily="34" charset="0"/>
                <a:cs typeface="Times New Roman" panose="02020603050405020304" pitchFamily="18" charset="0"/>
              </a:rPr>
              <a:t>What are the best ways to use these entry-cost Windows 10 Pro devices? </a:t>
            </a:r>
            <a:r>
              <a:rPr lang="en-US" sz="1000">
                <a:ea typeface="Calibri" panose="020F0502020204030204" pitchFamily="34" charset="0"/>
                <a:cs typeface="Times New Roman" panose="02020603050405020304" pitchFamily="18" charset="0"/>
              </a:rPr>
              <a:t>These Windows 10 Pro devices are great when the users need secured access to cloud services and/or apps. They are a wonderful choice when team members share a device for running company LoB apps (for instance, checking stock or inventory), when employees need a mobile device to reach cloud-stored company data (for instance, when working away from their office laptop), and when customers share a kiosk-based device (for instance, to check an item’s price when shopping). Other options include using your Windows 10 Pro device for point-of-sale display and digital signage.</a:t>
            </a:r>
            <a:endParaRPr lang="en-US" sz="1000">
              <a:solidFill>
                <a:srgbClr val="FF0000"/>
              </a:solidFill>
              <a:ea typeface="Calibri" panose="020F0502020204030204" pitchFamily="34" charset="0"/>
              <a:cs typeface="Times New Roman" panose="02020603050405020304" pitchFamily="18" charset="0"/>
            </a:endParaRPr>
          </a:p>
          <a:p>
            <a:pPr>
              <a:spcAft>
                <a:spcPts val="200"/>
              </a:spcAft>
            </a:pPr>
            <a:r>
              <a:rPr lang="en-US" sz="1000" b="1">
                <a:solidFill>
                  <a:schemeClr val="tx2"/>
                </a:solidFill>
                <a:ea typeface="Calibri" panose="020F0502020204030204" pitchFamily="34" charset="0"/>
                <a:cs typeface="Times New Roman" panose="02020603050405020304" pitchFamily="18" charset="0"/>
              </a:rPr>
              <a:t>Windows has the widest range of devices. </a:t>
            </a:r>
            <a:r>
              <a:rPr lang="en-US" sz="1000">
                <a:ea typeface="Calibri" panose="020F0502020204030204" pitchFamily="34" charset="0"/>
                <a:cs typeface="Times New Roman" panose="02020603050405020304" pitchFamily="18" charset="0"/>
              </a:rPr>
              <a:t>You can select the device you want, from sleek to ruggedized, and have the full Windows 10 Pro capabilities including Windows Hello</a:t>
            </a:r>
            <a:r>
              <a:rPr lang="en-US" sz="1000" baseline="30000">
                <a:ea typeface="Calibri" panose="020F0502020204030204" pitchFamily="34" charset="0"/>
                <a:cs typeface="Times New Roman" panose="02020603050405020304" pitchFamily="18" charset="0"/>
              </a:rPr>
              <a:t>1</a:t>
            </a:r>
            <a:r>
              <a:rPr lang="en-US" sz="1000">
                <a:ea typeface="Calibri" panose="020F0502020204030204" pitchFamily="34" charset="0"/>
                <a:cs typeface="Times New Roman" panose="02020603050405020304" pitchFamily="18" charset="0"/>
              </a:rPr>
              <a:t>, Cortana</a:t>
            </a:r>
            <a:r>
              <a:rPr lang="en-US" sz="1000" baseline="30000">
                <a:ea typeface="Calibri" panose="020F0502020204030204" pitchFamily="34" charset="0"/>
                <a:cs typeface="Times New Roman" panose="02020603050405020304" pitchFamily="18" charset="0"/>
              </a:rPr>
              <a:t>2</a:t>
            </a:r>
            <a:r>
              <a:rPr lang="en-US" sz="1000">
                <a:ea typeface="Calibri" panose="020F0502020204030204" pitchFamily="34" charset="0"/>
                <a:cs typeface="Times New Roman" panose="02020603050405020304" pitchFamily="18" charset="0"/>
              </a:rPr>
              <a:t>, and Inking</a:t>
            </a:r>
            <a:r>
              <a:rPr lang="en-US" sz="1000" baseline="30000">
                <a:ea typeface="Calibri" panose="020F0502020204030204" pitchFamily="34" charset="0"/>
                <a:cs typeface="Times New Roman" panose="02020603050405020304" pitchFamily="18" charset="0"/>
              </a:rPr>
              <a:t>3</a:t>
            </a:r>
            <a:r>
              <a:rPr lang="en-US" sz="1000">
                <a:ea typeface="Calibri" panose="020F0502020204030204" pitchFamily="34" charset="0"/>
                <a:cs typeface="Times New Roman" panose="02020603050405020304" pitchFamily="18" charset="0"/>
              </a:rPr>
              <a:t>.</a:t>
            </a:r>
            <a:endParaRPr lang="en-US"/>
          </a:p>
          <a:p>
            <a:r>
              <a:rPr lang="en-US" sz="650" baseline="30000"/>
              <a:t>1</a:t>
            </a:r>
            <a:r>
              <a:rPr lang="en-US" sz="650"/>
              <a:t> Windows Hello requires specialized hardware, including fingerprint reader, illuminated IR sensor or other biometric sensors and capable devices.</a:t>
            </a:r>
          </a:p>
          <a:p>
            <a:r>
              <a:rPr lang="en-US" sz="650" baseline="30000"/>
              <a:t>2</a:t>
            </a:r>
            <a:r>
              <a:rPr lang="en-US" sz="650"/>
              <a:t> Cortana available in select markets; experience may vary by region and device.</a:t>
            </a:r>
          </a:p>
          <a:p>
            <a:r>
              <a:rPr lang="en-US" sz="650" baseline="30000"/>
              <a:t>3</a:t>
            </a:r>
            <a:r>
              <a:rPr lang="en-US" sz="650"/>
              <a:t> Touch capable tablet or PC required. Pen accessory may be sold separately.</a:t>
            </a:r>
          </a:p>
        </p:txBody>
      </p:sp>
      <p:cxnSp>
        <p:nvCxnSpPr>
          <p:cNvPr id="37" name="Straight Connector 36"/>
          <p:cNvCxnSpPr/>
          <p:nvPr/>
        </p:nvCxnSpPr>
        <p:spPr>
          <a:xfrm>
            <a:off x="390525" y="7266811"/>
            <a:ext cx="6951700" cy="0"/>
          </a:xfrm>
          <a:prstGeom prst="line">
            <a:avLst/>
          </a:prstGeom>
          <a:ln w="19050" cap="rnd">
            <a:solidFill>
              <a:schemeClr val="tx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1282" y="2171543"/>
            <a:ext cx="7050047" cy="738664"/>
          </a:xfrm>
          <a:prstGeom prst="rect">
            <a:avLst/>
          </a:prstGeom>
        </p:spPr>
        <p:txBody>
          <a:bodyPr wrap="square" lIns="0">
            <a:spAutoFit/>
          </a:bodyPr>
          <a:lstStyle/>
          <a:p>
            <a:pPr>
              <a:spcAft>
                <a:spcPts val="200"/>
              </a:spcAft>
              <a:buClr>
                <a:schemeClr val="bg1">
                  <a:lumMod val="65000"/>
                </a:schemeClr>
              </a:buClr>
            </a:pPr>
            <a:r>
              <a:rPr lang="en-US" sz="1400">
                <a:latin typeface="Segoe UI Semibold" panose="020B0702040204020203" pitchFamily="34" charset="0"/>
                <a:cs typeface="Segoe UI Semibold" panose="020B0702040204020203" pitchFamily="34" charset="0"/>
              </a:rPr>
              <a:t>For the same cost of a Chromebook</a:t>
            </a:r>
            <a:r>
              <a:rPr lang="en-US" sz="1400" i="1">
                <a:latin typeface="Segoe UI Semibold" panose="020B0702040204020203" pitchFamily="34" charset="0"/>
                <a:cs typeface="Segoe UI Semibold" panose="020B0702040204020203" pitchFamily="34" charset="0"/>
              </a:rPr>
              <a:t> </a:t>
            </a:r>
            <a:r>
              <a:rPr lang="en-US" sz="1400">
                <a:latin typeface="Segoe UI Semibold" panose="020B0702040204020203" pitchFamily="34" charset="0"/>
                <a:cs typeface="Segoe UI Semibold" panose="020B0702040204020203" pitchFamily="34" charset="0"/>
              </a:rPr>
              <a:t>you can get a Windows 10 Pro device that gives you modern management capabilities and access to all of your files (offline and online), all without sacrificing your identity and data security.</a:t>
            </a:r>
          </a:p>
        </p:txBody>
      </p:sp>
      <p:sp>
        <p:nvSpPr>
          <p:cNvPr id="4" name="Rectangle 3"/>
          <p:cNvSpPr/>
          <p:nvPr/>
        </p:nvSpPr>
        <p:spPr>
          <a:xfrm>
            <a:off x="399909" y="5071583"/>
            <a:ext cx="6975616" cy="453970"/>
          </a:xfrm>
          <a:prstGeom prst="rect">
            <a:avLst/>
          </a:prstGeom>
        </p:spPr>
        <p:txBody>
          <a:bodyPr wrap="square">
            <a:spAutoFit/>
          </a:bodyPr>
          <a:lstStyle/>
          <a:p>
            <a:pPr lvl="0" algn="ctr" defTabSz="939632">
              <a:spcAft>
                <a:spcPts val="300"/>
              </a:spcAft>
              <a:defRPr/>
            </a:pPr>
            <a:r>
              <a:rPr lang="en-US" sz="1100" b="1">
                <a:solidFill>
                  <a:schemeClr val="tx2"/>
                </a:solidFill>
                <a:latin typeface="Segoe UI" panose="020B0502040204020203" pitchFamily="34" charset="0"/>
                <a:cs typeface="Segoe UI" panose="020B0502040204020203" pitchFamily="34" charset="0"/>
              </a:rPr>
              <a:t>VALUE OF WINDOWS 10 PRO DEVICE </a:t>
            </a:r>
          </a:p>
          <a:p>
            <a:pPr algn="ctr">
              <a:spcAft>
                <a:spcPts val="200"/>
              </a:spcAft>
              <a:buClr>
                <a:schemeClr val="bg1">
                  <a:lumMod val="65000"/>
                </a:schemeClr>
              </a:buClr>
            </a:pPr>
            <a:r>
              <a:rPr lang="en-US" sz="1000"/>
              <a:t>Compatible &amp; familiar OS and apps  </a:t>
            </a:r>
            <a:r>
              <a:rPr lang="en-US" sz="1000">
                <a:solidFill>
                  <a:schemeClr val="accent1">
                    <a:lumMod val="75000"/>
                  </a:schemeClr>
                </a:solidFill>
              </a:rPr>
              <a:t>| </a:t>
            </a:r>
            <a:r>
              <a:rPr lang="en-US" sz="1000"/>
              <a:t> Form factor choices  </a:t>
            </a:r>
            <a:r>
              <a:rPr lang="en-US" sz="1000">
                <a:solidFill>
                  <a:schemeClr val="accent1">
                    <a:lumMod val="75000"/>
                  </a:schemeClr>
                </a:solidFill>
              </a:rPr>
              <a:t>|</a:t>
            </a:r>
            <a:r>
              <a:rPr lang="en-US" sz="1000"/>
              <a:t>  Secured, simple management  </a:t>
            </a:r>
            <a:r>
              <a:rPr lang="en-US" sz="1000">
                <a:solidFill>
                  <a:schemeClr val="accent1">
                    <a:lumMod val="75000"/>
                  </a:schemeClr>
                </a:solidFill>
              </a:rPr>
              <a:t>|</a:t>
            </a:r>
            <a:r>
              <a:rPr lang="en-US" sz="1000"/>
              <a:t>  Enterprise-grade security</a:t>
            </a:r>
          </a:p>
        </p:txBody>
      </p:sp>
      <p:sp>
        <p:nvSpPr>
          <p:cNvPr id="5" name="Rectangle 4"/>
          <p:cNvSpPr/>
          <p:nvPr/>
        </p:nvSpPr>
        <p:spPr>
          <a:xfrm>
            <a:off x="4144866" y="5786962"/>
            <a:ext cx="2694084" cy="1261884"/>
          </a:xfrm>
          <a:prstGeom prst="rect">
            <a:avLst/>
          </a:prstGeom>
        </p:spPr>
        <p:txBody>
          <a:bodyPr wrap="square">
            <a:spAutoFit/>
          </a:bodyPr>
          <a:lstStyle/>
          <a:p>
            <a:pPr lvl="0" defTabSz="939632">
              <a:spcAft>
                <a:spcPts val="600"/>
              </a:spcAft>
            </a:pPr>
            <a:r>
              <a:rPr lang="en-US" sz="1400">
                <a:solidFill>
                  <a:srgbClr val="646464">
                    <a:lumMod val="75000"/>
                  </a:srgbClr>
                </a:solidFill>
                <a:latin typeface="Segoe UI Semibold" panose="020B0702040204020203" pitchFamily="34" charset="0"/>
                <a:cs typeface="Segoe UI Semibold" panose="020B0702040204020203" pitchFamily="34" charset="0"/>
              </a:rPr>
              <a:t>Acer Swift 1</a:t>
            </a:r>
            <a:r>
              <a:rPr lang="en-US" sz="1400">
                <a:solidFill>
                  <a:srgbClr val="FF0000"/>
                </a:solidFill>
                <a:latin typeface="Segoe UI Semibold" panose="020B0702040204020203" pitchFamily="34" charset="0"/>
                <a:cs typeface="Segoe UI Semibold" panose="020B0702040204020203" pitchFamily="34" charset="0"/>
              </a:rPr>
              <a:t> </a:t>
            </a:r>
          </a:p>
          <a:p>
            <a:pPr lvl="0" defTabSz="939632">
              <a:spcAft>
                <a:spcPts val="600"/>
              </a:spcAft>
            </a:pPr>
            <a:r>
              <a:rPr lang="en-US" sz="950"/>
              <a:t>Slender and portable, perfect </a:t>
            </a:r>
            <a:br>
              <a:rPr lang="en-US" sz="950"/>
            </a:br>
            <a:r>
              <a:rPr lang="en-US" sz="950"/>
              <a:t>for all-day and shared use. </a:t>
            </a:r>
            <a:br>
              <a:rPr lang="en-US" sz="950"/>
            </a:br>
            <a:r>
              <a:rPr lang="en-US" sz="950"/>
              <a:t>14” rich color anti-glare display. </a:t>
            </a:r>
            <a:br>
              <a:rPr lang="en-US" sz="950"/>
            </a:br>
            <a:r>
              <a:rPr lang="en-US" sz="950"/>
              <a:t>4 GB DDR3L. 64GB </a:t>
            </a:r>
            <a:r>
              <a:rPr lang="en-US" sz="950" err="1"/>
              <a:t>eMMC</a:t>
            </a:r>
            <a:r>
              <a:rPr lang="en-US" sz="950"/>
              <a:t> SSD. </a:t>
            </a:r>
            <a:br>
              <a:rPr lang="en-US" sz="950"/>
            </a:br>
            <a:r>
              <a:rPr lang="en-US" sz="950"/>
              <a:t>3.5 lbs. 14-hour battery life. Fast multi-user MIMO wireless technology.</a:t>
            </a:r>
          </a:p>
        </p:txBody>
      </p:sp>
      <p:sp>
        <p:nvSpPr>
          <p:cNvPr id="6" name="Rectangle 5"/>
          <p:cNvSpPr/>
          <p:nvPr/>
        </p:nvSpPr>
        <p:spPr>
          <a:xfrm>
            <a:off x="447942" y="5786963"/>
            <a:ext cx="3426151" cy="1261884"/>
          </a:xfrm>
          <a:prstGeom prst="rect">
            <a:avLst/>
          </a:prstGeom>
        </p:spPr>
        <p:txBody>
          <a:bodyPr wrap="square" anchor="t">
            <a:spAutoFit/>
          </a:bodyPr>
          <a:lstStyle/>
          <a:p>
            <a:pPr lvl="0" defTabSz="939632">
              <a:spcAft>
                <a:spcPts val="600"/>
              </a:spcAft>
            </a:pPr>
            <a:r>
              <a:rPr lang="en-US" sz="1400">
                <a:solidFill>
                  <a:srgbClr val="646464">
                    <a:lumMod val="75000"/>
                  </a:srgbClr>
                </a:solidFill>
                <a:latin typeface="Segoe UI Semibold" panose="020B0702040204020203" pitchFamily="34" charset="0"/>
                <a:cs typeface="Segoe UI Semibold" panose="020B0702040204020203" pitchFamily="34" charset="0"/>
              </a:rPr>
              <a:t>HP ProBook 430 G4 </a:t>
            </a:r>
          </a:p>
          <a:p>
            <a:pPr lvl="0" defTabSz="939632">
              <a:spcAft>
                <a:spcPts val="600"/>
              </a:spcAft>
            </a:pPr>
            <a:r>
              <a:rPr lang="en-US" sz="950"/>
              <a:t>Provides powerful tools for mobile </a:t>
            </a:r>
            <a:br>
              <a:rPr lang="en-US" sz="950"/>
            </a:br>
            <a:r>
              <a:rPr lang="en-US" sz="950"/>
              <a:t>professionals on the go. Thin, light </a:t>
            </a:r>
            <a:br>
              <a:rPr lang="en-US" sz="950"/>
            </a:br>
            <a:r>
              <a:rPr lang="en-US" sz="950"/>
              <a:t>and tough. 4 GB RAM, 64GB SSD. </a:t>
            </a:r>
            <a:br>
              <a:rPr lang="en-US" sz="950"/>
            </a:br>
            <a:r>
              <a:rPr lang="en-US" sz="950"/>
              <a:t>3.3 lbs. 13.3” HD anti-glare LED backlit </a:t>
            </a:r>
            <a:br>
              <a:rPr lang="en-US" sz="950"/>
            </a:br>
            <a:r>
              <a:rPr lang="en-US" sz="950"/>
              <a:t>display. 8-hour battery. Includes HP </a:t>
            </a:r>
            <a:br>
              <a:rPr lang="en-US" sz="950"/>
            </a:br>
            <a:r>
              <a:rPr lang="en-US" sz="950"/>
              <a:t>Drive Encryption. </a:t>
            </a:r>
          </a:p>
        </p:txBody>
      </p:sp>
      <p:grpSp>
        <p:nvGrpSpPr>
          <p:cNvPr id="8" name="Group 7"/>
          <p:cNvGrpSpPr/>
          <p:nvPr/>
        </p:nvGrpSpPr>
        <p:grpSpPr>
          <a:xfrm>
            <a:off x="6166823" y="5839744"/>
            <a:ext cx="1175402" cy="735802"/>
            <a:chOff x="6062481" y="5807370"/>
            <a:chExt cx="1175402" cy="735802"/>
          </a:xfrm>
        </p:grpSpPr>
        <p:pic>
          <p:nvPicPr>
            <p:cNvPr id="1027" name="Picture 3"/>
            <p:cNvPicPr>
              <a:picLocks noChangeAspect="1" noChangeArrowheads="1"/>
            </p:cNvPicPr>
            <p:nvPr/>
          </p:nvPicPr>
          <p:blipFill>
            <a:blip r:embed="rId3"/>
            <a:stretch>
              <a:fillRect/>
            </a:stretch>
          </p:blipFill>
          <p:spPr bwMode="auto">
            <a:xfrm>
              <a:off x="6062481" y="5807370"/>
              <a:ext cx="1175402" cy="735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262493" y="5895267"/>
              <a:ext cx="771722" cy="435687"/>
            </a:xfrm>
            <a:prstGeom prst="rect">
              <a:avLst/>
            </a:prstGeom>
          </p:spPr>
        </p:pic>
      </p:grpSp>
      <p:pic>
        <p:nvPicPr>
          <p:cNvPr id="38"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850" y="5843838"/>
            <a:ext cx="1222772" cy="9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448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92114" y="2895047"/>
            <a:ext cx="2327804" cy="22462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5047722" y="2895047"/>
            <a:ext cx="2327804" cy="22462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2719918" y="5132718"/>
            <a:ext cx="2327804" cy="238568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0" y="0"/>
            <a:ext cx="7772400" cy="1487606"/>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0" y="1483544"/>
            <a:ext cx="7772400" cy="557420"/>
          </a:xfrm>
          <a:prstGeom prst="rect">
            <a:avLst/>
          </a:prstGeom>
          <a:solidFill>
            <a:srgbClr val="E2E2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1802672" y="1584179"/>
            <a:ext cx="5565702" cy="387798"/>
          </a:xfrm>
          <a:prstGeom prst="rect">
            <a:avLst/>
          </a:prstGeom>
        </p:spPr>
        <p:txBody>
          <a:bodyPr wrap="square" lIns="0" tIns="0" rIns="0" bIns="0">
            <a:spAutoFit/>
          </a:bodyPr>
          <a:lstStyle/>
          <a:p>
            <a:pPr lvl="0" defTabSz="1078124" fontAlgn="base">
              <a:lnSpc>
                <a:spcPct val="90000"/>
              </a:lnSpc>
              <a:spcBef>
                <a:spcPct val="0"/>
              </a:spcBef>
              <a:spcAft>
                <a:spcPct val="0"/>
              </a:spcAft>
            </a:pPr>
            <a:r>
              <a:rPr lang="en-US" sz="1400" b="1">
                <a:solidFill>
                  <a:schemeClr val="accent1">
                    <a:lumMod val="75000"/>
                  </a:schemeClr>
                </a:solidFill>
                <a:ea typeface="Segoe UI" pitchFamily="34" charset="0"/>
                <a:cs typeface="Segoe UI" pitchFamily="34" charset="0"/>
              </a:rPr>
              <a:t>GOAL: </a:t>
            </a:r>
            <a:r>
              <a:rPr lang="en-US" sz="1400">
                <a:solidFill>
                  <a:schemeClr val="accent1">
                    <a:lumMod val="75000"/>
                  </a:schemeClr>
                </a:solidFill>
                <a:ea typeface="Segoe UI" pitchFamily="34" charset="0"/>
                <a:cs typeface="Segoe UI" pitchFamily="34" charset="0"/>
              </a:rPr>
              <a:t>Upsell Office 365, Dynamics 365, and/or Azure Active Directory Premium on top of device purchase.</a:t>
            </a:r>
          </a:p>
        </p:txBody>
      </p:sp>
      <p:sp>
        <p:nvSpPr>
          <p:cNvPr id="21" name="TextBox 20"/>
          <p:cNvSpPr txBox="1"/>
          <p:nvPr/>
        </p:nvSpPr>
        <p:spPr>
          <a:xfrm>
            <a:off x="198844" y="-143408"/>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a:solidFill>
                  <a:schemeClr val="bg1"/>
                </a:solidFill>
              </a:rPr>
              <a:t>4</a:t>
            </a:r>
          </a:p>
        </p:txBody>
      </p:sp>
      <p:sp>
        <p:nvSpPr>
          <p:cNvPr id="20" name="Rectangle 19"/>
          <p:cNvSpPr/>
          <p:nvPr/>
        </p:nvSpPr>
        <p:spPr bwMode="auto">
          <a:xfrm>
            <a:off x="1802671" y="261895"/>
            <a:ext cx="5650763" cy="9848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1078124" fontAlgn="base">
              <a:spcBef>
                <a:spcPct val="0"/>
              </a:spcBef>
              <a:spcAft>
                <a:spcPct val="0"/>
              </a:spcAft>
            </a:pPr>
            <a:r>
              <a:rPr lang="en-US" sz="1400" b="1">
                <a:solidFill>
                  <a:schemeClr val="bg1"/>
                </a:solidFill>
                <a:ea typeface="Segoe UI" pitchFamily="34" charset="0"/>
                <a:cs typeface="Segoe UI" pitchFamily="34" charset="0"/>
              </a:rPr>
              <a:t>Discuss the value of Microsoft apps and services on a Windows 10 Pro device. </a:t>
            </a:r>
            <a:r>
              <a:rPr lang="en-US" sz="1200">
                <a:solidFill>
                  <a:schemeClr val="bg1">
                    <a:alpha val="75000"/>
                  </a:schemeClr>
                </a:solidFill>
                <a:ea typeface="Segoe UI" pitchFamily="34" charset="0"/>
                <a:cs typeface="Segoe UI" pitchFamily="34" charset="0"/>
              </a:rPr>
              <a:t>Office 365 runs at its best on Windows devices, providing businesses with essential mobility, collaboration, productivity and management tools. Dynamics 365, the next generation of intelligent business applications, enables you to use data to proactively achieve optimal outcomes.</a:t>
            </a:r>
            <a:endParaRPr lang="en-US" sz="1200">
              <a:solidFill>
                <a:srgbClr val="FF0000">
                  <a:alpha val="75000"/>
                </a:srgbClr>
              </a:solidFill>
              <a:cs typeface="Segoe UI" pitchFamily="34" charset="0"/>
            </a:endParaRPr>
          </a:p>
        </p:txBody>
      </p:sp>
      <p:sp>
        <p:nvSpPr>
          <p:cNvPr id="7" name="Title 1"/>
          <p:cNvSpPr>
            <a:spLocks noGrp="1"/>
          </p:cNvSpPr>
          <p:nvPr>
            <p:ph type="title"/>
          </p:nvPr>
        </p:nvSpPr>
        <p:spPr>
          <a:xfrm>
            <a:off x="392113" y="2234276"/>
            <a:ext cx="6983412" cy="492443"/>
          </a:xfrm>
        </p:spPr>
        <p:txBody>
          <a:bodyPr lIns="0" tIns="0" rIns="0" bIns="0"/>
          <a:lstStyle/>
          <a:p>
            <a:pPr defTabSz="898645">
              <a:lnSpc>
                <a:spcPct val="100000"/>
              </a:lnSpc>
            </a:pPr>
            <a:r>
              <a:rPr lang="en-US" sz="1600" b="1" kern="0" cap="all" spc="0">
                <a:ln>
                  <a:solidFill>
                    <a:schemeClr val="bg1">
                      <a:alpha val="0"/>
                    </a:schemeClr>
                  </a:solidFill>
                </a:ln>
                <a:solidFill>
                  <a:schemeClr val="accent1"/>
                </a:solidFill>
                <a:latin typeface="Segoe UI" pitchFamily="34" charset="0"/>
                <a:cs typeface="+mn-cs"/>
              </a:rPr>
              <a:t>Have first-rate Microsoft tools at your service on your windows 10 pro device</a:t>
            </a:r>
          </a:p>
        </p:txBody>
      </p:sp>
      <p:sp>
        <p:nvSpPr>
          <p:cNvPr id="9" name="Rectangle 8"/>
          <p:cNvSpPr/>
          <p:nvPr/>
        </p:nvSpPr>
        <p:spPr>
          <a:xfrm>
            <a:off x="2842558" y="3000626"/>
            <a:ext cx="2014117" cy="151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Work anywhere</a:t>
            </a:r>
          </a:p>
          <a:p>
            <a:pPr>
              <a:lnSpc>
                <a:spcPts val="1300"/>
              </a:lnSpc>
              <a:spcAft>
                <a:spcPts val="200"/>
              </a:spcAft>
            </a:pPr>
            <a:r>
              <a:rPr lang="en-US" sz="1000">
                <a:solidFill>
                  <a:schemeClr val="tx1"/>
                </a:solidFill>
              </a:rPr>
              <a:t>You can search, access, and save your </a:t>
            </a:r>
            <a:r>
              <a:rPr lang="en-US" sz="1000">
                <a:solidFill>
                  <a:schemeClr val="tx2">
                    <a:lumMod val="75000"/>
                  </a:schemeClr>
                </a:solidFill>
                <a:latin typeface="Segoe UI Semibold" panose="020B0702040204020203" pitchFamily="34" charset="0"/>
                <a:cs typeface="Segoe UI Semibold" panose="020B0702040204020203" pitchFamily="34" charset="0"/>
              </a:rPr>
              <a:t>OneDrive for Business* </a:t>
            </a:r>
            <a:r>
              <a:rPr lang="en-US" sz="1000">
                <a:solidFill>
                  <a:schemeClr val="tx1"/>
                </a:solidFill>
              </a:rPr>
              <a:t>files easily from any device or browser. You can work offline and your files automatically sync as soon as you reconnect, so you always have access to the latest version across all your favorite devices.</a:t>
            </a:r>
          </a:p>
        </p:txBody>
      </p:sp>
      <p:sp>
        <p:nvSpPr>
          <p:cNvPr id="23" name="Rectangle 22"/>
          <p:cNvSpPr/>
          <p:nvPr/>
        </p:nvSpPr>
        <p:spPr>
          <a:xfrm>
            <a:off x="5190246" y="3000626"/>
            <a:ext cx="2090233" cy="201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Built for teamwork</a:t>
            </a:r>
          </a:p>
          <a:p>
            <a:pPr>
              <a:lnSpc>
                <a:spcPts val="1300"/>
              </a:lnSpc>
              <a:spcAft>
                <a:spcPts val="200"/>
              </a:spcAft>
            </a:pPr>
            <a:r>
              <a:rPr lang="en-US" sz="1000">
                <a:solidFill>
                  <a:schemeClr val="tx1"/>
                </a:solidFill>
              </a:rPr>
              <a:t>Collaboration is easy when you use </a:t>
            </a:r>
            <a:r>
              <a:rPr lang="en-US" sz="1000">
                <a:solidFill>
                  <a:schemeClr val="tx2">
                    <a:lumMod val="75000"/>
                  </a:schemeClr>
                </a:solidFill>
                <a:latin typeface="Segoe UI Semibold" panose="020B0702040204020203" pitchFamily="34" charset="0"/>
                <a:cs typeface="Segoe UI Semibold" panose="020B0702040204020203" pitchFamily="34" charset="0"/>
              </a:rPr>
              <a:t>Office 365* on Windows 10 Pro devices. </a:t>
            </a:r>
            <a:r>
              <a:rPr lang="en-US" sz="1000">
                <a:solidFill>
                  <a:schemeClr val="tx1"/>
                </a:solidFill>
              </a:rPr>
              <a:t>You can work together on the same presentation in a </a:t>
            </a:r>
            <a:r>
              <a:rPr lang="en-US" sz="1000">
                <a:solidFill>
                  <a:schemeClr val="tx2">
                    <a:lumMod val="75000"/>
                  </a:schemeClr>
                </a:solidFill>
                <a:latin typeface="Segoe UI Semibold" panose="020B0702040204020203" pitchFamily="34" charset="0"/>
                <a:cs typeface="Segoe UI Semibold" panose="020B0702040204020203" pitchFamily="34" charset="0"/>
              </a:rPr>
              <a:t>Skype for Business* </a:t>
            </a:r>
            <a:r>
              <a:rPr lang="en-US" sz="1000">
                <a:solidFill>
                  <a:schemeClr val="tx1"/>
                </a:solidFill>
              </a:rPr>
              <a:t>meeting and save your updated document to </a:t>
            </a:r>
            <a:r>
              <a:rPr lang="en-US" sz="1000">
                <a:solidFill>
                  <a:schemeClr val="tx2">
                    <a:lumMod val="75000"/>
                  </a:schemeClr>
                </a:solidFill>
                <a:latin typeface="Segoe UI Semibold" panose="020B0702040204020203" pitchFamily="34" charset="0"/>
                <a:cs typeface="Segoe UI Semibold" panose="020B0702040204020203" pitchFamily="34" charset="0"/>
              </a:rPr>
              <a:t>OneDrive for Business*</a:t>
            </a:r>
            <a:r>
              <a:rPr lang="en-US" sz="1000" b="1">
                <a:solidFill>
                  <a:schemeClr val="tx1"/>
                </a:solidFill>
              </a:rPr>
              <a:t> </a:t>
            </a:r>
            <a:r>
              <a:rPr lang="en-US" sz="1000">
                <a:solidFill>
                  <a:schemeClr val="tx1"/>
                </a:solidFill>
              </a:rPr>
              <a:t>or </a:t>
            </a:r>
            <a:r>
              <a:rPr lang="en-US" sz="1000">
                <a:solidFill>
                  <a:schemeClr val="tx2">
                    <a:lumMod val="75000"/>
                  </a:schemeClr>
                </a:solidFill>
                <a:latin typeface="Segoe UI Semibold" panose="020B0702040204020203" pitchFamily="34" charset="0"/>
                <a:cs typeface="Segoe UI Semibold" panose="020B0702040204020203" pitchFamily="34" charset="0"/>
              </a:rPr>
              <a:t>SharePoint Online.* </a:t>
            </a:r>
            <a:r>
              <a:rPr lang="en-US" sz="1000">
                <a:solidFill>
                  <a:schemeClr val="tx1"/>
                </a:solidFill>
              </a:rPr>
              <a:t>Contributors can add their changes, and the updated document is synced to everyone’s device so the whole team works from the same version. </a:t>
            </a:r>
          </a:p>
        </p:txBody>
      </p:sp>
      <p:sp>
        <p:nvSpPr>
          <p:cNvPr id="24" name="Rectangle 23"/>
          <p:cNvSpPr/>
          <p:nvPr/>
        </p:nvSpPr>
        <p:spPr>
          <a:xfrm>
            <a:off x="5190247" y="5231183"/>
            <a:ext cx="1995558" cy="218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Keep sign-in simple</a:t>
            </a:r>
          </a:p>
          <a:p>
            <a:pPr>
              <a:lnSpc>
                <a:spcPts val="1300"/>
              </a:lnSpc>
              <a:spcAft>
                <a:spcPts val="200"/>
              </a:spcAft>
            </a:pPr>
            <a:r>
              <a:rPr lang="en-US" sz="1000">
                <a:solidFill>
                  <a:schemeClr val="tx1"/>
                </a:solidFill>
              </a:rPr>
              <a:t>Save time and reduce frustration </a:t>
            </a:r>
            <a:br>
              <a:rPr lang="en-US" sz="1000">
                <a:solidFill>
                  <a:schemeClr val="tx1"/>
                </a:solidFill>
              </a:rPr>
            </a:br>
            <a:r>
              <a:rPr lang="en-US" sz="1000">
                <a:solidFill>
                  <a:schemeClr val="tx1"/>
                </a:solidFill>
              </a:rPr>
              <a:t>by signing in with an </a:t>
            </a:r>
            <a:r>
              <a:rPr lang="en-US" sz="1000">
                <a:solidFill>
                  <a:schemeClr val="tx2">
                    <a:lumMod val="75000"/>
                  </a:schemeClr>
                </a:solidFill>
                <a:latin typeface="Segoe UI Semibold" panose="020B0702040204020203" pitchFamily="34" charset="0"/>
                <a:cs typeface="Segoe UI Semibold" panose="020B0702040204020203" pitchFamily="34" charset="0"/>
              </a:rPr>
              <a:t>Azure Active Directory* </a:t>
            </a:r>
            <a:r>
              <a:rPr lang="en-US" sz="1000">
                <a:solidFill>
                  <a:schemeClr val="tx1"/>
                </a:solidFill>
              </a:rPr>
              <a:t>account and having access to all your Microsoft services such as </a:t>
            </a:r>
            <a:r>
              <a:rPr lang="en-US" sz="1000">
                <a:solidFill>
                  <a:schemeClr val="tx2">
                    <a:lumMod val="75000"/>
                  </a:schemeClr>
                </a:solidFill>
                <a:latin typeface="Segoe UI Semibold" panose="020B0702040204020203" pitchFamily="34" charset="0"/>
                <a:cs typeface="Segoe UI Semibold" panose="020B0702040204020203" pitchFamily="34" charset="0"/>
              </a:rPr>
              <a:t>Office 365</a:t>
            </a:r>
            <a:r>
              <a:rPr lang="en-US" sz="1000">
                <a:solidFill>
                  <a:schemeClr val="tx1"/>
                </a:solidFill>
              </a:rPr>
              <a:t>,*</a:t>
            </a:r>
            <a:r>
              <a:rPr lang="en-US" sz="1000">
                <a:solidFill>
                  <a:schemeClr val="tx2">
                    <a:lumMod val="75000"/>
                  </a:schemeClr>
                </a:solidFill>
                <a:latin typeface="Segoe UI Semibold" panose="020B0702040204020203" pitchFamily="34" charset="0"/>
                <a:cs typeface="Segoe UI Semibold" panose="020B0702040204020203" pitchFamily="34" charset="0"/>
              </a:rPr>
              <a:t> Dynamics 365,* </a:t>
            </a:r>
            <a:r>
              <a:rPr lang="en-US" sz="1000">
                <a:solidFill>
                  <a:schemeClr val="tx1"/>
                </a:solidFill>
              </a:rPr>
              <a:t>the </a:t>
            </a:r>
            <a:r>
              <a:rPr lang="en-US" sz="1000">
                <a:solidFill>
                  <a:schemeClr val="tx2">
                    <a:lumMod val="75000"/>
                  </a:schemeClr>
                </a:solidFill>
                <a:latin typeface="Segoe UI Semibold" panose="020B0702040204020203" pitchFamily="34" charset="0"/>
                <a:cs typeface="Segoe UI Semibold" panose="020B0702040204020203" pitchFamily="34" charset="0"/>
              </a:rPr>
              <a:t>Windows Store</a:t>
            </a:r>
            <a:r>
              <a:rPr lang="en-US" sz="1000">
                <a:solidFill>
                  <a:schemeClr val="tx1"/>
                </a:solidFill>
              </a:rPr>
              <a:t>, and your </a:t>
            </a:r>
            <a:r>
              <a:rPr lang="en-US" sz="1000">
                <a:solidFill>
                  <a:schemeClr val="tx2">
                    <a:lumMod val="75000"/>
                  </a:schemeClr>
                </a:solidFill>
                <a:latin typeface="Segoe UI Semibold" panose="020B0702040204020203" pitchFamily="34" charset="0"/>
                <a:cs typeface="Segoe UI Semibold" panose="020B0702040204020203" pitchFamily="34" charset="0"/>
              </a:rPr>
              <a:t>Azure apps</a:t>
            </a:r>
            <a:r>
              <a:rPr lang="en-US" sz="1000">
                <a:solidFill>
                  <a:schemeClr val="tx1"/>
                </a:solidFill>
              </a:rPr>
              <a:t>* such as DocuSign* and Facebook. You don’t need to remember multiple passwords or interrupt your workflow to sign in again when you open a different app.</a:t>
            </a:r>
          </a:p>
        </p:txBody>
      </p:sp>
      <p:sp>
        <p:nvSpPr>
          <p:cNvPr id="13" name="Rectangle 12"/>
          <p:cNvSpPr/>
          <p:nvPr/>
        </p:nvSpPr>
        <p:spPr>
          <a:xfrm>
            <a:off x="2842558" y="5231183"/>
            <a:ext cx="2039993" cy="2192908"/>
          </a:xfrm>
          <a:prstGeom prst="rect">
            <a:avLst/>
          </a:prstGeom>
        </p:spPr>
        <p:txBody>
          <a:bodyPr wrap="square" lIns="0" tIns="0" rIns="0" bIns="0">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Run your operations faster </a:t>
            </a:r>
            <a:br>
              <a:rPr lang="en-US" sz="1100" b="1">
                <a:solidFill>
                  <a:schemeClr val="tx1">
                    <a:lumMod val="75000"/>
                  </a:schemeClr>
                </a:solidFill>
                <a:cs typeface="Segoe UI Semibold" panose="020B0702040204020203" pitchFamily="34" charset="0"/>
              </a:rPr>
            </a:br>
            <a:r>
              <a:rPr lang="en-US" sz="1100" b="1">
                <a:solidFill>
                  <a:schemeClr val="tx1">
                    <a:lumMod val="75000"/>
                  </a:schemeClr>
                </a:solidFill>
                <a:cs typeface="Segoe UI Semibold" panose="020B0702040204020203" pitchFamily="34" charset="0"/>
              </a:rPr>
              <a:t>with line-of-business apps</a:t>
            </a:r>
          </a:p>
          <a:p>
            <a:pPr>
              <a:lnSpc>
                <a:spcPts val="1300"/>
              </a:lnSpc>
            </a:pPr>
            <a:r>
              <a:rPr lang="en-US" sz="1000"/>
              <a:t>Access a broad selection of apps for your departmental needs, including productivity, electronic signature, accounting, invoicing, social media, customer relationship management, retail operations, collaboration and more with apps like </a:t>
            </a:r>
            <a:r>
              <a:rPr lang="en-US" sz="1000">
                <a:solidFill>
                  <a:schemeClr val="tx2">
                    <a:lumMod val="75000"/>
                  </a:schemeClr>
                </a:solidFill>
                <a:latin typeface="Segoe UI Semibold" panose="020B0702040204020203" pitchFamily="34" charset="0"/>
                <a:cs typeface="Segoe UI Semibold" panose="020B0702040204020203" pitchFamily="34" charset="0"/>
                <a:hlinkClick r:id="rId2"/>
              </a:rPr>
              <a:t>DocuSign</a:t>
            </a:r>
            <a:r>
              <a:rPr lang="en-US" sz="1000"/>
              <a:t>*, </a:t>
            </a:r>
            <a:r>
              <a:rPr lang="en-US" sz="1000">
                <a:solidFill>
                  <a:schemeClr val="tx2">
                    <a:lumMod val="75000"/>
                  </a:schemeClr>
                </a:solidFill>
                <a:latin typeface="Segoe UI Semibold" panose="020B0702040204020203" pitchFamily="34" charset="0"/>
                <a:cs typeface="Segoe UI Semibold" panose="020B0702040204020203" pitchFamily="34" charset="0"/>
                <a:hlinkClick r:id="rId3"/>
              </a:rPr>
              <a:t>Citrix Receiver</a:t>
            </a:r>
            <a:r>
              <a:rPr lang="en-US" sz="1000"/>
              <a:t>*</a:t>
            </a:r>
            <a:r>
              <a:rPr lang="en-US" sz="1000">
                <a:solidFill>
                  <a:schemeClr val="tx2">
                    <a:lumMod val="75000"/>
                  </a:schemeClr>
                </a:solidFill>
                <a:latin typeface="Segoe UI Semibold" panose="020B0702040204020203" pitchFamily="34" charset="0"/>
                <a:cs typeface="Segoe UI Semibold" panose="020B0702040204020203" pitchFamily="34" charset="0"/>
              </a:rPr>
              <a:t> </a:t>
            </a:r>
            <a:r>
              <a:rPr lang="en-US" sz="1000"/>
              <a:t>and more from the Windows Store for Business as well as web apps such as </a:t>
            </a:r>
            <a:r>
              <a:rPr lang="en-US" sz="1000">
                <a:solidFill>
                  <a:schemeClr val="tx2">
                    <a:lumMod val="75000"/>
                  </a:schemeClr>
                </a:solidFill>
                <a:latin typeface="Segoe UI Semibold" panose="020B0702040204020203" pitchFamily="34" charset="0"/>
                <a:cs typeface="Segoe UI Semibold" panose="020B0702040204020203" pitchFamily="34" charset="0"/>
              </a:rPr>
              <a:t>Intuit QuickBooks Online</a:t>
            </a:r>
            <a:r>
              <a:rPr lang="en-US" sz="1000"/>
              <a:t>*</a:t>
            </a:r>
            <a:r>
              <a:rPr lang="en-US" sz="1000">
                <a:solidFill>
                  <a:schemeClr val="tx2">
                    <a:lumMod val="75000"/>
                  </a:schemeClr>
                </a:solidFill>
                <a:latin typeface="Segoe UI Semibold" panose="020B0702040204020203" pitchFamily="34" charset="0"/>
                <a:cs typeface="Segoe UI Semibold" panose="020B0702040204020203" pitchFamily="34" charset="0"/>
              </a:rPr>
              <a:t>.</a:t>
            </a:r>
            <a:endParaRPr lang="en-US" sz="1000"/>
          </a:p>
        </p:txBody>
      </p:sp>
      <p:sp>
        <p:nvSpPr>
          <p:cNvPr id="15" name="Rectangle 14"/>
          <p:cNvSpPr/>
          <p:nvPr/>
        </p:nvSpPr>
        <p:spPr>
          <a:xfrm>
            <a:off x="514944" y="5231183"/>
            <a:ext cx="2038475" cy="2013565"/>
          </a:xfrm>
          <a:prstGeom prst="rect">
            <a:avLst/>
          </a:prstGeom>
        </p:spPr>
        <p:txBody>
          <a:bodyPr wrap="square" lIns="0" tIns="0" rIns="0" bIns="0">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Capture new business </a:t>
            </a:r>
            <a:br>
              <a:rPr lang="en-US" sz="1100" b="1">
                <a:solidFill>
                  <a:schemeClr val="tx1">
                    <a:lumMod val="75000"/>
                  </a:schemeClr>
                </a:solidFill>
                <a:cs typeface="Segoe UI Semibold" panose="020B0702040204020203" pitchFamily="34" charset="0"/>
              </a:rPr>
            </a:br>
            <a:r>
              <a:rPr lang="en-US" sz="1100" b="1">
                <a:solidFill>
                  <a:schemeClr val="tx1">
                    <a:lumMod val="75000"/>
                  </a:schemeClr>
                </a:solidFill>
                <a:cs typeface="Segoe UI Semibold" panose="020B0702040204020203" pitchFamily="34" charset="0"/>
              </a:rPr>
              <a:t>and earn customer loyalty</a:t>
            </a:r>
          </a:p>
          <a:p>
            <a:pPr>
              <a:lnSpc>
                <a:spcPts val="1300"/>
              </a:lnSpc>
              <a:spcAft>
                <a:spcPts val="200"/>
              </a:spcAft>
            </a:pPr>
            <a:r>
              <a:rPr lang="en-US" sz="1000"/>
              <a:t>Enable your organization to grow, adapt, and evolve to meet the needs of your customers—and of your own growing business. </a:t>
            </a:r>
            <a:r>
              <a:rPr lang="en-US" sz="1000">
                <a:solidFill>
                  <a:schemeClr val="tx2">
                    <a:lumMod val="75000"/>
                  </a:schemeClr>
                </a:solidFill>
                <a:latin typeface="Segoe UI Semibold" panose="020B0702040204020203" pitchFamily="34" charset="0"/>
                <a:cs typeface="Segoe UI Semibold" panose="020B0702040204020203" pitchFamily="34" charset="0"/>
              </a:rPr>
              <a:t>Dynamics 365*</a:t>
            </a:r>
            <a:r>
              <a:rPr lang="en-US" sz="1000">
                <a:solidFill>
                  <a:schemeClr val="tx2">
                    <a:lumMod val="75000"/>
                  </a:schemeClr>
                </a:solidFill>
              </a:rPr>
              <a:t>, </a:t>
            </a:r>
            <a:r>
              <a:rPr lang="en-US" sz="1000"/>
              <a:t>is</a:t>
            </a:r>
            <a:r>
              <a:rPr lang="en-US" sz="1000">
                <a:solidFill>
                  <a:schemeClr val="tx2">
                    <a:lumMod val="75000"/>
                  </a:schemeClr>
                </a:solidFill>
              </a:rPr>
              <a:t> </a:t>
            </a:r>
            <a:r>
              <a:rPr lang="en-US" sz="1000"/>
              <a:t>a set of unified, purpose-built applications that work seamlessly together to help manage customer interactions, finances and more. </a:t>
            </a:r>
            <a:r>
              <a:rPr lang="en-US" sz="1000">
                <a:solidFill>
                  <a:schemeClr val="tx2">
                    <a:lumMod val="75000"/>
                  </a:schemeClr>
                </a:solidFill>
                <a:latin typeface="Segoe UI Semibold" panose="020B0702040204020203" pitchFamily="34" charset="0"/>
                <a:cs typeface="Segoe UI Semibold" panose="020B0702040204020203" pitchFamily="34" charset="0"/>
              </a:rPr>
              <a:t>Office 365* </a:t>
            </a:r>
            <a:r>
              <a:rPr lang="en-US" sz="1000"/>
              <a:t>apps works seamlessly with Dynamics 365.</a:t>
            </a:r>
          </a:p>
        </p:txBody>
      </p:sp>
      <p:sp>
        <p:nvSpPr>
          <p:cNvPr id="22" name="Rectangle 21"/>
          <p:cNvSpPr/>
          <p:nvPr/>
        </p:nvSpPr>
        <p:spPr bwMode="auto">
          <a:xfrm flipV="1">
            <a:off x="0" y="9119721"/>
            <a:ext cx="7772400" cy="9144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a:xfrm>
            <a:off x="392113" y="7624832"/>
            <a:ext cx="6983412" cy="1254189"/>
          </a:xfrm>
          <a:prstGeom prst="rect">
            <a:avLst/>
          </a:prstGeom>
        </p:spPr>
        <p:txBody>
          <a:bodyPr wrap="square" lIns="0" tIns="91440" rIns="0">
            <a:spAutoFit/>
          </a:bodyPr>
          <a:lstStyle/>
          <a:p>
            <a:pPr>
              <a:spcAft>
                <a:spcPts val="300"/>
              </a:spcAft>
            </a:pPr>
            <a:r>
              <a:rPr lang="en-US" sz="1000" b="1">
                <a:solidFill>
                  <a:schemeClr val="tx2"/>
                </a:solidFill>
                <a:ea typeface="Calibri" panose="020F0502020204030204" pitchFamily="34" charset="0"/>
                <a:cs typeface="Times New Roman" panose="02020603050405020304" pitchFamily="18" charset="0"/>
              </a:rPr>
              <a:t>Can we keep using our Windows 7 and 8 apps if we move to Windows 10 Pro devices? </a:t>
            </a:r>
            <a:r>
              <a:rPr lang="en-US" sz="1000">
                <a:ea typeface="Calibri" panose="020F0502020204030204" pitchFamily="34" charset="0"/>
                <a:cs typeface="Times New Roman" panose="02020603050405020304" pitchFamily="18" charset="0"/>
              </a:rPr>
              <a:t>If it runs on Windows 7 or Windows 8, it will run on Windows 10. </a:t>
            </a:r>
          </a:p>
          <a:p>
            <a:pPr>
              <a:spcAft>
                <a:spcPts val="200"/>
              </a:spcAft>
            </a:pPr>
            <a:r>
              <a:rPr lang="en-US" sz="1000" b="1">
                <a:solidFill>
                  <a:schemeClr val="tx2"/>
                </a:solidFill>
                <a:ea typeface="Calibri" panose="020F0502020204030204" pitchFamily="34" charset="0"/>
                <a:cs typeface="Times New Roman" panose="02020603050405020304" pitchFamily="18" charset="0"/>
              </a:rPr>
              <a:t>How much free cloud storage do we get with a Windows 10 Pro device? </a:t>
            </a:r>
            <a:r>
              <a:rPr lang="en-US" sz="1000">
                <a:solidFill>
                  <a:schemeClr val="bg2">
                    <a:lumMod val="50000"/>
                  </a:schemeClr>
                </a:solidFill>
                <a:ea typeface="Calibri" panose="020F0502020204030204" pitchFamily="34" charset="0"/>
                <a:cs typeface="Times New Roman" panose="02020603050405020304" pitchFamily="18" charset="0"/>
              </a:rPr>
              <a:t>You get 5GB of cloud storage free with OneDrive and 1 TB when you add on Office 365. The OneDrive free storage is enough space for approximately 6,600 Office documents or 1,600 photos. </a:t>
            </a:r>
            <a:r>
              <a:rPr lang="en-US" sz="1000">
                <a:ea typeface="Calibri" panose="020F0502020204030204" pitchFamily="34" charset="0"/>
                <a:cs typeface="Times New Roman" panose="02020603050405020304" pitchFamily="18" charset="0"/>
              </a:rPr>
              <a:t>The 1 TB of Office 365 cloud storage is large enough for approximately 1 million Office documents or 330,000 photos. For additional storage, you can subscribe to OneDrive for Business and/or purchase more storage for a nominal monthly subscription fee. </a:t>
            </a:r>
          </a:p>
        </p:txBody>
      </p:sp>
      <p:cxnSp>
        <p:nvCxnSpPr>
          <p:cNvPr id="26" name="Straight Connector 25"/>
          <p:cNvCxnSpPr/>
          <p:nvPr/>
        </p:nvCxnSpPr>
        <p:spPr>
          <a:xfrm>
            <a:off x="392113" y="7619746"/>
            <a:ext cx="6950112" cy="0"/>
          </a:xfrm>
          <a:prstGeom prst="line">
            <a:avLst/>
          </a:prstGeom>
          <a:ln w="19050" cap="rnd">
            <a:solidFill>
              <a:schemeClr val="tx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14944" y="3000626"/>
            <a:ext cx="2090233" cy="201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1300"/>
              </a:lnSpc>
              <a:spcAft>
                <a:spcPts val="200"/>
              </a:spcAft>
            </a:pPr>
            <a:r>
              <a:rPr lang="en-US" sz="1100" b="1">
                <a:solidFill>
                  <a:schemeClr val="tx1">
                    <a:lumMod val="75000"/>
                  </a:schemeClr>
                </a:solidFill>
                <a:cs typeface="Segoe UI Semibold" panose="020B0702040204020203" pitchFamily="34" charset="0"/>
              </a:rPr>
              <a:t>Simplify management </a:t>
            </a:r>
            <a:br>
              <a:rPr lang="en-US" sz="1100" b="1">
                <a:solidFill>
                  <a:schemeClr val="tx1">
                    <a:lumMod val="75000"/>
                  </a:schemeClr>
                </a:solidFill>
                <a:cs typeface="Segoe UI Semibold" panose="020B0702040204020203" pitchFamily="34" charset="0"/>
              </a:rPr>
            </a:br>
            <a:r>
              <a:rPr lang="en-US" sz="1100" b="1">
                <a:solidFill>
                  <a:schemeClr val="tx1">
                    <a:lumMod val="75000"/>
                  </a:schemeClr>
                </a:solidFill>
                <a:cs typeface="Segoe UI Semibold" panose="020B0702040204020203" pitchFamily="34" charset="0"/>
              </a:rPr>
              <a:t>of apps &amp; devices</a:t>
            </a:r>
          </a:p>
          <a:p>
            <a:pPr>
              <a:lnSpc>
                <a:spcPts val="1300"/>
              </a:lnSpc>
              <a:spcAft>
                <a:spcPts val="200"/>
              </a:spcAft>
            </a:pPr>
            <a:r>
              <a:rPr lang="en-US" sz="1000">
                <a:solidFill>
                  <a:schemeClr val="tx2">
                    <a:lumMod val="75000"/>
                  </a:schemeClr>
                </a:solidFill>
                <a:latin typeface="Segoe UI Semibold" panose="020B0702040204020203" pitchFamily="34" charset="0"/>
                <a:cs typeface="Segoe UI Semibold" panose="020B0702040204020203" pitchFamily="34" charset="0"/>
              </a:rPr>
              <a:t>Microsoft Intune* </a:t>
            </a:r>
            <a:r>
              <a:rPr lang="en-US" sz="1000">
                <a:solidFill>
                  <a:schemeClr val="tx1"/>
                </a:solidFill>
              </a:rPr>
              <a:t>provides mobile device management, mobile application management, and PC management capabilities from the cloud. With Intune, you can provide your employees with access to corporate applications, data, and resources from virtually anywhere on almost any device, while helping to keep corporate information secure.</a:t>
            </a:r>
          </a:p>
        </p:txBody>
      </p:sp>
      <p:sp>
        <p:nvSpPr>
          <p:cNvPr id="30" name="Rectangle 29"/>
          <p:cNvSpPr/>
          <p:nvPr/>
        </p:nvSpPr>
        <p:spPr>
          <a:xfrm>
            <a:off x="392113" y="8864430"/>
            <a:ext cx="6983412" cy="230832"/>
          </a:xfrm>
          <a:prstGeom prst="rect">
            <a:avLst/>
          </a:prstGeom>
        </p:spPr>
        <p:txBody>
          <a:bodyPr wrap="square" lIns="0">
            <a:spAutoFit/>
          </a:bodyPr>
          <a:lstStyle/>
          <a:p>
            <a:pPr>
              <a:spcAft>
                <a:spcPts val="200"/>
              </a:spcAft>
            </a:pPr>
            <a:r>
              <a:rPr lang="en-US" sz="900">
                <a:solidFill>
                  <a:schemeClr val="bg1">
                    <a:lumMod val="50000"/>
                  </a:schemeClr>
                </a:solidFill>
                <a:ea typeface="Calibri" panose="020F0502020204030204" pitchFamily="34" charset="0"/>
                <a:cs typeface="Times New Roman" panose="02020603050405020304" pitchFamily="18" charset="0"/>
              </a:rPr>
              <a:t>*Sold separately </a:t>
            </a:r>
            <a:endParaRPr lang="en-US" sz="1050">
              <a:solidFill>
                <a:schemeClr val="bg1">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4254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1489744"/>
            <a:ext cx="7772400" cy="461886"/>
          </a:xfrm>
          <a:prstGeom prst="rect">
            <a:avLst/>
          </a:prstGeom>
          <a:solidFill>
            <a:srgbClr val="E2E2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0" y="0"/>
            <a:ext cx="7772400" cy="1487606"/>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1606678" y="1630996"/>
            <a:ext cx="5697889" cy="193899"/>
          </a:xfrm>
          <a:prstGeom prst="rect">
            <a:avLst/>
          </a:prstGeom>
        </p:spPr>
        <p:txBody>
          <a:bodyPr wrap="square" lIns="0" tIns="0" rIns="0" bIns="0">
            <a:spAutoFit/>
          </a:bodyPr>
          <a:lstStyle/>
          <a:p>
            <a:pPr lvl="0" defTabSz="1078124" fontAlgn="base">
              <a:lnSpc>
                <a:spcPct val="90000"/>
              </a:lnSpc>
              <a:spcBef>
                <a:spcPct val="0"/>
              </a:spcBef>
              <a:spcAft>
                <a:spcPct val="0"/>
              </a:spcAft>
            </a:pPr>
            <a:r>
              <a:rPr lang="en-US" sz="1400" b="1">
                <a:solidFill>
                  <a:schemeClr val="accent1">
                    <a:lumMod val="50000"/>
                  </a:schemeClr>
                </a:solidFill>
                <a:ea typeface="Segoe UI" pitchFamily="34" charset="0"/>
                <a:cs typeface="Segoe UI" pitchFamily="34" charset="0"/>
              </a:rPr>
              <a:t>GOAL: </a:t>
            </a:r>
            <a:r>
              <a:rPr lang="en-US" sz="1400">
                <a:solidFill>
                  <a:schemeClr val="accent1">
                    <a:lumMod val="50000"/>
                  </a:schemeClr>
                </a:solidFill>
                <a:ea typeface="Segoe UI" pitchFamily="34" charset="0"/>
                <a:cs typeface="Segoe UI" pitchFamily="34" charset="0"/>
              </a:rPr>
              <a:t>Get customers to purchase Windows 10 Pro devices today. </a:t>
            </a:r>
          </a:p>
        </p:txBody>
      </p:sp>
      <p:sp>
        <p:nvSpPr>
          <p:cNvPr id="21" name="TextBox 20"/>
          <p:cNvSpPr txBox="1"/>
          <p:nvPr/>
        </p:nvSpPr>
        <p:spPr>
          <a:xfrm>
            <a:off x="18083" y="-278612"/>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a:solidFill>
                  <a:schemeClr val="bg1"/>
                </a:solidFill>
              </a:rPr>
              <a:t>5</a:t>
            </a:r>
          </a:p>
        </p:txBody>
      </p:sp>
      <p:sp>
        <p:nvSpPr>
          <p:cNvPr id="20" name="Rectangle 19"/>
          <p:cNvSpPr/>
          <p:nvPr/>
        </p:nvSpPr>
        <p:spPr bwMode="auto">
          <a:xfrm>
            <a:off x="1606678" y="533787"/>
            <a:ext cx="5528177" cy="4308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1078124" fontAlgn="base">
              <a:spcBef>
                <a:spcPct val="0"/>
              </a:spcBef>
              <a:spcAft>
                <a:spcPct val="0"/>
              </a:spcAft>
            </a:pPr>
            <a:r>
              <a:rPr lang="en-US" sz="1400" b="1">
                <a:solidFill>
                  <a:schemeClr val="bg1"/>
                </a:solidFill>
                <a:ea typeface="Segoe UI" pitchFamily="34" charset="0"/>
                <a:cs typeface="Segoe UI" pitchFamily="34" charset="0"/>
              </a:rPr>
              <a:t>Share the latest offers available to customers. </a:t>
            </a:r>
            <a:r>
              <a:rPr lang="en-US" sz="1400">
                <a:solidFill>
                  <a:schemeClr val="bg1"/>
                </a:solidFill>
                <a:ea typeface="Segoe UI" pitchFamily="34" charset="0"/>
                <a:cs typeface="Segoe UI" pitchFamily="34" charset="0"/>
              </a:rPr>
              <a:t>Close the conversation by discussing relevant offers or bundles available.</a:t>
            </a:r>
            <a:endParaRPr lang="en-US" sz="1400">
              <a:solidFill>
                <a:schemeClr val="bg1">
                  <a:alpha val="75000"/>
                </a:schemeClr>
              </a:solidFill>
              <a:ea typeface="Segoe UI" pitchFamily="34" charset="0"/>
              <a:cs typeface="Segoe UI" pitchFamily="34" charset="0"/>
            </a:endParaRPr>
          </a:p>
        </p:txBody>
      </p:sp>
      <p:sp>
        <p:nvSpPr>
          <p:cNvPr id="11" name="Rectangle 10"/>
          <p:cNvSpPr/>
          <p:nvPr/>
        </p:nvSpPr>
        <p:spPr bwMode="auto">
          <a:xfrm flipV="1">
            <a:off x="0" y="9143997"/>
            <a:ext cx="7772400" cy="9144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399907" y="2679848"/>
            <a:ext cx="6975617" cy="243806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392113" y="2365054"/>
            <a:ext cx="2962671" cy="221599"/>
          </a:xfrm>
          <a:prstGeom prst="rect">
            <a:avLst/>
          </a:prstGeom>
        </p:spPr>
        <p:txBody>
          <a:bodyPr vert="horz" wrap="square" lIns="0" tIns="0" rIns="0" bIns="0" rtlCol="0" anchor="t">
            <a:spAutoFit/>
          </a:bodyPr>
          <a:lstStyle/>
          <a:p>
            <a:pPr defTabSz="898645">
              <a:lnSpc>
                <a:spcPct val="90000"/>
              </a:lnSpc>
              <a:spcBef>
                <a:spcPct val="0"/>
              </a:spcBef>
            </a:pPr>
            <a:r>
              <a:rPr lang="en-US" sz="1600" b="1" kern="0" cap="all">
                <a:ln>
                  <a:solidFill>
                    <a:schemeClr val="bg1">
                      <a:alpha val="0"/>
                    </a:schemeClr>
                  </a:solidFill>
                </a:ln>
                <a:solidFill>
                  <a:schemeClr val="accent1"/>
                </a:solidFill>
                <a:latin typeface="Segoe UI" pitchFamily="34" charset="0"/>
              </a:rPr>
              <a:t>Current Offers</a:t>
            </a:r>
          </a:p>
        </p:txBody>
      </p:sp>
      <p:sp>
        <p:nvSpPr>
          <p:cNvPr id="15" name="Rectangle 14"/>
          <p:cNvSpPr/>
          <p:nvPr/>
        </p:nvSpPr>
        <p:spPr>
          <a:xfrm>
            <a:off x="586737" y="2826648"/>
            <a:ext cx="6493526" cy="2087751"/>
          </a:xfrm>
          <a:prstGeom prst="rect">
            <a:avLst/>
          </a:prstGeom>
        </p:spPr>
        <p:txBody>
          <a:bodyPr wrap="square" lIns="0" tIns="0" rIns="0" bIns="0">
            <a:spAutoFit/>
          </a:bodyPr>
          <a:lstStyle/>
          <a:p>
            <a:pPr lvl="0" defTabSz="939632">
              <a:spcAft>
                <a:spcPts val="600"/>
              </a:spcAft>
            </a:pPr>
            <a:r>
              <a:rPr lang="en-US" sz="1400" b="1">
                <a:solidFill>
                  <a:schemeClr val="tx1">
                    <a:lumMod val="75000"/>
                  </a:schemeClr>
                </a:solidFill>
              </a:rPr>
              <a:t>Text on current offer</a:t>
            </a:r>
            <a:endParaRPr lang="en-US" sz="1400">
              <a:solidFill>
                <a:schemeClr val="tx1">
                  <a:lumMod val="75000"/>
                </a:schemeClr>
              </a:solidFill>
            </a:endParaRPr>
          </a:p>
          <a:p>
            <a:pPr lvl="0" defTabSz="939632">
              <a:lnSpc>
                <a:spcPts val="2000"/>
              </a:lnSpc>
              <a:spcAft>
                <a:spcPts val="600"/>
              </a:spcAft>
            </a:pPr>
            <a:r>
              <a:rPr lang="en-US" sz="1200"/>
              <a:t>Details on current relevant offers…. Lorem ipsum dolor sit amet, consectetur adipiscing elit,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a:t>
            </a:r>
            <a:r>
              <a:rPr lang="en-US" sz="1200" err="1"/>
              <a:t>labore</a:t>
            </a:r>
            <a:r>
              <a:rPr lang="en-US" sz="1200"/>
              <a:t> et </a:t>
            </a:r>
            <a:r>
              <a:rPr lang="en-US" sz="1200" err="1"/>
              <a:t>dolore</a:t>
            </a:r>
            <a:r>
              <a:rPr lang="en-US" sz="1200"/>
              <a:t> magna </a:t>
            </a:r>
            <a:r>
              <a:rPr lang="en-US" sz="1200" err="1"/>
              <a:t>aliqua</a:t>
            </a:r>
            <a:r>
              <a:rPr lang="en-US" sz="1200"/>
              <a:t>. </a:t>
            </a:r>
            <a:r>
              <a:rPr lang="en-US" sz="1200" err="1"/>
              <a:t>Ut</a:t>
            </a:r>
            <a:r>
              <a:rPr lang="en-US" sz="1200"/>
              <a:t> </a:t>
            </a:r>
            <a:r>
              <a:rPr lang="en-US" sz="1200" err="1"/>
              <a:t>enim</a:t>
            </a:r>
            <a:r>
              <a:rPr lang="en-US" sz="1200"/>
              <a:t> ad minim </a:t>
            </a:r>
            <a:r>
              <a:rPr lang="en-US" sz="1200" err="1"/>
              <a:t>veniam</a:t>
            </a:r>
            <a:r>
              <a:rPr lang="en-US" sz="1200"/>
              <a:t>, </a:t>
            </a:r>
            <a:r>
              <a:rPr lang="en-US" sz="1200" err="1"/>
              <a:t>quis</a:t>
            </a:r>
            <a:r>
              <a:rPr lang="en-US" sz="1200"/>
              <a:t> </a:t>
            </a:r>
            <a:r>
              <a:rPr lang="en-US" sz="1200" err="1"/>
              <a:t>nostrud</a:t>
            </a:r>
            <a:r>
              <a:rPr lang="en-US" sz="1200"/>
              <a:t> exercitation </a:t>
            </a:r>
            <a:r>
              <a:rPr lang="en-US" sz="1200" err="1"/>
              <a:t>ullamco</a:t>
            </a:r>
            <a:r>
              <a:rPr lang="en-US" sz="1200"/>
              <a:t> </a:t>
            </a:r>
            <a:r>
              <a:rPr lang="en-US" sz="1200" err="1"/>
              <a:t>laboris</a:t>
            </a:r>
            <a:r>
              <a:rPr lang="en-US" sz="1200"/>
              <a:t> nisi </a:t>
            </a:r>
            <a:r>
              <a:rPr lang="en-US" sz="1200" err="1"/>
              <a:t>ut</a:t>
            </a:r>
            <a:r>
              <a:rPr lang="en-US" sz="1200"/>
              <a:t> </a:t>
            </a:r>
            <a:r>
              <a:rPr lang="en-US" sz="1200" err="1"/>
              <a:t>aliquip</a:t>
            </a:r>
            <a:r>
              <a:rPr lang="en-US" sz="1200"/>
              <a:t> ex </a:t>
            </a:r>
            <a:r>
              <a:rPr lang="en-US" sz="1200" err="1"/>
              <a:t>ea</a:t>
            </a:r>
            <a:r>
              <a:rPr lang="en-US" sz="1200"/>
              <a:t> </a:t>
            </a:r>
            <a:r>
              <a:rPr lang="en-US" sz="1200" err="1"/>
              <a:t>commodo</a:t>
            </a:r>
            <a:r>
              <a:rPr lang="en-US" sz="1200"/>
              <a:t> </a:t>
            </a:r>
            <a:r>
              <a:rPr lang="en-US" sz="1200" err="1"/>
              <a:t>consequat</a:t>
            </a:r>
            <a:r>
              <a:rPr lang="en-US" sz="1200"/>
              <a:t>. </a:t>
            </a:r>
            <a:r>
              <a:rPr lang="en-US" sz="1200" err="1"/>
              <a:t>Duis</a:t>
            </a:r>
            <a:r>
              <a:rPr lang="en-US" sz="1200"/>
              <a:t> </a:t>
            </a:r>
            <a:r>
              <a:rPr lang="en-US" sz="1200" err="1"/>
              <a:t>aute</a:t>
            </a:r>
            <a:r>
              <a:rPr lang="en-US" sz="1200"/>
              <a:t> </a:t>
            </a:r>
            <a:r>
              <a:rPr lang="en-US" sz="1200" err="1"/>
              <a:t>irure</a:t>
            </a:r>
            <a:r>
              <a:rPr lang="en-US" sz="1200"/>
              <a:t> dolor in </a:t>
            </a:r>
            <a:r>
              <a:rPr lang="en-US" sz="1200" err="1"/>
              <a:t>reprehenderit</a:t>
            </a:r>
            <a:r>
              <a:rPr lang="en-US" sz="1200"/>
              <a:t> in </a:t>
            </a:r>
            <a:r>
              <a:rPr lang="en-US" sz="1200" err="1"/>
              <a:t>voluptate</a:t>
            </a:r>
            <a:r>
              <a:rPr lang="en-US" sz="1200"/>
              <a:t> </a:t>
            </a:r>
            <a:r>
              <a:rPr lang="en-US" sz="1200" err="1"/>
              <a:t>velit</a:t>
            </a:r>
            <a:r>
              <a:rPr lang="en-US" sz="1200"/>
              <a:t> </a:t>
            </a:r>
            <a:r>
              <a:rPr lang="en-US" sz="1200" err="1"/>
              <a:t>esse</a:t>
            </a:r>
            <a:r>
              <a:rPr lang="en-US" sz="1200"/>
              <a:t> </a:t>
            </a:r>
            <a:r>
              <a:rPr lang="en-US" sz="1200" err="1"/>
              <a:t>cillum</a:t>
            </a:r>
            <a:r>
              <a:rPr lang="en-US" sz="1200"/>
              <a:t> </a:t>
            </a:r>
            <a:r>
              <a:rPr lang="en-US" sz="1200" err="1"/>
              <a:t>dolore</a:t>
            </a:r>
            <a:r>
              <a:rPr lang="en-US" sz="1200"/>
              <a:t> </a:t>
            </a:r>
            <a:r>
              <a:rPr lang="en-US" sz="1200" err="1"/>
              <a:t>eu</a:t>
            </a:r>
            <a:r>
              <a:rPr lang="en-US" sz="1200"/>
              <a:t> </a:t>
            </a:r>
            <a:r>
              <a:rPr lang="en-US" sz="1200" err="1"/>
              <a:t>fugiat</a:t>
            </a:r>
            <a:r>
              <a:rPr lang="en-US" sz="1200"/>
              <a:t> </a:t>
            </a:r>
            <a:r>
              <a:rPr lang="en-US" sz="1200" err="1"/>
              <a:t>nulla</a:t>
            </a:r>
            <a:r>
              <a:rPr lang="en-US" sz="1200"/>
              <a:t> </a:t>
            </a:r>
            <a:r>
              <a:rPr lang="en-US" sz="1200" err="1"/>
              <a:t>pariatur</a:t>
            </a:r>
            <a:r>
              <a:rPr lang="en-US" sz="1200"/>
              <a:t>. </a:t>
            </a:r>
            <a:r>
              <a:rPr lang="en-US" sz="1200" err="1"/>
              <a:t>Excepteur</a:t>
            </a:r>
            <a:r>
              <a:rPr lang="en-US" sz="1200"/>
              <a:t> </a:t>
            </a:r>
            <a:r>
              <a:rPr lang="en-US" sz="1200" err="1"/>
              <a:t>sint</a:t>
            </a:r>
            <a:r>
              <a:rPr lang="en-US" sz="1200"/>
              <a:t> </a:t>
            </a:r>
            <a:r>
              <a:rPr lang="en-US" sz="1200" err="1"/>
              <a:t>occaecat</a:t>
            </a:r>
            <a:r>
              <a:rPr lang="en-US" sz="1200"/>
              <a:t> </a:t>
            </a:r>
            <a:r>
              <a:rPr lang="en-US" sz="1200" err="1"/>
              <a:t>cupidatat</a:t>
            </a:r>
            <a:r>
              <a:rPr lang="en-US" sz="1200"/>
              <a:t> non </a:t>
            </a:r>
            <a:r>
              <a:rPr lang="en-US" sz="1200" err="1"/>
              <a:t>proident</a:t>
            </a:r>
            <a:r>
              <a:rPr lang="en-US" sz="1200"/>
              <a:t>, </a:t>
            </a:r>
            <a:r>
              <a:rPr lang="en-US" sz="1200" err="1"/>
              <a:t>sunt</a:t>
            </a:r>
            <a:r>
              <a:rPr lang="en-US" sz="1200"/>
              <a:t> in culpa qui </a:t>
            </a:r>
            <a:r>
              <a:rPr lang="en-US" sz="1200" err="1"/>
              <a:t>officia</a:t>
            </a:r>
            <a:r>
              <a:rPr lang="en-US" sz="1200"/>
              <a:t> </a:t>
            </a:r>
            <a:r>
              <a:rPr lang="en-US" sz="1200" err="1"/>
              <a:t>deserunt</a:t>
            </a:r>
            <a:r>
              <a:rPr lang="en-US" sz="1200"/>
              <a:t> </a:t>
            </a:r>
            <a:r>
              <a:rPr lang="en-US" sz="1200" err="1"/>
              <a:t>mollit</a:t>
            </a:r>
            <a:r>
              <a:rPr lang="en-US" sz="1200"/>
              <a:t> </a:t>
            </a:r>
            <a:r>
              <a:rPr lang="en-US" sz="1200" err="1"/>
              <a:t>anim</a:t>
            </a:r>
            <a:r>
              <a:rPr lang="en-US" sz="1200"/>
              <a:t> id </a:t>
            </a:r>
            <a:r>
              <a:rPr lang="en-US" sz="1200" err="1"/>
              <a:t>est</a:t>
            </a:r>
            <a:r>
              <a:rPr lang="en-US" sz="1200"/>
              <a:t> </a:t>
            </a:r>
            <a:r>
              <a:rPr lang="en-US" sz="1200" err="1"/>
              <a:t>laborum</a:t>
            </a:r>
            <a:r>
              <a:rPr lang="en-US" sz="1200"/>
              <a:t>.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a:t>
            </a:r>
            <a:r>
              <a:rPr lang="en-US" sz="1200" err="1"/>
              <a:t>sed</a:t>
            </a:r>
            <a:r>
              <a:rPr lang="en-US" sz="1200"/>
              <a:t>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a:t>
            </a:r>
            <a:r>
              <a:rPr lang="en-US" sz="1200" err="1"/>
              <a:t>labore</a:t>
            </a:r>
            <a:r>
              <a:rPr lang="en-US" sz="1200"/>
              <a:t> et </a:t>
            </a:r>
            <a:r>
              <a:rPr lang="en-US" sz="1200" err="1"/>
              <a:t>dolore</a:t>
            </a:r>
            <a:r>
              <a:rPr lang="en-US" sz="1200"/>
              <a:t> magna </a:t>
            </a:r>
            <a:r>
              <a:rPr lang="en-US" sz="1200" err="1"/>
              <a:t>aliqua</a:t>
            </a:r>
            <a:r>
              <a:rPr lang="en-US" sz="1200"/>
              <a:t>. </a:t>
            </a:r>
          </a:p>
        </p:txBody>
      </p:sp>
      <p:cxnSp>
        <p:nvCxnSpPr>
          <p:cNvPr id="16" name="Straight Connector 15"/>
          <p:cNvCxnSpPr/>
          <p:nvPr/>
        </p:nvCxnSpPr>
        <p:spPr>
          <a:xfrm>
            <a:off x="2133600" y="2508200"/>
            <a:ext cx="5241925" cy="1"/>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392113" y="5797883"/>
            <a:ext cx="6975617" cy="243806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a:xfrm>
            <a:off x="619691" y="6005349"/>
            <a:ext cx="6493526" cy="2000548"/>
          </a:xfrm>
          <a:prstGeom prst="rect">
            <a:avLst/>
          </a:prstGeom>
        </p:spPr>
        <p:txBody>
          <a:bodyPr wrap="square" lIns="0" tIns="0" rIns="0" bIns="0">
            <a:spAutoFit/>
          </a:bodyPr>
          <a:lstStyle/>
          <a:p>
            <a:pPr lvl="0" defTabSz="939632">
              <a:spcAft>
                <a:spcPts val="1200"/>
              </a:spcAft>
            </a:pPr>
            <a:r>
              <a:rPr lang="en-US">
                <a:solidFill>
                  <a:schemeClr val="tx1">
                    <a:lumMod val="75000"/>
                  </a:schemeClr>
                </a:solidFill>
                <a:latin typeface="+mj-lt"/>
              </a:rPr>
              <a:t>Link #1 TBD</a:t>
            </a:r>
          </a:p>
          <a:p>
            <a:pPr defTabSz="939632">
              <a:spcAft>
                <a:spcPts val="1200"/>
              </a:spcAft>
            </a:pPr>
            <a:r>
              <a:rPr lang="en-US">
                <a:solidFill>
                  <a:schemeClr val="tx1">
                    <a:lumMod val="75000"/>
                  </a:schemeClr>
                </a:solidFill>
                <a:latin typeface="+mj-lt"/>
              </a:rPr>
              <a:t>Link #2 TBD</a:t>
            </a:r>
          </a:p>
          <a:p>
            <a:pPr defTabSz="939632">
              <a:spcAft>
                <a:spcPts val="1200"/>
              </a:spcAft>
            </a:pPr>
            <a:r>
              <a:rPr lang="en-US">
                <a:solidFill>
                  <a:schemeClr val="tx1">
                    <a:lumMod val="75000"/>
                  </a:schemeClr>
                </a:solidFill>
                <a:latin typeface="+mj-lt"/>
              </a:rPr>
              <a:t>Link #3 TBD</a:t>
            </a:r>
          </a:p>
          <a:p>
            <a:pPr defTabSz="939632">
              <a:spcAft>
                <a:spcPts val="1200"/>
              </a:spcAft>
            </a:pPr>
            <a:r>
              <a:rPr lang="en-US">
                <a:solidFill>
                  <a:schemeClr val="tx1">
                    <a:lumMod val="75000"/>
                  </a:schemeClr>
                </a:solidFill>
                <a:latin typeface="+mj-lt"/>
              </a:rPr>
              <a:t>Link #4 TBD</a:t>
            </a:r>
          </a:p>
          <a:p>
            <a:pPr defTabSz="939632">
              <a:spcAft>
                <a:spcPts val="1200"/>
              </a:spcAft>
            </a:pPr>
            <a:r>
              <a:rPr lang="en-US">
                <a:solidFill>
                  <a:schemeClr val="tx1">
                    <a:lumMod val="75000"/>
                  </a:schemeClr>
                </a:solidFill>
                <a:latin typeface="+mj-lt"/>
              </a:rPr>
              <a:t>Link #5 TBD</a:t>
            </a:r>
          </a:p>
        </p:txBody>
      </p:sp>
      <p:sp>
        <p:nvSpPr>
          <p:cNvPr id="25" name="Rectangle 24"/>
          <p:cNvSpPr/>
          <p:nvPr/>
        </p:nvSpPr>
        <p:spPr>
          <a:xfrm>
            <a:off x="399907" y="5500979"/>
            <a:ext cx="2962671" cy="221599"/>
          </a:xfrm>
          <a:prstGeom prst="rect">
            <a:avLst/>
          </a:prstGeom>
        </p:spPr>
        <p:txBody>
          <a:bodyPr vert="horz" wrap="square" lIns="0" tIns="0" rIns="0" bIns="0" rtlCol="0" anchor="t">
            <a:spAutoFit/>
          </a:bodyPr>
          <a:lstStyle/>
          <a:p>
            <a:pPr defTabSz="898645">
              <a:lnSpc>
                <a:spcPct val="90000"/>
              </a:lnSpc>
              <a:spcBef>
                <a:spcPct val="0"/>
              </a:spcBef>
            </a:pPr>
            <a:r>
              <a:rPr lang="en-US" sz="1600" b="1" kern="0" cap="all">
                <a:ln>
                  <a:solidFill>
                    <a:schemeClr val="bg1">
                      <a:alpha val="0"/>
                    </a:schemeClr>
                  </a:solidFill>
                </a:ln>
                <a:solidFill>
                  <a:schemeClr val="accent1"/>
                </a:solidFill>
                <a:latin typeface="Segoe UI" pitchFamily="34" charset="0"/>
              </a:rPr>
              <a:t>Resources</a:t>
            </a:r>
          </a:p>
        </p:txBody>
      </p:sp>
      <p:cxnSp>
        <p:nvCxnSpPr>
          <p:cNvPr id="26" name="Straight Connector 25"/>
          <p:cNvCxnSpPr/>
          <p:nvPr/>
        </p:nvCxnSpPr>
        <p:spPr>
          <a:xfrm>
            <a:off x="1581150" y="5653650"/>
            <a:ext cx="5802169" cy="1"/>
          </a:xfrm>
          <a:prstGeom prst="line">
            <a:avLst/>
          </a:prstGeom>
          <a:ln w="19050" cap="rnd">
            <a:solidFill>
              <a:schemeClr val="tx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25926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y4s.xcOYk6cgagUr.iM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y4s.xcOYk6cgagUr.iMCA"/>
</p:tagLst>
</file>

<file path=ppt/theme/theme1.xml><?xml version="1.0" encoding="utf-8"?>
<a:theme xmlns:a="http://schemas.openxmlformats.org/drawingml/2006/main" name="12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White hyperlink">
  <a:themeElements>
    <a:clrScheme name="Custom 48">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3AE68AEF13E2EA44A7998FA73A2E3557" ma:contentTypeVersion="18" ma:contentTypeDescription="" ma:contentTypeScope="" ma:versionID="6da74f689c33a15e09cfc411588d752a">
  <xsd:schema xmlns:xsd="http://www.w3.org/2001/XMLSchema" xmlns:xs="http://www.w3.org/2001/XMLSchema" xmlns:p="http://schemas.microsoft.com/office/2006/metadata/properties" xmlns:ns1="http://schemas.microsoft.com/sharepoint/v3" xmlns:ns2="230e9df3-be65-4c73-a93b-d1236ebd677e" xmlns:ns3="230E9DF3-BE65-4C73-A93B-D1236EBD677E" xmlns:ns4="21b9ff29-8052-42cb-83a7-e84fe8f227cd" targetNamespace="http://schemas.microsoft.com/office/2006/metadata/properties" ma:root="true" ma:fieldsID="51f56bdaf8cc7d910ea27f9c063fe0a3" ns1:_="" ns2:_="" ns3:_="" ns4:_="">
    <xsd:import namespace="http://schemas.microsoft.com/sharepoint/v3"/>
    <xsd:import namespace="230e9df3-be65-4c73-a93b-d1236ebd677e"/>
    <xsd:import namespace="230E9DF3-BE65-4C73-A93B-D1236EBD677E"/>
    <xsd:import namespace="21b9ff29-8052-42cb-83a7-e84fe8f227cd"/>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AverageRating" minOccurs="0"/>
                <xsd:element ref="ns1:PublishingExpirationDate" minOccurs="0"/>
                <xsd:element ref="ns3:ApplyWorkflowRules" minOccurs="0"/>
                <xsd:element ref="ns2:ContentID" minOccurs="0"/>
                <xsd:element ref="ns2:Coowner" minOccurs="0"/>
                <xsd:element ref="ns1:RatingCount" minOccurs="0"/>
                <xsd:element ref="ns2:FolderExtensions" minOccurs="0"/>
                <xsd:element ref="ns2:ParentID1" minOccurs="0"/>
                <xsd:element ref="ns2:Blog_x0020_Name"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bf80e81150e248c48aa8cffdf0021a1f" minOccurs="0"/>
                <xsd:element ref="ns2:_dlc_DocIdPersistId" minOccurs="0"/>
                <xsd:element ref="ns2:_dlc_DocIdUrl" minOccurs="0"/>
                <xsd:element ref="ns2:eb54ac91059940029a3cc8a4ff5af673" minOccurs="0"/>
                <xsd:element ref="ns1:ReportOwner"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atingCount" ma:index="31" nillable="true" ma:displayName="Number of Ratings" ma:decimals="0" ma:description="Number of ratings submitted" ma:internalName="RatingCount" ma:readOnly="true">
      <xsd:simpleType>
        <xsd:restriction base="dms:Number"/>
      </xsd:simpleType>
    </xsd:element>
    <xsd:element name="ReportOwner" ma:index="71"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6" nillable="true" ma:displayName="Content ID" ma:indexed="true" ma:internalName="ContentID" ma:readOnly="fals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Blog_x0020_Name" ma:index="37" nillable="true" ma:displayName="Blog Name" ma:description="Title of an Infopedia Blog" ma:internalName="Blog_x0020_Name">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b772e6e1-0ca7-40cc-bae0-02912ed61459}" ma:internalName="TaxCatchAll" ma:showField="CatchAllData"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b772e6e1-0ca7-40cc-bae0-02912ed61459}" ma:internalName="TaxCatchAllLabel" ma:readOnly="true" ma:showField="CatchAllDataLabel"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bf80e81150e248c48aa8cffdf0021a1f" ma:index="67"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_dlc_DocIdPersistId" ma:index="68" nillable="true" ma:displayName="Persist ID" ma:description="Keep ID on add." ma:hidden="true" ma:internalName="_dlc_DocIdPersistId" ma:readOnly="true">
      <xsd:simpleType>
        <xsd:restriction base="dms:Boolean"/>
      </xsd:simple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b54ac91059940029a3cc8a4ff5af673" ma:index="70"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5"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21b9ff29-8052-42cb-83a7-e84fe8f227cd" elementFormDefault="qualified">
    <xsd:import namespace="http://schemas.microsoft.com/office/2006/documentManagement/types"/>
    <xsd:import namespace="http://schemas.microsoft.com/office/infopath/2007/PartnerControls"/>
    <xsd:element name="MediaServiceMetadata" ma:index="72" nillable="true" ma:displayName="MediaServiceMetadata" ma:description="" ma:hidden="true" ma:internalName="MediaServiceMetadata" ma:readOnly="true">
      <xsd:simpleType>
        <xsd:restriction base="dms:Note"/>
      </xsd:simpleType>
    </xsd:element>
    <xsd:element name="MediaServiceFastMetadata" ma:index="7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To-Partner sales guide to guide conversations with customers, promoting Windows 10 Pro devices over Chromebook devices. Details value of Windows over Chrome including the Intune Management offer and Office 365 add-ons and helps with overcoming objections.</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sales guides</TermName>
          <TermId xmlns="http://schemas.microsoft.com/office/infopath/2007/PartnerControls">dbc0d3ee-e678-45c3-b9bf-fe10a3ea9eb5</TermId>
        </TermInfo>
        <TermInfo xmlns="http://schemas.microsoft.com/office/infopath/2007/PartnerControls">
          <TermName xmlns="http://schemas.microsoft.com/office/infopath/2007/PartnerControls">feedback requests</TermName>
          <TermId xmlns="http://schemas.microsoft.com/office/infopath/2007/PartnerControls">00ce1828-98a3-430e-af54-eda270e1be04</TermId>
        </TermInfo>
      </Terms>
    </hd9637eefc984b85b6097c6374e15725>
    <k20e0dfa74bf4e44818db03027b0ccd8 xmlns="230e9df3-be65-4c73-a93b-d1236ebd677e">
      <Terms xmlns="http://schemas.microsoft.com/office/infopath/2007/PartnerControls"/>
    </k20e0dfa74bf4e44818db03027b0ccd8>
    <Owner xmlns="230e9df3-be65-4c73-a93b-d1236ebd677e">
      <UserInfo>
        <DisplayName>Partha Srinivasan</DisplayName>
        <AccountId>114</AccountId>
        <AccountType/>
      </UserInfo>
    </Owner>
    <PublishDate xmlns="230E9DF3-BE65-4C73-A93B-D1236EBD677E">2017-03-29T07:00:00+00:00</PublishDate>
    <k21a64daf20d4502b2796a1c6b8ce6c8 xmlns="230e9df3-be65-4c73-a93b-d1236ebd677e">
      <Terms xmlns="http://schemas.microsoft.com/office/infopath/2007/PartnerControls"/>
    </k21a64daf20d4502b2796a1c6b8ce6c8>
    <GenericHTML1 xmlns="230e9df3-be65-4c73-a93b-d1236ebd677e" xsi:nil="true"/>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Worldwide Readiness</TermName>
          <TermId xmlns="http://schemas.microsoft.com/office/infopath/2007/PartnerControls">c6595b84-b463-470a-bb46-2a47364645be</TermId>
        </TermInfo>
        <TermInfo xmlns="http://schemas.microsoft.com/office/infopath/2007/PartnerControls">
          <TermName xmlns="http://schemas.microsoft.com/office/infopath/2007/PartnerControls">Windows Business Group</TermName>
          <TermId xmlns="http://schemas.microsoft.com/office/infopath/2007/PartnerControls">0345b95b-a01a-476d-9ed3-4bc6428075b5</TermId>
        </TermInfo>
      </Term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partner ready</TermName>
          <TermId xmlns="http://schemas.microsoft.com/office/infopath/2007/PartnerControls">207d4327-6b5f-454c-8f06-5ab2802d5700</TermId>
        </TermInfo>
      </Terms>
    </ConfidentialityTaxHTField0>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Windows Division</TermName>
          <TermId xmlns="http://schemas.microsoft.com/office/infopath/2007/PartnerControls">02060bcf-ed70-4849-aa5b-8abb20bff174</TermId>
        </TermInfo>
        <TermInfo xmlns="http://schemas.microsoft.com/office/infopath/2007/PartnerControls">
          <TermName xmlns="http://schemas.microsoft.com/office/infopath/2007/PartnerControls">Windows Domain</TermName>
          <TermId xmlns="http://schemas.microsoft.com/office/infopath/2007/PartnerControls">394afea1-7a30-43aa-ba56-b48b78e065b4</TermId>
        </TermInfo>
        <TermInfo xmlns="http://schemas.microsoft.com/office/infopath/2007/PartnerControls">
          <TermName xmlns="http://schemas.microsoft.com/office/infopath/2007/PartnerControls">Marketing and Operations</TermName>
          <TermId xmlns="http://schemas.microsoft.com/office/infopath/2007/PartnerControls">4e55053f-00bf-4a09-94d0-fbe9f56e7b2c</TermId>
        </TermInfo>
      </Terms>
    </eb54ac91059940029a3cc8a4ff5af673>
    <FolderExtensions xmlns="230e9df3-be65-4c73-a93b-d1236ebd677e" xsi:nil="true"/>
    <PublishingPageContent xmlns="http://schemas.microsoft.com/sharepoint/v3" xsi:nil="true"/>
    <ContentID xmlns="230e9df3-be65-4c73-a93b-d1236ebd677e" xsi:nil="true"/>
    <Coowner xmlns="230e9df3-be65-4c73-a93b-d1236ebd677e">
      <UserInfo>
        <DisplayName>i:0#.f|membership|samcho@microsoft.com</DisplayName>
        <AccountId>40</AccountId>
        <AccountType/>
      </UserInfo>
      <UserInfo>
        <DisplayName>i:0#.f|membership|v-sasaff@microsoft.com</DisplayName>
        <AccountId>39</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Windows</TermName>
          <TermId xmlns="http://schemas.microsoft.com/office/infopath/2007/PartnerControls">11182676-d3c8-405d-bf7b-bf8604ca2c9e</TermId>
        </TermInfo>
        <TermInfo xmlns="http://schemas.microsoft.com/office/infopath/2007/PartnerControls">
          <TermName xmlns="http://schemas.microsoft.com/office/infopath/2007/PartnerControls">Windows 10</TermName>
          <TermId xmlns="http://schemas.microsoft.com/office/infopath/2007/PartnerControls">d367191d-72a3-43b9-a75c-4ec35baf2ce8</TermId>
        </TermInfo>
      </Terms>
    </bf80e81150e248c48aa8cffdf0021a1f>
    <ec5b2ad5c27b45fb8a00a1f27c7ce1ae xmlns="230e9df3-be65-4c73-a93b-d1236ebd677e">
      <Terms xmlns="http://schemas.microsoft.com/office/infopath/2007/PartnerControls"/>
    </ec5b2ad5c27b45fb8a00a1f27c7ce1ae>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https://microsoft.sharepoint.com/sites/Infopedia_G02KC/Media/Thumbnails/G02KC-1-8562/win10chromecompetesalesguide.PNG</Url>
      <Description>/sites/Infopedia_G02KC/Media/Thumbnails/G02KC-1-8562/win10chromecompetesalesguide.PNG</Description>
    </Thumbnail1>
    <i0d941ee1e744ffea7aeee9924c91cbb xmlns="230e9df3-be65-4c73-a93b-d1236ebd677e">
      <Terms xmlns="http://schemas.microsoft.com/office/infopath/2007/PartnerControls"/>
    </i0d941ee1e744ffea7aeee9924c91cbb>
    <RoutingRuleDescription xmlns="http://schemas.microsoft.com/sharepoint/v3">To-Partner sales guide to guide conversations with customers, promoting Windows 10 Pro devices over Chromebook devices. Details value of Windows over Chrome including the Intune Management offer and Office 365 add-ons and helps with overcoming objections.</RoutingRuleDescription>
    <PublishingExpirationDate xmlns="http://schemas.microsoft.com/sharepoint/v3" xsi:nil="true"/>
    <ga0c0bf70a6644469c61b3efa7025301 xmlns="230e9df3-be65-4c73-a93b-d1236ebd677e">
      <Terms xmlns="http://schemas.microsoft.com/office/infopath/2007/PartnerControls"/>
    </ga0c0bf70a6644469c61b3efa7025301>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TaxKeywordTaxHTField xmlns="230e9df3-be65-4c73-a93b-d1236ebd677e">
      <Terms xmlns="http://schemas.microsoft.com/office/infopath/2007/PartnerControls"/>
    </TaxKeywordTaxHTField>
    <b4224c12c78d42ea9b214de0badf8358 xmlns="230e9df3-be65-4c73-a93b-d1236ebd677e">
      <Terms xmlns="http://schemas.microsoft.com/office/infopath/2007/PartnerControls"/>
    </b4224c12c78d42ea9b214de0badf8358>
    <TaxCatchAll xmlns="230e9df3-be65-4c73-a93b-d1236ebd677e">
      <Value>218</Value>
      <Value>25</Value>
      <Value>473</Value>
      <Value>472</Value>
      <Value>27</Value>
      <Value>26</Value>
      <Value>62</Value>
      <Value>24</Value>
      <Value>23</Value>
      <Value>22</Value>
      <Value>21</Value>
      <Value>19</Value>
      <Value>200</Value>
      <Value>1494</Value>
      <Value>28</Value>
    </TaxCatchAll>
    <mb88723863e1404388ba3733387d48df xmlns="230e9df3-be65-4c73-a93b-d1236ebd677e">
      <Terms xmlns="http://schemas.microsoft.com/office/infopath/2007/PartnerControls">
        <TermInfo xmlns="http://schemas.microsoft.com/office/infopath/2007/PartnerControls">
          <TermName xmlns="http://schemas.microsoft.com/office/infopath/2007/PartnerControls">Small Medium and Corporate</TermName>
          <TermId xmlns="http://schemas.microsoft.com/office/infopath/2007/PartnerControls">6db4621e-b930-49a2-a1a5-911f8be5e921</TermId>
        </TermInfo>
      </Terms>
    </mb88723863e1404388ba3733387d48df>
    <ParentID1 xmlns="230e9df3-be65-4c73-a93b-d1236ebd677e">G02KC-1-8549</ParentID1>
    <kf34bcdc8fc34e479d3f94c6210e8e27 xmlns="230e9df3-be65-4c73-a93b-d1236ebd677e">
      <Terms xmlns="http://schemas.microsoft.com/office/infopath/2007/PartnerControls">
        <TermInfo xmlns="http://schemas.microsoft.com/office/infopath/2007/PartnerControls">
          <TermName xmlns="http://schemas.microsoft.com/office/infopath/2007/PartnerControls">Google</TermName>
          <TermId xmlns="http://schemas.microsoft.com/office/infopath/2007/PartnerControls">1946e706-962f-4cf1-894e-eb3279c7bb59</TermId>
        </TermInfo>
        <TermInfo xmlns="http://schemas.microsoft.com/office/infopath/2007/PartnerControls">
          <TermName xmlns="http://schemas.microsoft.com/office/infopath/2007/PartnerControls">Google Chrome</TermName>
          <TermId xmlns="http://schemas.microsoft.com/office/infopath/2007/PartnerControls">a49b0697-c935-4e6f-ae25-e898bcb76583</TermId>
        </TermInfo>
        <TermInfo xmlns="http://schemas.microsoft.com/office/infopath/2007/PartnerControls">
          <TermName xmlns="http://schemas.microsoft.com/office/infopath/2007/PartnerControls">Chromebooks</TermName>
          <TermId xmlns="http://schemas.microsoft.com/office/infopath/2007/PartnerControls">6dee9656-571d-4bd0-842f-f1dfe8ed4c9f</TermId>
        </TermInfo>
      </Terms>
    </kf34bcdc8fc34e479d3f94c6210e8e27>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compete</TermName>
          <TermId xmlns="http://schemas.microsoft.com/office/infopath/2007/PartnerControls">e91370c2-05f5-4699-aff2-f55a1018dd01</TermId>
        </TermInfo>
      </Terms>
    </m6c7b4717b6346e6a075a59dd47eac69>
    <GenericText2 xmlns="230e9df3-be65-4c73-a93b-d1236ebd677e" xsi:nil="true"/>
    <_dlc_DocId xmlns="230e9df3-be65-4c73-a93b-d1236ebd677e">G02KC-1571507983-8562</_dlc_DocId>
    <_dlc_DocIdUrl xmlns="230e9df3-be65-4c73-a93b-d1236ebd677e">
      <Url>https://microsoft.sharepoint.com/sites/Infopedia_G02KC/_layouts/15/DocIdRedir.aspx?ID=G02KC-1571507983-8562</Url>
      <Description>G02KC-1571507983-8562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6D5916A-F5EE-4A09-95A0-EC527BC225B6}"/>
</file>

<file path=customXml/itemProps2.xml><?xml version="1.0" encoding="utf-8"?>
<ds:datastoreItem xmlns:ds="http://schemas.openxmlformats.org/officeDocument/2006/customXml" ds:itemID="{D099B728-1911-4A8A-86ED-484F8A44511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0fc94398-3189-46ab-a23e-60d26abc18ff"/>
    <ds:schemaRef ds:uri="8dec3539-de05-4be2-bb36-f65c4a16c650"/>
    <ds:schemaRef ds:uri="http://www.w3.org/XML/1998/namespace"/>
    <ds:schemaRef ds:uri="http://purl.org/dc/dcmitype/"/>
  </ds:schemaRefs>
</ds:datastoreItem>
</file>

<file path=customXml/itemProps3.xml><?xml version="1.0" encoding="utf-8"?>
<ds:datastoreItem xmlns:ds="http://schemas.openxmlformats.org/officeDocument/2006/customXml" ds:itemID="{94DF23EA-3A30-4ED1-AC36-CE075C370BE4}">
  <ds:schemaRefs>
    <ds:schemaRef ds:uri="http://schemas.microsoft.com/sharepoint/v3/contenttype/forms"/>
  </ds:schemaRefs>
</ds:datastoreItem>
</file>

<file path=customXml/itemProps4.xml><?xml version="1.0" encoding="utf-8"?>
<ds:datastoreItem xmlns:ds="http://schemas.openxmlformats.org/officeDocument/2006/customXml" ds:itemID="{C117F46B-5207-4EEB-99E2-7B6EDB2533F1}"/>
</file>

<file path=customXml/itemProps5.xml><?xml version="1.0" encoding="utf-8"?>
<ds:datastoreItem xmlns:ds="http://schemas.openxmlformats.org/officeDocument/2006/customXml" ds:itemID="{ED405636-B6B1-41B9-8EBB-4BED079A201F}"/>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Custom</PresentationFormat>
  <Paragraphs>116</Paragraphs>
  <Slides>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Segoe UI</vt:lpstr>
      <vt:lpstr>Segoe UI Light</vt:lpstr>
      <vt:lpstr>Segoe UI Semibold</vt:lpstr>
      <vt:lpstr>Times New Roman</vt:lpstr>
      <vt:lpstr>12_Windows 10 Brand Template 16x9</vt:lpstr>
      <vt:lpstr>White hyperlink</vt:lpstr>
      <vt:lpstr>PowerPoint Presentation</vt:lpstr>
      <vt:lpstr>PowerPoint Presentation</vt:lpstr>
      <vt:lpstr>PowerPoint Presentation</vt:lpstr>
      <vt:lpstr>PowerPoint Presentation</vt:lpstr>
      <vt:lpstr>Have first-rate Microsoft tools at your service on your windows 10 pro device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Chrome Compete SMC To-Partner Sales Guide</dc:title>
  <dc:creator>Sarah Saffer (Allyis Inc)</dc:creator>
  <cp:lastModifiedBy>Sarah Saffer (Allyis Inc)</cp:lastModifiedBy>
  <cp:revision>2</cp:revision>
  <dcterms:modified xsi:type="dcterms:W3CDTF">2017-03-28T22:10:55Z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0x0101000E4CB7077FEE4FF7AE86D4A500EEC780030016C849C62B10EB41ACA8C7EEDEF40BB2003AE68AEF13E2EA44A7998FA73A2E3557</vt:lpwstr>
  </property>
  <property fmtid="{D5CDD505-2E9C-101B-9397-08002B2CF9AE}" pid="3" name="_dlc_DocIdItemGuid">
    <vt:lpwstr>58986d72-059b-4671-aa7b-32e2956ae2d0</vt:lpwstr>
  </property>
  <property fmtid="{D5CDD505-2E9C-101B-9397-08002B2CF9AE}" pid="4" name="_dlc_policyId">
    <vt:lpwstr/>
  </property>
  <property fmtid="{D5CDD505-2E9C-101B-9397-08002B2CF9AE}" pid="5" name="ItemRetentionFormula">
    <vt:lpwstr/>
  </property>
  <property fmtid="{D5CDD505-2E9C-101B-9397-08002B2CF9AE}" pid="6" name="of67e5d4b76f4a9db8769983fda9cec0">
    <vt:lpwstr/>
  </property>
  <property fmtid="{D5CDD505-2E9C-101B-9397-08002B2CF9AE}" pid="7" name="TaxKeyword">
    <vt:lpwstr/>
  </property>
  <property fmtid="{D5CDD505-2E9C-101B-9397-08002B2CF9AE}" pid="8" name="NewsType">
    <vt:lpwstr/>
  </property>
  <property fmtid="{D5CDD505-2E9C-101B-9397-08002B2CF9AE}" pid="9" name="Region">
    <vt:lpwstr/>
  </property>
  <property fmtid="{D5CDD505-2E9C-101B-9397-08002B2CF9AE}" pid="10" name="ItemType">
    <vt:lpwstr>218;#sales guides|dbc0d3ee-e678-45c3-b9bf-fe10a3ea9eb5;#200;#feedback requests|00ce1828-98a3-430e-af54-eda270e1be04</vt:lpwstr>
  </property>
  <property fmtid="{D5CDD505-2E9C-101B-9397-08002B2CF9AE}" pid="11" name="Confidentiality">
    <vt:lpwstr>62;#partner ready|207d4327-6b5f-454c-8f06-5ab2802d5700</vt:lpwstr>
  </property>
  <property fmtid="{D5CDD505-2E9C-101B-9397-08002B2CF9AE}" pid="12" name="Industries">
    <vt:lpwstr/>
  </property>
  <property fmtid="{D5CDD505-2E9C-101B-9397-08002B2CF9AE}" pid="13" name="MSProducts">
    <vt:lpwstr/>
  </property>
  <property fmtid="{D5CDD505-2E9C-101B-9397-08002B2CF9AE}" pid="14" name="Competitors">
    <vt:lpwstr>472;#Google|1946e706-962f-4cf1-894e-eb3279c7bb59;#473;#Google Chrome|a49b0697-c935-4e6f-ae25-e898bcb76583;#19;#Chromebooks|6dee9656-571d-4bd0-842f-f1dfe8ed4c9f</vt:lpwstr>
  </property>
  <property fmtid="{D5CDD505-2E9C-101B-9397-08002B2CF9AE}" pid="15" name="SMSGDomain">
    <vt:lpwstr>22;#Windows Division|02060bcf-ed70-4849-aa5b-8abb20bff174;#21;#Windows Domain|394afea1-7a30-43aa-ba56-b48b78e065b4;#23;#Marketing and Operations|4e55053f-00bf-4a09-94d0-fbe9f56e7b2c</vt:lpwstr>
  </property>
  <property fmtid="{D5CDD505-2E9C-101B-9397-08002B2CF9AE}" pid="16" name="ExperienceContentType">
    <vt:lpwstr/>
  </property>
  <property fmtid="{D5CDD505-2E9C-101B-9397-08002B2CF9AE}" pid="17" name="BusinessArchitecture">
    <vt:lpwstr/>
  </property>
  <property fmtid="{D5CDD505-2E9C-101B-9397-08002B2CF9AE}" pid="18" name="Products">
    <vt:lpwstr>24;#Windows|11182676-d3c8-405d-bf7b-bf8604ca2c9e;#25;#Windows 10|d367191d-72a3-43b9-a75c-4ec35baf2ce8</vt:lpwstr>
  </property>
  <property fmtid="{D5CDD505-2E9C-101B-9397-08002B2CF9AE}" pid="19" name="MSPhysicalGeography">
    <vt:lpwstr/>
  </property>
  <property fmtid="{D5CDD505-2E9C-101B-9397-08002B2CF9AE}" pid="20" name="EnterpriseDomainTags">
    <vt:lpwstr/>
  </property>
  <property fmtid="{D5CDD505-2E9C-101B-9397-08002B2CF9AE}" pid="21" name="j3562c58ee414e028925bc902cfc01a1">
    <vt:lpwstr/>
  </property>
  <property fmtid="{D5CDD505-2E9C-101B-9397-08002B2CF9AE}" pid="22" name="Segments">
    <vt:lpwstr/>
  </property>
  <property fmtid="{D5CDD505-2E9C-101B-9397-08002B2CF9AE}" pid="23" name="Partners">
    <vt:lpwstr/>
  </property>
  <property fmtid="{D5CDD505-2E9C-101B-9397-08002B2CF9AE}" pid="24" name="ActivitiesAndPrograms">
    <vt:lpwstr/>
  </property>
  <property fmtid="{D5CDD505-2E9C-101B-9397-08002B2CF9AE}" pid="25" name="l6f004f21209409da86a713c0f24627d">
    <vt:lpwstr/>
  </property>
  <property fmtid="{D5CDD505-2E9C-101B-9397-08002B2CF9AE}" pid="26" name="la4444b61d19467597d63190b69ac227">
    <vt:lpwstr/>
  </property>
  <property fmtid="{D5CDD505-2E9C-101B-9397-08002B2CF9AE}" pid="27" name="Topics">
    <vt:lpwstr>26;#compete|e91370c2-05f5-4699-aff2-f55a1018dd01</vt:lpwstr>
  </property>
  <property fmtid="{D5CDD505-2E9C-101B-9397-08002B2CF9AE}" pid="28" name="Groups">
    <vt:lpwstr>27;#Worldwide Readiness|c6595b84-b463-470a-bb46-2a47364645be;#28;#Windows Business Group|0345b95b-a01a-476d-9ed3-4bc6428075b5</vt:lpwstr>
  </property>
  <property fmtid="{D5CDD505-2E9C-101B-9397-08002B2CF9AE}" pid="29" name="MSProductsTaxHTField0">
    <vt:lpwstr/>
  </property>
  <property fmtid="{D5CDD505-2E9C-101B-9397-08002B2CF9AE}" pid="30" name="Languages">
    <vt:lpwstr/>
  </property>
  <property fmtid="{D5CDD505-2E9C-101B-9397-08002B2CF9AE}" pid="31" name="e8080b0481964c759b2c36ae49591b31">
    <vt:lpwstr/>
  </property>
  <property fmtid="{D5CDD505-2E9C-101B-9397-08002B2CF9AE}" pid="32" name="TechnicalLevel">
    <vt:lpwstr/>
  </property>
  <property fmtid="{D5CDD505-2E9C-101B-9397-08002B2CF9AE}" pid="33" name="Audiences">
    <vt:lpwstr>1494;#Small Medium and Corporate|6db4621e-b930-49a2-a1a5-911f8be5e921</vt:lpwstr>
  </property>
  <property fmtid="{D5CDD505-2E9C-101B-9397-08002B2CF9AE}" pid="34" name="ldac8aee9d1f469e8cd8c3f8d6a615f2">
    <vt:lpwstr/>
  </property>
  <property fmtid="{D5CDD505-2E9C-101B-9397-08002B2CF9AE}" pid="35" name="EmployeeRole">
    <vt:lpwstr/>
  </property>
  <property fmtid="{D5CDD505-2E9C-101B-9397-08002B2CF9AE}" pid="36" name="NewsTopic">
    <vt:lpwstr/>
  </property>
  <property fmtid="{D5CDD505-2E9C-101B-9397-08002B2CF9AE}" pid="37" name="Roles">
    <vt:lpwstr/>
  </property>
  <property fmtid="{D5CDD505-2E9C-101B-9397-08002B2CF9AE}" pid="38" name="NewsSource">
    <vt:lpwstr/>
  </property>
  <property fmtid="{D5CDD505-2E9C-101B-9397-08002B2CF9AE}" pid="39" name="SMSGTags">
    <vt:lpwstr/>
  </property>
  <property fmtid="{D5CDD505-2E9C-101B-9397-08002B2CF9AE}" pid="40" name="_docset_NoMedatataSyncRequired">
    <vt:lpwstr>False</vt:lpwstr>
  </property>
</Properties>
</file>