
<file path=[Content_Types].xml><?xml version="1.0" encoding="utf-8"?>
<Types xmlns="http://schemas.openxmlformats.org/package/2006/content-types">
  <Default Extension="png" ContentType="image/png"/>
  <Default Extension="jpeg" ContentType="image/jpeg"/>
  <Default Extension="emf" ContentType="image/x-emf"/>
  <Default Extension="m4a" ContentType="audio/unknown"/>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6.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6"/>
    <p:sldMasterId id="2147484305" r:id="rId7"/>
    <p:sldMasterId id="2147484320" r:id="rId8"/>
    <p:sldMasterId id="2147484352" r:id="rId9"/>
    <p:sldMasterId id="2147484374" r:id="rId10"/>
    <p:sldMasterId id="2147484396" r:id="rId11"/>
    <p:sldMasterId id="2147484403" r:id="rId12"/>
    <p:sldMasterId id="2147484412" r:id="rId13"/>
  </p:sldMasterIdLst>
  <p:notesMasterIdLst>
    <p:notesMasterId r:id="rId37"/>
  </p:notesMasterIdLst>
  <p:handoutMasterIdLst>
    <p:handoutMasterId r:id="rId38"/>
  </p:handoutMasterIdLst>
  <p:sldIdLst>
    <p:sldId id="1567" r:id="rId14"/>
    <p:sldId id="1632" r:id="rId15"/>
    <p:sldId id="1650" r:id="rId16"/>
    <p:sldId id="1651" r:id="rId17"/>
    <p:sldId id="1652" r:id="rId18"/>
    <p:sldId id="1653" r:id="rId19"/>
    <p:sldId id="1666" r:id="rId20"/>
    <p:sldId id="1663" r:id="rId21"/>
    <p:sldId id="1664" r:id="rId22"/>
    <p:sldId id="1665" r:id="rId23"/>
    <p:sldId id="1667" r:id="rId24"/>
    <p:sldId id="1668" r:id="rId25"/>
    <p:sldId id="1671" r:id="rId26"/>
    <p:sldId id="1670" r:id="rId27"/>
    <p:sldId id="1669" r:id="rId28"/>
    <p:sldId id="1657" r:id="rId29"/>
    <p:sldId id="1658" r:id="rId30"/>
    <p:sldId id="1659" r:id="rId31"/>
    <p:sldId id="1660" r:id="rId32"/>
    <p:sldId id="1661" r:id="rId33"/>
    <p:sldId id="1662" r:id="rId34"/>
    <p:sldId id="1656" r:id="rId35"/>
    <p:sldId id="1526" r:id="rId36"/>
  </p:sldIdLst>
  <p:sldSz cx="12436475" cy="6994525"/>
  <p:notesSz cx="6881813" cy="92964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203">
          <p15:clr>
            <a:srgbClr val="A4A3A4"/>
          </p15:clr>
        </p15:guide>
        <p15:guide id="2" pos="3917">
          <p15:clr>
            <a:srgbClr val="A4A3A4"/>
          </p15:clr>
        </p15:guide>
        <p15:guide id="3" orient="horz" pos="2458">
          <p15:clr>
            <a:srgbClr val="A4A3A4"/>
          </p15:clr>
        </p15:guide>
      </p15:sldGuideLst>
    </p:ext>
    <p:ext uri="{2D200454-40CA-4A62-9FC3-DE9A4176ACB9}">
      <p15:notesGuideLst xmlns="" xmlns:p15="http://schemas.microsoft.com/office/powerpoint/2012/main">
        <p15:guide id="1" orient="horz" pos="2928" userDrawn="1">
          <p15:clr>
            <a:srgbClr val="A4A3A4"/>
          </p15:clr>
        </p15:guide>
        <p15:guide id="2" pos="216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7" name="Heather Lilly Wikene" initials="HLW" lastIdx="20" clrIdx="7">
    <p:extLst/>
  </p:cmAuthor>
  <p:cmAuthor id="1" name="Mary Feil-Jacobs" initials="MFJ" lastIdx="43" clrIdx="1"/>
  <p:cmAuthor id="8" name="Heather Wikene" initials="HW" lastIdx="4" clrIdx="8">
    <p:extLst/>
  </p:cmAuthor>
  <p:cmAuthor id="2" name="Monica Lueder" initials="ML" lastIdx="22" clrIdx="2">
    <p:extLst/>
  </p:cmAuthor>
  <p:cmAuthor id="3" name="Mary Feil-Jacobs" initials="MF" lastIdx="22" clrIdx="3">
    <p:extLst/>
  </p:cmAuthor>
  <p:cmAuthor id="4" name="Rob Nicolai" initials="RN" lastIdx="218" clrIdx="4"/>
  <p:cmAuthor id="5" name="Amy Duchene" initials="AD" lastIdx="209" clrIdx="5"/>
  <p:cmAuthor id="6" name="Sarah" initials="S" lastIdx="34"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a:srgbClr val="D3D3D3"/>
    <a:srgbClr val="212121"/>
    <a:srgbClr val="E2E2E2"/>
    <a:srgbClr val="DC5834"/>
    <a:srgbClr val="0B87DB"/>
    <a:srgbClr val="084072"/>
    <a:srgbClr val="073865"/>
    <a:srgbClr val="D83B0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6" autoAdjust="0"/>
    <p:restoredTop sz="74604" autoAdjust="0"/>
  </p:normalViewPr>
  <p:slideViewPr>
    <p:cSldViewPr snapToGrid="0" snapToObjects="1">
      <p:cViewPr>
        <p:scale>
          <a:sx n="69" d="100"/>
          <a:sy n="69" d="100"/>
        </p:scale>
        <p:origin x="-1128" y="-58"/>
      </p:cViewPr>
      <p:guideLst>
        <p:guide orient="horz" pos="2203"/>
        <p:guide orient="horz" pos="2458"/>
        <p:guide pos="3917"/>
      </p:guideLst>
    </p:cSldViewPr>
  </p:slideViewPr>
  <p:outlineViewPr>
    <p:cViewPr>
      <p:scale>
        <a:sx n="33" d="100"/>
        <a:sy n="33" d="100"/>
      </p:scale>
      <p:origin x="0" y="-2824"/>
    </p:cViewPr>
  </p:outlineViewPr>
  <p:notesTextViewPr>
    <p:cViewPr>
      <p:scale>
        <a:sx n="100" d="100"/>
        <a:sy n="100" d="100"/>
      </p:scale>
      <p:origin x="0" y="0"/>
    </p:cViewPr>
  </p:notesTextViewPr>
  <p:sorterViewPr>
    <p:cViewPr>
      <p:scale>
        <a:sx n="90" d="100"/>
        <a:sy n="90" d="100"/>
      </p:scale>
      <p:origin x="0" y="5058"/>
    </p:cViewPr>
  </p:sorterViewPr>
  <p:notesViewPr>
    <p:cSldViewPr snapToGrid="0" snapToObjects="1" showGuides="1">
      <p:cViewPr varScale="1">
        <p:scale>
          <a:sx n="51" d="100"/>
          <a:sy n="51" d="100"/>
        </p:scale>
        <p:origin x="2692" y="-4748"/>
      </p:cViewPr>
      <p:guideLst>
        <p:guide orient="horz" pos="2928"/>
        <p:guide pos="2168"/>
      </p:guideLst>
    </p:cSldViewPr>
  </p:notesViewPr>
  <p:gridSpacing cx="91439" cy="91439"/>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Master" Target="slideMasters/slideMaster8.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heme" Target="theme/theme1.xml"/><Relationship Id="rId7" Type="http://schemas.openxmlformats.org/officeDocument/2006/relationships/slideMaster" Target="slideMasters/slideMaster2.xml"/><Relationship Id="rId12" Type="http://schemas.openxmlformats.org/officeDocument/2006/relationships/slideMaster" Target="slideMasters/slideMaster7.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Master" Target="slideMasters/slideMaster6.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5.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1" y="-11766"/>
            <a:ext cx="2982119" cy="464820"/>
          </a:xfrm>
          <a:prstGeom prst="rect">
            <a:avLst/>
          </a:prstGeom>
        </p:spPr>
        <p:txBody>
          <a:bodyPr vert="horz" lIns="92433" tIns="46217" rIns="92433" bIns="46217"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98102" y="0"/>
            <a:ext cx="2982119" cy="464820"/>
          </a:xfrm>
          <a:prstGeom prst="rect">
            <a:avLst/>
          </a:prstGeom>
        </p:spPr>
        <p:txBody>
          <a:bodyPr vert="horz" lIns="92433" tIns="46217" rIns="92433" bIns="46217" rtlCol="0"/>
          <a:lstStyle>
            <a:lvl1pPr algn="r">
              <a:defRPr sz="1200"/>
            </a:lvl1pPr>
          </a:lstStyle>
          <a:p>
            <a:fld id="{8C8D045D-9A66-44E7-900A-FC6D0BD4E54A}" type="datetime8">
              <a:rPr lang="en-US" smtClean="0">
                <a:latin typeface="Segoe UI" pitchFamily="34" charset="0"/>
              </a:rPr>
              <a:t>7/20/2017 10:30 AM</a:t>
            </a:fld>
            <a:endParaRPr lang="en-US" dirty="0">
              <a:latin typeface="Segoe UI" pitchFamily="34" charset="0"/>
            </a:endParaRPr>
          </a:p>
        </p:txBody>
      </p:sp>
      <p:sp>
        <p:nvSpPr>
          <p:cNvPr id="8" name="Footer Placeholder 7"/>
          <p:cNvSpPr>
            <a:spLocks noGrp="1"/>
          </p:cNvSpPr>
          <p:nvPr>
            <p:ph type="ftr" sz="quarter" idx="2"/>
          </p:nvPr>
        </p:nvSpPr>
        <p:spPr>
          <a:xfrm>
            <a:off x="0" y="8829967"/>
            <a:ext cx="5815132" cy="337975"/>
          </a:xfrm>
          <a:prstGeom prst="rect">
            <a:avLst/>
          </a:prstGeom>
        </p:spPr>
        <p:txBody>
          <a:bodyPr vert="horz" lIns="92433" tIns="46217" rIns="92433" bIns="46217" rtlCol="0" anchor="b"/>
          <a:lstStyle>
            <a:lvl1pPr algn="l">
              <a:defRPr sz="1200"/>
            </a:lvl1pPr>
          </a:lstStyle>
          <a:p>
            <a:pPr marL="402792" defTabSz="92402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803662" y="8829966"/>
            <a:ext cx="1076558" cy="464820"/>
          </a:xfrm>
          <a:prstGeom prst="rect">
            <a:avLst/>
          </a:prstGeom>
        </p:spPr>
        <p:txBody>
          <a:bodyPr vert="horz" lIns="92433" tIns="46217" rIns="92433" bIns="46217"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1" y="0"/>
            <a:ext cx="2982119" cy="464820"/>
          </a:xfrm>
          <a:prstGeom prst="rect">
            <a:avLst/>
          </a:prstGeom>
        </p:spPr>
        <p:txBody>
          <a:bodyPr vert="horz" lIns="92433" tIns="46217" rIns="92433" bIns="46217"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42900" y="696913"/>
            <a:ext cx="6196013" cy="3486150"/>
          </a:xfrm>
          <a:prstGeom prst="rect">
            <a:avLst/>
          </a:prstGeom>
          <a:noFill/>
          <a:ln w="12700">
            <a:solidFill>
              <a:prstClr val="black"/>
            </a:solidFill>
          </a:ln>
        </p:spPr>
        <p:txBody>
          <a:bodyPr vert="horz" lIns="92433" tIns="46217" rIns="92433" bIns="46217" rtlCol="0" anchor="ctr"/>
          <a:lstStyle/>
          <a:p>
            <a:endParaRPr lang="en-US" dirty="0"/>
          </a:p>
        </p:txBody>
      </p:sp>
      <p:sp>
        <p:nvSpPr>
          <p:cNvPr id="10" name="Footer Placeholder 9"/>
          <p:cNvSpPr>
            <a:spLocks noGrp="1"/>
          </p:cNvSpPr>
          <p:nvPr>
            <p:ph type="ftr" sz="quarter" idx="4"/>
          </p:nvPr>
        </p:nvSpPr>
        <p:spPr>
          <a:xfrm>
            <a:off x="0" y="8831580"/>
            <a:ext cx="5941299" cy="361896"/>
          </a:xfrm>
          <a:prstGeom prst="rect">
            <a:avLst/>
          </a:prstGeom>
        </p:spPr>
        <p:txBody>
          <a:bodyPr vert="horz" lIns="92433" tIns="46217" rIns="92433" bIns="46217" rtlCol="0" anchor="b"/>
          <a:lstStyle>
            <a:lvl1pPr marL="577708" indent="0" algn="l">
              <a:defRPr sz="1200"/>
            </a:lvl1pPr>
          </a:lstStyle>
          <a:p>
            <a:pPr defTabSz="9240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98102" y="0"/>
            <a:ext cx="2982119" cy="464820"/>
          </a:xfrm>
          <a:prstGeom prst="rect">
            <a:avLst/>
          </a:prstGeom>
        </p:spPr>
        <p:txBody>
          <a:bodyPr vert="horz" lIns="92433" tIns="46217" rIns="92433" bIns="46217" rtlCol="0"/>
          <a:lstStyle>
            <a:lvl1pPr algn="r">
              <a:defRPr sz="1200">
                <a:latin typeface="Segoe UI" pitchFamily="34" charset="0"/>
              </a:defRPr>
            </a:lvl1pPr>
          </a:lstStyle>
          <a:p>
            <a:fld id="{38EEC551-8CDA-4EB6-89BB-2A86C9F091C8}" type="datetime8">
              <a:rPr lang="en-US" smtClean="0"/>
              <a:t>7/20/2017 10:30 AM</a:t>
            </a:fld>
            <a:endParaRPr lang="en-US" dirty="0"/>
          </a:p>
        </p:txBody>
      </p:sp>
      <p:sp>
        <p:nvSpPr>
          <p:cNvPr id="12" name="Notes Placeholder 11"/>
          <p:cNvSpPr>
            <a:spLocks noGrp="1"/>
          </p:cNvSpPr>
          <p:nvPr>
            <p:ph type="body" sz="quarter" idx="3"/>
          </p:nvPr>
        </p:nvSpPr>
        <p:spPr>
          <a:xfrm>
            <a:off x="688182" y="4415790"/>
            <a:ext cx="5505450" cy="4183380"/>
          </a:xfrm>
          <a:prstGeom prst="rect">
            <a:avLst/>
          </a:prstGeom>
        </p:spPr>
        <p:txBody>
          <a:bodyPr vert="horz" lIns="92433" tIns="46217" rIns="92433" bIns="462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29828" y="8829966"/>
            <a:ext cx="950392" cy="464820"/>
          </a:xfrm>
          <a:prstGeom prst="rect">
            <a:avLst/>
          </a:prstGeom>
        </p:spPr>
        <p:txBody>
          <a:bodyPr vert="horz" lIns="92433" tIns="46217" rIns="92433" bIns="46217"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incom.blob.core.windows.net/documents/Windows%2010%20TEI%20Study.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D558A-8F81-4840-95D6-849BAE0BE8E2}" type="slidenum">
              <a:rPr lang="en-US" smtClean="0"/>
              <a:t>1</a:t>
            </a:fld>
            <a:endParaRPr lang="en-US" dirty="0"/>
          </a:p>
        </p:txBody>
      </p:sp>
    </p:spTree>
    <p:extLst>
      <p:ext uri="{BB962C8B-B14F-4D97-AF65-F5344CB8AC3E}">
        <p14:creationId xmlns:p14="http://schemas.microsoft.com/office/powerpoint/2010/main" val="1740038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Windows 10 Enterprise E3 offers all of the features of Windows 10 Pro, along with extra layers of security and management features for those businesses that need them, such as: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Greater security to protect sensitive data and ensure compliance using </a:t>
            </a:r>
            <a:r>
              <a:rPr lang="en-US" b="1" baseline="0" dirty="0"/>
              <a:t>Credential Guard, Device Guard, AppLocker Management</a:t>
            </a:r>
            <a:r>
              <a:rPr lang="en-US" baseline="0" dirty="0"/>
              <a:t>, and </a:t>
            </a:r>
            <a:r>
              <a:rPr lang="en-US" b="1" baseline="0" dirty="0"/>
              <a:t>Managed User Experience</a:t>
            </a:r>
          </a:p>
          <a:p>
            <a:pPr marL="171450" indent="-171450">
              <a:buFont typeface="Arial" panose="020B0604020202020204" pitchFamily="34" charset="0"/>
              <a:buChar char="•"/>
            </a:pPr>
            <a:r>
              <a:rPr lang="en-US" sz="1200" dirty="0">
                <a:gradFill>
                  <a:gsLst>
                    <a:gs pos="1250">
                      <a:srgbClr val="505050"/>
                    </a:gs>
                    <a:gs pos="100000">
                      <a:srgbClr val="505050"/>
                    </a:gs>
                  </a:gsLst>
                  <a:lin ang="5400000" scaled="0"/>
                </a:gradFill>
              </a:rPr>
              <a:t>Enabling a consistent, personalized, desktop experience for employees with multiple devices – making it easier to stay productive from device to device – with </a:t>
            </a:r>
            <a:r>
              <a:rPr lang="en-US" sz="1200" b="1" dirty="0">
                <a:solidFill>
                  <a:srgbClr val="0078D7"/>
                </a:solidFill>
              </a:rPr>
              <a:t>UE-V</a:t>
            </a:r>
            <a:endParaRPr lang="en-US" sz="1200" b="0" dirty="0">
              <a:gradFill>
                <a:gsLst>
                  <a:gs pos="1250">
                    <a:srgbClr val="505050"/>
                  </a:gs>
                  <a:gs pos="100000">
                    <a:srgbClr val="505050"/>
                  </a:gs>
                </a:gsLst>
                <a:lin ang="5400000" scaled="0"/>
              </a:gradFill>
            </a:endParaRPr>
          </a:p>
          <a:p>
            <a:pPr marL="171450" indent="-171450">
              <a:buFont typeface="Arial" panose="020B0604020202020204" pitchFamily="34" charset="0"/>
              <a:buChar char="•"/>
            </a:pPr>
            <a:r>
              <a:rPr lang="en-US" sz="1200" dirty="0">
                <a:gradFill>
                  <a:gsLst>
                    <a:gs pos="1250">
                      <a:srgbClr val="505050"/>
                    </a:gs>
                    <a:gs pos="100000">
                      <a:srgbClr val="505050"/>
                    </a:gs>
                  </a:gsLst>
                  <a:lin ang="5400000" scaled="0"/>
                </a:gradFill>
              </a:rPr>
              <a:t>Making sure </a:t>
            </a:r>
            <a:r>
              <a:rPr lang="en-US" dirty="0"/>
              <a:t>that all of your apps stay current</a:t>
            </a:r>
            <a:r>
              <a:rPr lang="en-US" baseline="0" dirty="0"/>
              <a:t> and protected </a:t>
            </a:r>
            <a:r>
              <a:rPr lang="en-US" dirty="0"/>
              <a:t>with the</a:t>
            </a:r>
            <a:r>
              <a:rPr lang="en-US" baseline="0" dirty="0"/>
              <a:t> latest security updates and functionality using </a:t>
            </a:r>
            <a:r>
              <a:rPr lang="en-US" b="1" baseline="0" dirty="0"/>
              <a:t>App-V</a:t>
            </a:r>
            <a:r>
              <a:rPr lang="en-US" baseline="0" dirty="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BranchCache</a:t>
            </a:r>
            <a:r>
              <a:rPr lang="en-US" baseline="0" dirty="0"/>
              <a:t>, which allows users in remote locations to cache files, websites, and other content from central servers, so content is not repeatedly downloaded across the network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gradFill>
                  <a:gsLst>
                    <a:gs pos="1250">
                      <a:srgbClr val="505050"/>
                    </a:gs>
                    <a:gs pos="100000">
                      <a:srgbClr val="505050"/>
                    </a:gs>
                  </a:gsLst>
                  <a:lin ang="5400000" scaled="0"/>
                </a:gradFill>
              </a:rPr>
              <a:t>Direct Access</a:t>
            </a:r>
            <a:r>
              <a:rPr lang="en-US" sz="1200" dirty="0">
                <a:gradFill>
                  <a:gsLst>
                    <a:gs pos="1250">
                      <a:srgbClr val="505050"/>
                    </a:gs>
                    <a:gs pos="100000">
                      <a:srgbClr val="505050"/>
                    </a:gs>
                  </a:gsLst>
                  <a:lin ang="5400000" scaled="0"/>
                </a:gradFill>
              </a:rPr>
              <a:t>, which allows remote users to more securely and easily access your internal network resources by simply connecting to the Internet</a:t>
            </a: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Windows 10 Enterprise E3 can also help you simplify device management and free up your resources to focus on more strategic priorities with: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A </a:t>
            </a:r>
            <a:r>
              <a:rPr lang="en-US" b="1" baseline="0" dirty="0"/>
              <a:t>subscription-based </a:t>
            </a:r>
            <a:r>
              <a:rPr lang="en-US" b="0" baseline="0" dirty="0"/>
              <a:t>licensing</a:t>
            </a:r>
            <a:r>
              <a:rPr lang="en-US" b="1" baseline="0" dirty="0"/>
              <a:t> </a:t>
            </a:r>
            <a:r>
              <a:rPr lang="en-US" b="0" baseline="0" dirty="0"/>
              <a:t>model that helps you lower up front costs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Per-user licensing </a:t>
            </a:r>
            <a:r>
              <a:rPr lang="en-US" baseline="0" dirty="0"/>
              <a:t>which eliminates device counting and make it easier to stay compliant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ability to easily access all of your cloud services in one </a:t>
            </a:r>
            <a:r>
              <a:rPr lang="en-US" b="1" baseline="0" dirty="0"/>
              <a:t>central partner portal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Cloud-based provisioning </a:t>
            </a:r>
            <a:r>
              <a:rPr lang="en-US" b="0" baseline="0" dirty="0"/>
              <a:t>managed by your </a:t>
            </a:r>
            <a:r>
              <a:rPr lang="en-US" b="1" baseline="0" dirty="0"/>
              <a:t>trusted partner</a:t>
            </a:r>
            <a:r>
              <a:rPr lang="en-US" b="0" baseline="0" dirty="0"/>
              <a:t>, who handles all aspects of device deployment, subscription purchasing and support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indent="0" algn="l" defTabSz="932742" rtl="0" eaLnBrk="1" fontAlgn="auto" latinLnBrk="0" hangingPunct="1">
              <a:lnSpc>
                <a:spcPct val="90000"/>
              </a:lnSpc>
              <a:spcBef>
                <a:spcPts val="0"/>
              </a:spcBef>
              <a:spcAft>
                <a:spcPts val="340"/>
              </a:spcAft>
              <a:buClrTx/>
              <a:buSzTx/>
              <a:buFontTx/>
              <a:buNone/>
              <a:tabLst/>
              <a:defRPr/>
            </a:pPr>
            <a:r>
              <a:rPr lang="en-US" baseline="0" dirty="0"/>
              <a:t>Windows 10 Enterprise E5 includes all of the features of Enterprise E3, </a:t>
            </a:r>
            <a:r>
              <a:rPr lang="en-US" i="1" baseline="0" dirty="0"/>
              <a:t>plus</a:t>
            </a:r>
            <a:r>
              <a:rPr lang="en-US" baseline="0" dirty="0"/>
              <a:t> </a:t>
            </a:r>
            <a:r>
              <a:rPr lang="en-US" b="1" baseline="0" dirty="0"/>
              <a:t>Windows Defender Advanced Threat Protection</a:t>
            </a:r>
            <a:r>
              <a:rPr lang="en-US" baseline="0" dirty="0"/>
              <a:t>, which </a:t>
            </a:r>
            <a:r>
              <a:rPr lang="en-US" sz="1200" kern="1200" dirty="0">
                <a:solidFill>
                  <a:schemeClr val="tx1"/>
                </a:solidFill>
                <a:effectLst/>
                <a:latin typeface="Segoe UI Light" pitchFamily="34" charset="0"/>
                <a:ea typeface="+mn-ea"/>
                <a:cs typeface="+mn-cs"/>
              </a:rPr>
              <a:t>provides a </a:t>
            </a:r>
            <a:r>
              <a:rPr lang="en-US" sz="1200" b="0" kern="1200" dirty="0">
                <a:solidFill>
                  <a:schemeClr val="tx1"/>
                </a:solidFill>
                <a:effectLst/>
                <a:latin typeface="Segoe UI Light" pitchFamily="34" charset="0"/>
                <a:ea typeface="+mn-ea"/>
                <a:cs typeface="+mn-cs"/>
              </a:rPr>
              <a:t>new post-breach layer of protection to the Windows 10 security stack. Windows Defender ATP gives</a:t>
            </a:r>
            <a:r>
              <a:rPr lang="en-US" sz="1200" b="0" kern="1200" baseline="0" dirty="0">
                <a:solidFill>
                  <a:schemeClr val="tx1"/>
                </a:solidFill>
                <a:effectLst/>
                <a:latin typeface="Segoe UI Light" pitchFamily="34" charset="0"/>
                <a:ea typeface="+mn-ea"/>
                <a:cs typeface="+mn-cs"/>
              </a:rPr>
              <a:t> you the ability to </a:t>
            </a:r>
            <a:r>
              <a:rPr lang="en-US" sz="1200" b="0" dirty="0"/>
              <a:t>detect, investigate and remediate Advanced Attacks and data breaches </a:t>
            </a:r>
            <a:r>
              <a:rPr lang="en-US" sz="1200" dirty="0"/>
              <a:t>on your networks.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8C5E4EE-5172-4595-B561-07B6D57361AE}"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49456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D113828-DD1C-412D-90FA-09F7133A26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84993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D113828-DD1C-412D-90FA-09F7133A26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66248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35">
              <a:lnSpc>
                <a:spcPct val="100000"/>
              </a:lnSpc>
              <a:spcAft>
                <a:spcPts val="0"/>
              </a:spcAft>
              <a:defRPr/>
            </a:pPr>
            <a:r>
              <a:rPr lang="en-US" sz="1200" b="1" kern="1200" dirty="0">
                <a:solidFill>
                  <a:schemeClr val="tx1"/>
                </a:solidFill>
                <a:latin typeface="Segoe UI Light" pitchFamily="34" charset="0"/>
                <a:ea typeface="+mn-ea"/>
                <a:cs typeface="+mn-cs"/>
              </a:rPr>
              <a:t>Suggested slide time: </a:t>
            </a:r>
            <a:r>
              <a:rPr lang="en-US" sz="1200" kern="1200" dirty="0">
                <a:solidFill>
                  <a:schemeClr val="tx1"/>
                </a:solidFill>
                <a:latin typeface="Segoe UI Light" pitchFamily="34" charset="0"/>
                <a:ea typeface="+mn-ea"/>
                <a:cs typeface="+mn-cs"/>
              </a:rPr>
              <a:t>4-5</a:t>
            </a:r>
            <a:r>
              <a:rPr lang="en-US" sz="1200" kern="1200" baseline="0" dirty="0">
                <a:solidFill>
                  <a:schemeClr val="tx1"/>
                </a:solidFill>
                <a:latin typeface="Segoe UI Light" pitchFamily="34" charset="0"/>
                <a:ea typeface="+mn-ea"/>
                <a:cs typeface="+mn-cs"/>
              </a:rPr>
              <a:t> </a:t>
            </a:r>
            <a:r>
              <a:rPr lang="en-US" sz="1200" kern="1200" dirty="0">
                <a:solidFill>
                  <a:schemeClr val="tx1"/>
                </a:solidFill>
                <a:latin typeface="Segoe UI Light" pitchFamily="34" charset="0"/>
                <a:ea typeface="+mn-ea"/>
                <a:cs typeface="+mn-cs"/>
              </a:rPr>
              <a:t>minutes</a:t>
            </a:r>
          </a:p>
          <a:p>
            <a:pPr defTabSz="924435">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35">
              <a:lnSpc>
                <a:spcPct val="100000"/>
              </a:lnSpc>
              <a:spcAft>
                <a:spcPts val="0"/>
              </a:spcAft>
              <a:defRPr/>
            </a:pPr>
            <a:r>
              <a:rPr lang="en-US" sz="1200" b="1" kern="1200" dirty="0">
                <a:solidFill>
                  <a:schemeClr val="tx1"/>
                </a:solidFill>
                <a:latin typeface="Segoe UI Light" pitchFamily="34" charset="0"/>
                <a:ea typeface="+mn-ea"/>
                <a:cs typeface="+mn-cs"/>
              </a:rPr>
              <a:t>Key points to cover</a:t>
            </a:r>
          </a:p>
          <a:p>
            <a:pPr marL="173336" indent="-173336" defTabSz="924458">
              <a:lnSpc>
                <a:spcPct val="100000"/>
              </a:lnSpc>
              <a:spcAft>
                <a:spcPts val="0"/>
              </a:spcAft>
              <a:buFont typeface="Arial" panose="020B0604020202020204" pitchFamily="34" charset="0"/>
              <a:buChar char="•"/>
              <a:defRPr/>
            </a:pPr>
            <a:r>
              <a:rPr lang="en-US" sz="1200" kern="1200" dirty="0">
                <a:solidFill>
                  <a:schemeClr val="tx1"/>
                </a:solidFill>
                <a:latin typeface="Segoe UI Light" pitchFamily="34" charset="0"/>
                <a:ea typeface="+mn-ea"/>
                <a:cs typeface="+mn-cs"/>
              </a:rPr>
              <a:t>Enhanced mobility and collaboration invites risk.</a:t>
            </a:r>
          </a:p>
          <a:p>
            <a:pPr marL="173336" indent="-173336">
              <a:buFont typeface="Arial" panose="020B0604020202020204" pitchFamily="34" charset="0"/>
              <a:buChar char="•"/>
            </a:pPr>
            <a:r>
              <a:rPr lang="en-US" sz="1200" kern="1200" dirty="0">
                <a:solidFill>
                  <a:schemeClr val="tx1"/>
                </a:solidFill>
                <a:latin typeface="Segoe UI Light" pitchFamily="34" charset="0"/>
                <a:ea typeface="+mn-ea"/>
                <a:cs typeface="+mn-cs"/>
              </a:rPr>
              <a:t>Data leakage incidents are costly.</a:t>
            </a:r>
          </a:p>
          <a:p>
            <a:pPr marL="173336" indent="-173336">
              <a:buFont typeface="Arial" panose="020B0604020202020204" pitchFamily="34" charset="0"/>
              <a:buChar char="•"/>
            </a:pPr>
            <a:r>
              <a:rPr lang="en-US" sz="1200" kern="1200" dirty="0">
                <a:solidFill>
                  <a:schemeClr val="tx1"/>
                </a:solidFill>
                <a:latin typeface="Segoe UI Light" pitchFamily="34" charset="0"/>
                <a:ea typeface="+mn-ea"/>
                <a:cs typeface="+mn-cs"/>
              </a:rPr>
              <a:t>High regulatory scrutiny make this a top priority for financial services organizations. </a:t>
            </a:r>
          </a:p>
          <a:p>
            <a:pPr defTabSz="924435">
              <a:lnSpc>
                <a:spcPct val="100000"/>
              </a:lnSpc>
              <a:spcAft>
                <a:spcPts val="0"/>
              </a:spcAft>
              <a:defRPr/>
            </a:pPr>
            <a:endParaRPr lang="en-US" sz="1200" b="1"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Speaker notes</a:t>
            </a:r>
          </a:p>
          <a:p>
            <a:r>
              <a:rPr lang="en-US" sz="1200" kern="1200" dirty="0">
                <a:solidFill>
                  <a:schemeClr val="tx1"/>
                </a:solidFill>
                <a:latin typeface="Segoe UI Light" pitchFamily="34" charset="0"/>
                <a:ea typeface="+mn-ea"/>
                <a:cs typeface="+mn-cs"/>
              </a:rPr>
              <a:t>We just talked about the digital transformation</a:t>
            </a:r>
            <a:r>
              <a:rPr lang="en-US" sz="1200" kern="1200" baseline="0" dirty="0">
                <a:solidFill>
                  <a:schemeClr val="tx1"/>
                </a:solidFill>
                <a:latin typeface="Segoe UI Light" pitchFamily="34" charset="0"/>
                <a:ea typeface="+mn-ea"/>
                <a:cs typeface="+mn-cs"/>
              </a:rPr>
              <a:t> </a:t>
            </a:r>
            <a:r>
              <a:rPr lang="en-US" sz="1200" kern="1200" dirty="0">
                <a:solidFill>
                  <a:schemeClr val="tx1"/>
                </a:solidFill>
                <a:latin typeface="Segoe UI Light" pitchFamily="34" charset="0"/>
                <a:ea typeface="+mn-ea"/>
                <a:cs typeface="+mn-cs"/>
              </a:rPr>
              <a:t>and evolution to a mobile, collaborative workforce and customer base that needs data access. It’s also true that customer data, including account numbers and personally identifiable information, represents a significant target. </a:t>
            </a:r>
          </a:p>
          <a:p>
            <a:endParaRPr lang="en-US" sz="1200" kern="1200" dirty="0">
              <a:solidFill>
                <a:schemeClr val="tx1"/>
              </a:solidFill>
              <a:latin typeface="Segoe UI Light" pitchFamily="34" charset="0"/>
              <a:ea typeface="+mn-ea"/>
              <a:cs typeface="+mn-cs"/>
            </a:endParaRPr>
          </a:p>
          <a:p>
            <a:pPr defTabSz="924435">
              <a:lnSpc>
                <a:spcPct val="100000"/>
              </a:lnSpc>
              <a:spcAft>
                <a:spcPts val="0"/>
              </a:spcAft>
              <a:defRPr/>
            </a:pPr>
            <a:r>
              <a:rPr lang="en-US" sz="1200" kern="1200" dirty="0">
                <a:solidFill>
                  <a:schemeClr val="tx1"/>
                </a:solidFill>
                <a:latin typeface="Segoe UI Light" pitchFamily="34" charset="0"/>
                <a:ea typeface="+mn-ea"/>
                <a:cs typeface="+mn-cs"/>
              </a:rPr>
              <a:t>Here are some other things Microsoft</a:t>
            </a:r>
            <a:r>
              <a:rPr lang="en-US" sz="1200" kern="1200" baseline="0" dirty="0">
                <a:solidFill>
                  <a:schemeClr val="tx1"/>
                </a:solidFill>
                <a:latin typeface="Segoe UI Light" pitchFamily="34" charset="0"/>
                <a:ea typeface="+mn-ea"/>
                <a:cs typeface="+mn-cs"/>
              </a:rPr>
              <a:t> sees </a:t>
            </a:r>
            <a:r>
              <a:rPr lang="en-US" sz="1200" kern="1200" dirty="0">
                <a:solidFill>
                  <a:schemeClr val="tx1"/>
                </a:solidFill>
                <a:latin typeface="Segoe UI Light" pitchFamily="34" charset="0"/>
                <a:ea typeface="+mn-ea"/>
                <a:cs typeface="+mn-cs"/>
              </a:rPr>
              <a:t>in your industry. You’re probably seeing them too.:</a:t>
            </a:r>
          </a:p>
          <a:p>
            <a:pPr marL="173336" indent="-173336" defTabSz="924435">
              <a:lnSpc>
                <a:spcPct val="100000"/>
              </a:lnSpc>
              <a:spcAft>
                <a:spcPts val="0"/>
              </a:spcAft>
              <a:buFont typeface="Arial" panose="020B0604020202020204" pitchFamily="34" charset="0"/>
              <a:buChar char="•"/>
              <a:defRPr/>
            </a:pPr>
            <a:r>
              <a:rPr lang="en-US" sz="1200" b="1" kern="1200" dirty="0">
                <a:solidFill>
                  <a:schemeClr val="tx1"/>
                </a:solidFill>
                <a:latin typeface="Segoe UI Light" pitchFamily="34" charset="0"/>
                <a:ea typeface="+mn-ea"/>
                <a:cs typeface="+mn-cs"/>
              </a:rPr>
              <a:t>Targeted exploits like cybercrime and fraud: </a:t>
            </a:r>
            <a:r>
              <a:rPr lang="en-US" sz="1200" kern="1200" dirty="0">
                <a:solidFill>
                  <a:schemeClr val="tx1"/>
                </a:solidFill>
                <a:latin typeface="Segoe UI Light" pitchFamily="34" charset="0"/>
                <a:ea typeface="+mn-ea"/>
                <a:cs typeface="+mn-cs"/>
              </a:rPr>
              <a:t>Financial services firms are a top target for cybercrime and fraud,</a:t>
            </a:r>
            <a:r>
              <a:rPr lang="en-US" sz="1200" kern="1200" baseline="0" dirty="0">
                <a:solidFill>
                  <a:schemeClr val="tx1"/>
                </a:solidFill>
                <a:latin typeface="Segoe UI Light" pitchFamily="34" charset="0"/>
                <a:ea typeface="+mn-ea"/>
                <a:cs typeface="+mn-cs"/>
              </a:rPr>
              <a:t> as we just examined.</a:t>
            </a:r>
            <a:r>
              <a:rPr lang="en-US" sz="1200" kern="1200" dirty="0">
                <a:solidFill>
                  <a:schemeClr val="tx1"/>
                </a:solidFill>
                <a:latin typeface="Segoe UI Light" pitchFamily="34" charset="0"/>
                <a:ea typeface="+mn-ea"/>
                <a:cs typeface="+mn-cs"/>
              </a:rPr>
              <a:t> Today, well-organized and well-funded “hacktivists,” terrorists, and nation states are committing increasingly frequent and complex cybercrimes. Occupational fraud, mostly through employee theft, is also a growing, global problem for financial services organizations such as the example we saw with Wells Fargo.</a:t>
            </a:r>
          </a:p>
          <a:p>
            <a:pPr marL="173336" indent="-173336" defTabSz="924435">
              <a:lnSpc>
                <a:spcPct val="100000"/>
              </a:lnSpc>
              <a:spcAft>
                <a:spcPts val="0"/>
              </a:spcAft>
              <a:buFont typeface="Arial" panose="020B0604020202020204" pitchFamily="34" charset="0"/>
              <a:buChar char="•"/>
              <a:defRPr/>
            </a:pPr>
            <a:r>
              <a:rPr lang="en-US" sz="1200" b="1" kern="1200" dirty="0">
                <a:solidFill>
                  <a:schemeClr val="tx1"/>
                </a:solidFill>
                <a:latin typeface="Segoe UI Light" pitchFamily="34" charset="0"/>
                <a:ea typeface="+mn-ea"/>
                <a:cs typeface="+mn-cs"/>
              </a:rPr>
              <a:t>Increased threat exposure as financial institutions increase mobility and collaboration: </a:t>
            </a:r>
            <a:r>
              <a:rPr lang="en-US" sz="1200" b="0" kern="1200" dirty="0">
                <a:solidFill>
                  <a:schemeClr val="tx1"/>
                </a:solidFill>
                <a:latin typeface="Segoe UI Light" pitchFamily="34" charset="0"/>
                <a:ea typeface="+mn-ea"/>
                <a:cs typeface="+mn-cs"/>
              </a:rPr>
              <a:t>F</a:t>
            </a:r>
            <a:r>
              <a:rPr lang="en-US" sz="1200" kern="1200" dirty="0">
                <a:solidFill>
                  <a:schemeClr val="tx1"/>
                </a:solidFill>
                <a:latin typeface="Segoe UI Light" pitchFamily="34" charset="0"/>
                <a:ea typeface="+mn-ea"/>
                <a:cs typeface="+mn-cs"/>
              </a:rPr>
              <a:t>irms are letting people bring their own devices into the environment. Now, think back to that perimeter discussion—the model of the fort being secured is no longer enough; now you must think about your people too. </a:t>
            </a:r>
            <a:endParaRPr lang="en-US" sz="1200" b="0" kern="1200" baseline="0" dirty="0">
              <a:solidFill>
                <a:schemeClr val="tx1"/>
              </a:solidFill>
              <a:effectLst/>
              <a:latin typeface="Segoe UI Light" pitchFamily="34" charset="0"/>
              <a:ea typeface="+mn-ea"/>
              <a:cs typeface="+mn-cs"/>
            </a:endParaRPr>
          </a:p>
          <a:p>
            <a:pPr marL="173336" indent="-173336" defTabSz="924435">
              <a:lnSpc>
                <a:spcPct val="100000"/>
              </a:lnSpc>
              <a:spcAft>
                <a:spcPts val="0"/>
              </a:spcAft>
              <a:buFont typeface="Arial" panose="020B0604020202020204" pitchFamily="34" charset="0"/>
              <a:buChar char="•"/>
              <a:defRPr/>
            </a:pPr>
            <a:r>
              <a:rPr lang="en-US" sz="1200" b="1" kern="1200" dirty="0">
                <a:solidFill>
                  <a:schemeClr val="tx1"/>
                </a:solidFill>
                <a:latin typeface="Segoe UI Light" pitchFamily="34" charset="0"/>
                <a:ea typeface="+mn-ea"/>
                <a:cs typeface="+mn-cs"/>
              </a:rPr>
              <a:t>Risks of doing business anywhere: </a:t>
            </a:r>
            <a:r>
              <a:rPr lang="en-US" sz="1200" kern="1200" dirty="0">
                <a:solidFill>
                  <a:schemeClr val="tx1"/>
                </a:solidFill>
                <a:latin typeface="Segoe UI Light" pitchFamily="34" charset="0"/>
                <a:ea typeface="+mn-ea"/>
                <a:cs typeface="+mn-cs"/>
              </a:rPr>
              <a:t>Financial services are embracing customer-centricity and new mobile technologies.</a:t>
            </a:r>
            <a:r>
              <a:rPr lang="en-US" sz="1200" kern="1200" baseline="0" dirty="0">
                <a:solidFill>
                  <a:schemeClr val="tx1"/>
                </a:solidFill>
                <a:latin typeface="Segoe UI Light" pitchFamily="34" charset="0"/>
                <a:ea typeface="+mn-ea"/>
                <a:cs typeface="+mn-cs"/>
              </a:rPr>
              <a:t> </a:t>
            </a:r>
            <a:r>
              <a:rPr lang="en-US" sz="1200" kern="1200" dirty="0">
                <a:solidFill>
                  <a:schemeClr val="tx1"/>
                </a:solidFill>
                <a:latin typeface="Segoe UI Light" pitchFamily="34" charset="0"/>
                <a:ea typeface="+mn-ea"/>
                <a:cs typeface="+mn-cs"/>
              </a:rPr>
              <a:t>Firms are seeking to empower personnel with secure access to the right information at the right time—so that teams can work securely from almost anywhere on any device.</a:t>
            </a:r>
          </a:p>
          <a:p>
            <a:pPr marL="173336" marR="0" indent="-173336" algn="l" defTabSz="92443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latin typeface="Segoe UI Light" pitchFamily="34" charset="0"/>
                <a:ea typeface="+mn-ea"/>
                <a:cs typeface="+mn-cs"/>
              </a:rPr>
              <a:t>Evolving threats: credential theft and advanced persistent threats. </a:t>
            </a:r>
            <a:r>
              <a:rPr lang="en-US" sz="900" kern="1200" dirty="0">
                <a:solidFill>
                  <a:schemeClr val="tx1"/>
                </a:solidFill>
                <a:effectLst/>
                <a:latin typeface="Segoe UI Light" pitchFamily="34" charset="0"/>
                <a:ea typeface="+mn-ea"/>
                <a:cs typeface="+mn-cs"/>
              </a:rPr>
              <a:t>Familiar threats like malware are evolving. Modern attackers are increasingly focused on creating extraordinary damage. Meaning the risk is no longer just one person's credentials, but an infiltration to the organization at large.</a:t>
            </a:r>
            <a:r>
              <a:rPr lang="en-US" sz="900" kern="1200" baseline="0" dirty="0">
                <a:solidFill>
                  <a:schemeClr val="tx1"/>
                </a:solidFill>
                <a:effectLst/>
                <a:latin typeface="Segoe UI Light" pitchFamily="34" charset="0"/>
                <a:ea typeface="+mn-ea"/>
                <a:cs typeface="+mn-cs"/>
              </a:rPr>
              <a:t> </a:t>
            </a:r>
            <a:r>
              <a:rPr lang="en-US" sz="1200" kern="1200" dirty="0">
                <a:solidFill>
                  <a:schemeClr val="tx1"/>
                </a:solidFill>
                <a:latin typeface="Segoe UI Light" pitchFamily="34" charset="0"/>
                <a:ea typeface="+mn-ea"/>
                <a:cs typeface="+mn-cs"/>
              </a:rPr>
              <a:t>Even organizations with enormous security budgets and elite security analysts are struggling to address these modern threats.</a:t>
            </a:r>
          </a:p>
          <a:p>
            <a:pPr marL="173336" indent="-173336" defTabSz="924435">
              <a:lnSpc>
                <a:spcPct val="100000"/>
              </a:lnSpc>
              <a:spcAft>
                <a:spcPts val="0"/>
              </a:spcAft>
              <a:buFont typeface="Arial" panose="020B0604020202020204" pitchFamily="34" charset="0"/>
              <a:buChar char="•"/>
              <a:defRPr/>
            </a:pPr>
            <a:r>
              <a:rPr lang="en-US" sz="1200" b="1" kern="1200" dirty="0">
                <a:solidFill>
                  <a:schemeClr val="tx1"/>
                </a:solidFill>
                <a:latin typeface="Segoe UI Light" pitchFamily="34" charset="0"/>
                <a:ea typeface="+mn-ea"/>
                <a:cs typeface="+mn-cs"/>
              </a:rPr>
              <a:t>Legacy devices and antiquated defenses: </a:t>
            </a:r>
            <a:r>
              <a:rPr lang="en-US" sz="1200" kern="1200" dirty="0">
                <a:solidFill>
                  <a:schemeClr val="tx1"/>
                </a:solidFill>
                <a:latin typeface="Segoe UI Light" pitchFamily="34" charset="0"/>
                <a:ea typeface="+mn-ea"/>
                <a:cs typeface="+mn-cs"/>
              </a:rPr>
              <a:t>Passwords have become a problem, not a solution. Legacy devices may not be equipped with the necessary hardware-based security for modern threats or may not be supported with the necessary software updates to protect against today’s malware.</a:t>
            </a:r>
          </a:p>
          <a:p>
            <a:pPr marL="173336" indent="-173336" defTabSz="924435">
              <a:lnSpc>
                <a:spcPct val="100000"/>
              </a:lnSpc>
              <a:spcAft>
                <a:spcPts val="0"/>
              </a:spcAft>
              <a:buFont typeface="Arial" panose="020B0604020202020204" pitchFamily="34" charset="0"/>
              <a:buChar char="•"/>
              <a:defRPr/>
            </a:pPr>
            <a:r>
              <a:rPr lang="en-US" sz="1200" b="1" kern="1200" dirty="0">
                <a:solidFill>
                  <a:schemeClr val="tx1"/>
                </a:solidFill>
                <a:latin typeface="Segoe UI Light" pitchFamily="34" charset="0"/>
                <a:ea typeface="+mn-ea"/>
                <a:cs typeface="+mn-cs"/>
              </a:rPr>
              <a:t>Increased compliance complexity. </a:t>
            </a:r>
            <a:r>
              <a:rPr lang="en-US" sz="1200" b="0" kern="1200" dirty="0">
                <a:solidFill>
                  <a:schemeClr val="tx1"/>
                </a:solidFill>
                <a:latin typeface="Segoe UI Light" pitchFamily="34" charset="0"/>
                <a:ea typeface="+mn-ea"/>
                <a:cs typeface="+mn-cs"/>
              </a:rPr>
              <a:t>As</a:t>
            </a:r>
            <a:r>
              <a:rPr lang="en-US" sz="1200" b="0" kern="1200" baseline="0" dirty="0">
                <a:solidFill>
                  <a:schemeClr val="tx1"/>
                </a:solidFill>
                <a:latin typeface="Segoe UI Light" pitchFamily="34" charset="0"/>
                <a:ea typeface="+mn-ea"/>
                <a:cs typeface="+mn-cs"/>
              </a:rPr>
              <a:t> we discussed, f</a:t>
            </a:r>
            <a:r>
              <a:rPr lang="en-US" sz="1200" kern="1200" dirty="0">
                <a:solidFill>
                  <a:schemeClr val="tx1"/>
                </a:solidFill>
                <a:latin typeface="Segoe UI Light" pitchFamily="34" charset="0"/>
                <a:ea typeface="+mn-ea"/>
                <a:cs typeface="+mn-cs"/>
              </a:rPr>
              <a:t>inancial services firms are under extremely high regulatory scrutiny, making compliance and risk management top priorities. </a:t>
            </a:r>
          </a:p>
          <a:p>
            <a:pPr marL="173336" indent="-173336" defTabSz="924435">
              <a:lnSpc>
                <a:spcPct val="100000"/>
              </a:lnSpc>
              <a:spcAft>
                <a:spcPts val="0"/>
              </a:spcAft>
              <a:buFont typeface="Arial" panose="020B0604020202020204" pitchFamily="34" charset="0"/>
              <a:buChar char="•"/>
              <a:defRPr/>
            </a:pPr>
            <a:r>
              <a:rPr lang="en-US" sz="1200" b="1" kern="1200" dirty="0">
                <a:solidFill>
                  <a:schemeClr val="tx1"/>
                </a:solidFill>
                <a:latin typeface="Segoe UI Light" pitchFamily="34" charset="0"/>
                <a:ea typeface="+mn-ea"/>
                <a:cs typeface="+mn-cs"/>
              </a:rPr>
              <a:t>Growing costs of lost and leaked data: </a:t>
            </a:r>
            <a:r>
              <a:rPr lang="en-US" sz="1200" kern="1200" dirty="0">
                <a:solidFill>
                  <a:schemeClr val="tx1"/>
                </a:solidFill>
                <a:latin typeface="Segoe UI Light" pitchFamily="34" charset="0"/>
                <a:ea typeface="+mn-ea"/>
                <a:cs typeface="+mn-cs"/>
              </a:rPr>
              <a:t>Financial services firms need to protect their franchises by ensuring that their information and workplace environment is secured. Protecting corporate and customer data is a top priority, especially as firms re-evaluate and transform their business strategies to embrace the four megatrends of mobility, social, cloud, and big data. And data leakage is real. 87% of senior managers admit to regularly uploading work files to a personal email or cloud account. As well, 58% have accidentally sent sensitive information to the wrong person.</a:t>
            </a:r>
            <a:r>
              <a:rPr lang="en-US" sz="1200" baseline="30000" dirty="0">
                <a:solidFill>
                  <a:srgbClr val="FFFFFF">
                    <a:lumMod val="75000"/>
                  </a:srgbClr>
                </a:solidFill>
                <a:latin typeface="Segoe UI" panose="020B0502040204020203" pitchFamily="34" charset="0"/>
              </a:rPr>
              <a:t> 1</a:t>
            </a:r>
            <a:r>
              <a:rPr lang="en-US" sz="1200" dirty="0">
                <a:solidFill>
                  <a:srgbClr val="FFFFFF">
                    <a:lumMod val="75000"/>
                  </a:srgbClr>
                </a:solidFill>
                <a:latin typeface="Segoe UI" panose="020B0502040204020203" pitchFamily="34" charset="0"/>
              </a:rPr>
              <a:t>&lt;</a:t>
            </a:r>
            <a:r>
              <a:rPr lang="en-US" sz="1200" b="1" i="1" dirty="0">
                <a:solidFill>
                  <a:srgbClr val="FFFFFF">
                    <a:lumMod val="75000"/>
                  </a:srgbClr>
                </a:solidFill>
                <a:latin typeface="Segoe UI" panose="020B0502040204020203" pitchFamily="34" charset="0"/>
              </a:rPr>
              <a:t>Note to presenter</a:t>
            </a:r>
            <a:r>
              <a:rPr lang="en-US" sz="1200" b="1" dirty="0">
                <a:solidFill>
                  <a:srgbClr val="FFFFFF">
                    <a:lumMod val="75000"/>
                  </a:srgbClr>
                </a:solidFill>
                <a:latin typeface="Segoe UI" panose="020B0502040204020203" pitchFamily="34" charset="0"/>
              </a:rPr>
              <a:t>: </a:t>
            </a:r>
            <a:r>
              <a:rPr lang="en-US" sz="1200" dirty="0">
                <a:solidFill>
                  <a:srgbClr val="FFFFFF">
                    <a:lumMod val="75000"/>
                  </a:srgbClr>
                </a:solidFill>
                <a:latin typeface="Segoe UI" panose="020B0502040204020203" pitchFamily="34" charset="0"/>
              </a:rPr>
              <a:t>this is a general</a:t>
            </a:r>
            <a:r>
              <a:rPr lang="en-US" sz="1200" baseline="0" dirty="0">
                <a:solidFill>
                  <a:srgbClr val="FFFFFF">
                    <a:lumMod val="75000"/>
                  </a:srgbClr>
                </a:solidFill>
                <a:latin typeface="Segoe UI" panose="020B0502040204020203" pitchFamily="34" charset="0"/>
              </a:rPr>
              <a:t> statistic for the US, not financial services specific&gt;</a:t>
            </a:r>
            <a:endParaRPr lang="en-US" sz="1200" dirty="0">
              <a:solidFill>
                <a:srgbClr val="FFFFFF">
                  <a:lumMod val="75000"/>
                </a:srgbClr>
              </a:solidFill>
              <a:latin typeface="Segoe UI" panose="020B0502040204020203" pitchFamily="34" charset="0"/>
            </a:endParaRPr>
          </a:p>
          <a:p>
            <a:pPr marL="173336" indent="-173336" defTabSz="924435">
              <a:lnSpc>
                <a:spcPct val="100000"/>
              </a:lnSpc>
              <a:spcAft>
                <a:spcPts val="0"/>
              </a:spcAft>
              <a:buFont typeface="Arial" panose="020B0604020202020204" pitchFamily="34" charset="0"/>
              <a:buChar char="•"/>
              <a:defRPr/>
            </a:pPr>
            <a:r>
              <a:rPr lang="en-US" sz="1200" b="1" kern="1200" dirty="0">
                <a:solidFill>
                  <a:schemeClr val="tx1"/>
                </a:solidFill>
                <a:latin typeface="Segoe UI Light" pitchFamily="34" charset="0"/>
                <a:ea typeface="+mn-ea"/>
                <a:cs typeface="+mn-cs"/>
              </a:rPr>
              <a:t>Eroding customer trust: </a:t>
            </a:r>
            <a:r>
              <a:rPr lang="en-US" sz="1200" kern="1200" dirty="0">
                <a:solidFill>
                  <a:schemeClr val="tx1"/>
                </a:solidFill>
                <a:latin typeface="Segoe UI Light" pitchFamily="34" charset="0"/>
                <a:ea typeface="+mn-ea"/>
                <a:cs typeface="+mn-cs"/>
              </a:rPr>
              <a:t>Customers and regulators are less trusting of financial institutions than they were before the 2009 financial crisis. As a result, there is increased pressure for transparency and for the ability to demonstrate strong risk management and business integrity</a:t>
            </a:r>
            <a:r>
              <a:rPr lang="en-US" sz="1200" kern="1200" baseline="0" dirty="0">
                <a:solidFill>
                  <a:schemeClr val="tx1"/>
                </a:solidFill>
                <a:latin typeface="Segoe UI Light" pitchFamily="34" charset="0"/>
                <a:ea typeface="+mn-ea"/>
                <a:cs typeface="+mn-cs"/>
              </a:rPr>
              <a:t>. According to Forbes: “</a:t>
            </a:r>
            <a:r>
              <a:rPr lang="en-US" sz="900" b="0" i="0" kern="1200" dirty="0">
                <a:solidFill>
                  <a:schemeClr val="tx1"/>
                </a:solidFill>
                <a:effectLst/>
                <a:latin typeface="Segoe UI Light" pitchFamily="34" charset="0"/>
                <a:ea typeface="+mn-ea"/>
                <a:cs typeface="+mn-cs"/>
              </a:rPr>
              <a:t>Just </a:t>
            </a:r>
            <a:r>
              <a:rPr lang="en-US" sz="900" b="0" i="0" u="none" strike="noStrike" kern="1200" dirty="0">
                <a:solidFill>
                  <a:schemeClr val="tx1"/>
                </a:solidFill>
                <a:effectLst/>
                <a:latin typeface="Segoe UI Light" pitchFamily="34" charset="0"/>
                <a:ea typeface="+mn-ea"/>
                <a:cs typeface="+mn-cs"/>
              </a:rPr>
              <a:t>45%</a:t>
            </a:r>
            <a:r>
              <a:rPr lang="en-US" sz="900" b="0" i="0" u="none" strike="noStrike" kern="1200" baseline="0" dirty="0">
                <a:solidFill>
                  <a:schemeClr val="tx1"/>
                </a:solidFill>
                <a:effectLst/>
                <a:latin typeface="Segoe UI Light" pitchFamily="34" charset="0"/>
                <a:ea typeface="+mn-ea"/>
                <a:cs typeface="+mn-cs"/>
              </a:rPr>
              <a:t> o</a:t>
            </a:r>
            <a:r>
              <a:rPr lang="en-US" sz="900" b="0" i="0" kern="1200" dirty="0">
                <a:solidFill>
                  <a:schemeClr val="tx1"/>
                </a:solidFill>
                <a:effectLst/>
                <a:latin typeface="Segoe UI Light" pitchFamily="34" charset="0"/>
                <a:ea typeface="+mn-ea"/>
                <a:cs typeface="+mn-cs"/>
              </a:rPr>
              <a:t>f people are confident that their data held by businesses is secure</a:t>
            </a:r>
            <a:r>
              <a:rPr lang="en-US" sz="900" b="0" i="0" kern="1200" baseline="0" dirty="0">
                <a:solidFill>
                  <a:schemeClr val="tx1"/>
                </a:solidFill>
                <a:effectLst/>
                <a:latin typeface="Segoe UI Light" pitchFamily="34" charset="0"/>
                <a:ea typeface="+mn-ea"/>
                <a:cs typeface="+mn-cs"/>
              </a:rPr>
              <a:t>…</a:t>
            </a:r>
            <a:r>
              <a:rPr lang="en-US" sz="900" b="0" i="0" kern="1200" dirty="0">
                <a:solidFill>
                  <a:schemeClr val="tx1"/>
                </a:solidFill>
                <a:effectLst/>
                <a:latin typeface="Segoe UI Light" pitchFamily="34" charset="0"/>
                <a:ea typeface="+mn-ea"/>
                <a:cs typeface="+mn-cs"/>
              </a:rPr>
              <a:t>Even among the 45% who believe their data is safe, just one data breach could be enough to erode that confidence and cause them to start looking for alternatives.”</a:t>
            </a:r>
            <a:r>
              <a:rPr lang="en-US" sz="900" b="0" i="0" kern="1200" baseline="0" dirty="0">
                <a:solidFill>
                  <a:schemeClr val="tx1"/>
                </a:solidFill>
                <a:effectLst/>
                <a:latin typeface="Segoe UI Light" pitchFamily="34" charset="0"/>
                <a:ea typeface="+mn-ea"/>
                <a:cs typeface="+mn-cs"/>
              </a:rPr>
              <a:t> </a:t>
            </a:r>
            <a:r>
              <a:rPr lang="en-US" sz="900" kern="1200" baseline="30000" dirty="0">
                <a:solidFill>
                  <a:schemeClr val="tx1"/>
                </a:solidFill>
                <a:effectLst/>
                <a:latin typeface="Segoe UI Light" pitchFamily="34" charset="0"/>
                <a:ea typeface="+mn-ea"/>
                <a:cs typeface="+mn-cs"/>
              </a:rPr>
              <a:t>2</a:t>
            </a:r>
            <a:r>
              <a:rPr lang="en-US" sz="900" b="0" i="0" kern="1200" baseline="0" dirty="0">
                <a:solidFill>
                  <a:schemeClr val="tx1"/>
                </a:solidFill>
                <a:effectLst/>
                <a:latin typeface="Segoe UI Light" pitchFamily="34" charset="0"/>
                <a:ea typeface="+mn-ea"/>
                <a:cs typeface="+mn-cs"/>
              </a:rPr>
              <a:t> </a:t>
            </a:r>
            <a:r>
              <a:rPr lang="en-US" sz="900" b="1" i="1" kern="1200" dirty="0">
                <a:solidFill>
                  <a:schemeClr val="tx1"/>
                </a:solidFill>
                <a:effectLst/>
                <a:latin typeface="Segoe UI Light" pitchFamily="34" charset="0"/>
                <a:ea typeface="+mn-ea"/>
                <a:cs typeface="+mn-cs"/>
              </a:rPr>
              <a:t>Note to presenter: </a:t>
            </a:r>
            <a:r>
              <a:rPr lang="en-US" sz="900" b="0" i="0" kern="1200" dirty="0">
                <a:solidFill>
                  <a:schemeClr val="tx1"/>
                </a:solidFill>
                <a:effectLst/>
                <a:latin typeface="Segoe UI Light" pitchFamily="34" charset="0"/>
                <a:ea typeface="+mn-ea"/>
                <a:cs typeface="+mn-cs"/>
              </a:rPr>
              <a:t>these are general, global</a:t>
            </a:r>
            <a:r>
              <a:rPr lang="en-US" sz="900" b="0" i="0" kern="1200" baseline="0" dirty="0">
                <a:solidFill>
                  <a:schemeClr val="tx1"/>
                </a:solidFill>
                <a:effectLst/>
                <a:latin typeface="Segoe UI Light" pitchFamily="34" charset="0"/>
                <a:ea typeface="+mn-ea"/>
                <a:cs typeface="+mn-cs"/>
              </a:rPr>
              <a:t> statistics across industries&gt;</a:t>
            </a:r>
            <a:endParaRPr lang="en-US" sz="1200" kern="1200" dirty="0">
              <a:solidFill>
                <a:schemeClr val="tx1"/>
              </a:solidFill>
              <a:latin typeface="Segoe UI Light" pitchFamily="34" charset="0"/>
              <a:ea typeface="+mn-ea"/>
              <a:cs typeface="+mn-cs"/>
            </a:endParaRPr>
          </a:p>
          <a:p>
            <a:pPr defTabSz="924435">
              <a:lnSpc>
                <a:spcPct val="100000"/>
              </a:lnSpc>
              <a:spcAft>
                <a:spcPts val="0"/>
              </a:spcAft>
              <a:defRPr/>
            </a:pPr>
            <a:endParaRPr lang="en-US" sz="1200" kern="1200" dirty="0">
              <a:solidFill>
                <a:schemeClr val="tx1"/>
              </a:solidFill>
              <a:latin typeface="Segoe UI Light" pitchFamily="34" charset="0"/>
              <a:ea typeface="+mn-ea"/>
              <a:cs typeface="+mn-cs"/>
            </a:endParaRPr>
          </a:p>
          <a:p>
            <a:pPr lvl="0"/>
            <a:r>
              <a:rPr lang="en-US" sz="1200" kern="1200" dirty="0">
                <a:solidFill>
                  <a:schemeClr val="tx1"/>
                </a:solidFill>
                <a:latin typeface="Segoe UI Light" pitchFamily="34" charset="0"/>
                <a:ea typeface="+mn-ea"/>
                <a:cs typeface="+mn-cs"/>
              </a:rPr>
              <a:t>It’s a lot to juggle. Let’s look more into the unique challenges your team roles are facing—individually and together—in their day-to-day responsibilities.</a:t>
            </a:r>
          </a:p>
          <a:p>
            <a:pPr lvl="0"/>
            <a:endParaRPr lang="en-US" sz="1200" b="1" kern="1200" dirty="0">
              <a:solidFill>
                <a:schemeClr val="tx1"/>
              </a:solidFill>
              <a:latin typeface="Segoe UI Light" pitchFamily="34" charset="0"/>
              <a:ea typeface="+mn-ea"/>
              <a:cs typeface="+mn-cs"/>
            </a:endParaRPr>
          </a:p>
          <a:p>
            <a:pPr lvl="0"/>
            <a:r>
              <a:rPr lang="en-US" sz="1200" b="1" kern="1200" dirty="0">
                <a:solidFill>
                  <a:schemeClr val="tx1"/>
                </a:solidFill>
                <a:latin typeface="Segoe UI Light" pitchFamily="34" charset="0"/>
                <a:ea typeface="+mn-ea"/>
                <a:cs typeface="+mn-cs"/>
              </a:rPr>
              <a:t>[Advance slide]</a:t>
            </a:r>
          </a:p>
          <a:p>
            <a:pPr lvl="0"/>
            <a:endParaRPr lang="en-US" sz="1200" b="1" dirty="0"/>
          </a:p>
          <a:p>
            <a:r>
              <a:rPr lang="en-US" sz="900" kern="1200" dirty="0">
                <a:solidFill>
                  <a:schemeClr val="tx1"/>
                </a:solidFill>
                <a:effectLst/>
                <a:latin typeface="Segoe UI Light" pitchFamily="34" charset="0"/>
                <a:ea typeface="+mn-ea"/>
                <a:cs typeface="+mn-cs"/>
              </a:rPr>
              <a:t>Sources:</a:t>
            </a:r>
          </a:p>
          <a:p>
            <a:r>
              <a:rPr lang="en-US" sz="900" kern="1200" baseline="30000" dirty="0">
                <a:solidFill>
                  <a:schemeClr val="tx1"/>
                </a:solidFill>
                <a:effectLst/>
                <a:latin typeface="Segoe UI Light" pitchFamily="34" charset="0"/>
                <a:ea typeface="+mn-ea"/>
                <a:cs typeface="+mn-cs"/>
              </a:rPr>
              <a:t>1 </a:t>
            </a:r>
            <a:r>
              <a:rPr lang="en-US" sz="900" kern="1200" dirty="0">
                <a:solidFill>
                  <a:schemeClr val="tx1"/>
                </a:solidFill>
                <a:effectLst/>
                <a:latin typeface="Segoe UI Light" pitchFamily="34" charset="0"/>
                <a:ea typeface="+mn-ea"/>
                <a:cs typeface="+mn-cs"/>
              </a:rPr>
              <a:t>https://www.shrm.org/ResourcesAndTools/hr-topics/technology/Pages/Data-Breach-Worst-Offenders-Executives.aspx</a:t>
            </a:r>
          </a:p>
          <a:p>
            <a:r>
              <a:rPr lang="en-US" sz="900" kern="1200" baseline="30000" dirty="0">
                <a:solidFill>
                  <a:schemeClr val="tx1"/>
                </a:solidFill>
                <a:effectLst/>
                <a:latin typeface="Segoe UI Light" pitchFamily="34" charset="0"/>
                <a:ea typeface="+mn-ea"/>
                <a:cs typeface="+mn-cs"/>
              </a:rPr>
              <a:t>2</a:t>
            </a:r>
            <a:r>
              <a:rPr lang="en-US" sz="900" kern="1200" dirty="0">
                <a:solidFill>
                  <a:schemeClr val="tx1"/>
                </a:solidFill>
                <a:effectLst/>
                <a:latin typeface="Segoe UI Light" pitchFamily="34" charset="0"/>
                <a:ea typeface="+mn-ea"/>
                <a:cs typeface="+mn-cs"/>
              </a:rPr>
              <a:t> http://www.forbes.com/sites/elenakvochko/2016/04/04/trust-as-product-strategy/#35a8c7e058d2 </a:t>
            </a:r>
          </a:p>
          <a:p>
            <a:pPr lvl="0"/>
            <a:endParaRPr lang="en-US" sz="1200" b="1"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26194C4-12D8-49B5-AA9D-4B4B01F58D5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797371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D558A-8F81-4840-95D6-849BAE0BE8E2}" type="slidenum">
              <a:rPr lang="en-US" smtClean="0"/>
              <a:t>2</a:t>
            </a:fld>
            <a:endParaRPr lang="en-US" dirty="0"/>
          </a:p>
        </p:txBody>
      </p:sp>
    </p:spTree>
    <p:extLst>
      <p:ext uri="{BB962C8B-B14F-4D97-AF65-F5344CB8AC3E}">
        <p14:creationId xmlns:p14="http://schemas.microsoft.com/office/powerpoint/2010/main" val="2605602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get it, the small businesses landscape is intensely competitive. You need devices and platforms that provide every possible edge. A business PC with Windows 10 Pro offers just that – the most comprehensive security, more control over your technology, and the freedom to let your and your employees work in the most productive and personalized way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chemeClr val="tx1"/>
                </a:solidFill>
              </a:rPr>
              <a:t>The most</a:t>
            </a:r>
            <a:r>
              <a:rPr lang="en-US" sz="1200" u="sng" baseline="0" dirty="0">
                <a:solidFill>
                  <a:schemeClr val="tx1"/>
                </a:solidFill>
              </a:rPr>
              <a:t> secure Windows devices for your business</a:t>
            </a:r>
            <a:endParaRPr lang="en-US" sz="1200" u="sng"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Windows 10 Pro devices are the most secure Windows devices ever built, delivering a multi-layered approach to protecting your business information, your customer data, your employees’ online identities and, ultimately, your reputation.</a:t>
            </a:r>
          </a:p>
          <a:p>
            <a:endParaRPr lang="en-US" dirty="0"/>
          </a:p>
          <a:p>
            <a:r>
              <a:rPr lang="en-US" u="sng" dirty="0"/>
              <a:t>Simple</a:t>
            </a:r>
            <a:r>
              <a:rPr lang="en-US" u="sng" baseline="0" dirty="0"/>
              <a:t> management that grows with your business</a:t>
            </a:r>
            <a:endParaRPr lang="en-US"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Windows 10 Pro makes it easier than ever to manage an often complex IT environment, including your devices, user identities, apps and policies.  So you can confidently focus on doing what you best – running your business.</a:t>
            </a:r>
          </a:p>
          <a:p>
            <a:endParaRPr lang="en-US" u="sng" dirty="0"/>
          </a:p>
          <a:p>
            <a:r>
              <a:rPr lang="en-US" u="sng" dirty="0"/>
              <a:t>Get</a:t>
            </a:r>
            <a:r>
              <a:rPr lang="en-US" u="sng" baseline="0" dirty="0"/>
              <a:t> more done with the most productive tools</a:t>
            </a:r>
            <a:endParaRPr lang="en-US"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Windows 10 Pro gives a boost to your productivity: it helps you work faster, focus quickly on the task at hand, and access what you need, when you need it, from wherever you are. And all the while allowing you to work in a way that works best for you. </a:t>
            </a:r>
          </a:p>
          <a:p>
            <a:pPr marL="628650" marR="0" lvl="1" indent="-171450" algn="l" defTabSz="914377" rtl="0" eaLnBrk="1" fontAlgn="auto" latinLnBrk="0" hangingPunct="1">
              <a:lnSpc>
                <a:spcPct val="100000"/>
              </a:lnSpc>
              <a:spcBef>
                <a:spcPts val="0"/>
              </a:spcBef>
              <a:spcAft>
                <a:spcPts val="0"/>
              </a:spcAft>
              <a:buClr>
                <a:schemeClr val="accent1"/>
              </a:buClr>
              <a:buSzPct val="80000"/>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914377" rtl="0" eaLnBrk="1" fontAlgn="auto" latinLnBrk="0" hangingPunct="1">
              <a:lnSpc>
                <a:spcPct val="100000"/>
              </a:lnSpc>
              <a:spcBef>
                <a:spcPts val="0"/>
              </a:spcBef>
              <a:spcAft>
                <a:spcPts val="0"/>
              </a:spcAft>
              <a:buClr>
                <a:schemeClr val="accent1"/>
              </a:buClr>
              <a:buSzPct val="80000"/>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pPr marL="457200" marR="0" lvl="1" indent="0" algn="l" defTabSz="914377"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914377" rtl="0" eaLnBrk="1" fontAlgn="auto" latinLnBrk="0" hangingPunct="1">
              <a:lnSpc>
                <a:spcPct val="100000"/>
              </a:lnSpc>
              <a:spcBef>
                <a:spcPts val="0"/>
              </a:spcBef>
              <a:spcAft>
                <a:spcPts val="0"/>
              </a:spcAft>
              <a:buClr>
                <a:schemeClr val="accent1"/>
              </a:buClr>
              <a:buSzPct val="80000"/>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AA3E236-B0C3-4579-99A5-28365A5F75D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97356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prstClr val="white"/>
                </a:solidFill>
              </a:rPr>
              <a:t>Windows 10 is the most secure Windows that Microsoft has ever built, offering a multi-layered approach to protecting your company from modern day security threats. Windows</a:t>
            </a:r>
            <a:r>
              <a:rPr lang="en-US" baseline="0" dirty="0">
                <a:solidFill>
                  <a:prstClr val="white"/>
                </a:solidFill>
              </a:rPr>
              <a:t> 10 Pro</a:t>
            </a:r>
            <a:r>
              <a:rPr lang="en-US" dirty="0">
                <a:solidFill>
                  <a:prstClr val="white"/>
                </a:solidFill>
              </a:rPr>
              <a:t> security features provide peace of mind by encrypting data, preventing accidental information leaks by employees, and helping</a:t>
            </a:r>
            <a:r>
              <a:rPr lang="en-US" baseline="0" dirty="0">
                <a:solidFill>
                  <a:prstClr val="white"/>
                </a:solidFill>
              </a:rPr>
              <a:t> keep</a:t>
            </a:r>
            <a:r>
              <a:rPr lang="en-US" dirty="0">
                <a:solidFill>
                  <a:prstClr val="white"/>
                </a:solidFill>
              </a:rPr>
              <a:t> everything on lockdown if a device is lost or stolen. All together Windows 10 makes for a thoroughly comprehensive approach to helping protect your business information, customer data, employee identities and, ultimately, your reputation. </a:t>
            </a:r>
            <a:br>
              <a:rPr lang="en-US" dirty="0">
                <a:solidFill>
                  <a:prstClr val="white"/>
                </a:solidFill>
              </a:rPr>
            </a:br>
            <a:endParaRPr lang="en-US" dirty="0">
              <a:solidFill>
                <a:prstClr val="white"/>
              </a:solidFill>
            </a:endParaRPr>
          </a:p>
          <a:p>
            <a:pPr defTabSz="931774">
              <a:defRPr/>
            </a:pPr>
            <a:r>
              <a:rPr lang="en-US" b="1" i="0" u="sng" dirty="0"/>
              <a:t>Free built-in protection from current and future security threats</a:t>
            </a:r>
          </a:p>
          <a:p>
            <a:pPr marL="171450" lvl="0" indent="-171450">
              <a:lnSpc>
                <a:spcPct val="100000"/>
              </a:lnSpc>
              <a:spcAft>
                <a:spcPts val="0"/>
              </a:spcAft>
              <a:buFont typeface="Arial" panose="020B0604020202020204" pitchFamily="34" charset="0"/>
              <a:buChar char="•"/>
            </a:pPr>
            <a:r>
              <a:rPr lang="en-US" sz="1200" b="1" dirty="0">
                <a:solidFill>
                  <a:srgbClr val="FFFFFF"/>
                </a:solidFill>
              </a:rPr>
              <a:t>Windows Defender</a:t>
            </a:r>
            <a:r>
              <a:rPr lang="en-US" sz="1200" dirty="0">
                <a:solidFill>
                  <a:srgbClr val="FFFFFF"/>
                </a:solidFill>
              </a:rPr>
              <a:t>: Windows 10 offers built-in malware protection to help keep you safe from viruses, spyware, and other malicious software. Windows Defender runs in the background, notifying you when you need to take specific action.  </a:t>
            </a:r>
          </a:p>
          <a:p>
            <a:pPr marL="0" lvl="0" indent="0">
              <a:lnSpc>
                <a:spcPct val="100000"/>
              </a:lnSpc>
              <a:spcAft>
                <a:spcPts val="0"/>
              </a:spcAft>
              <a:buFont typeface="Arial" panose="020B0604020202020204" pitchFamily="34" charset="0"/>
              <a:buNone/>
            </a:pPr>
            <a:r>
              <a:rPr lang="en-US" sz="1200" dirty="0">
                <a:solidFill>
                  <a:srgbClr val="FFFFFF"/>
                </a:solidFill>
              </a:rPr>
              <a:t> </a:t>
            </a:r>
          </a:p>
          <a:p>
            <a:pPr marL="171450" lvl="0" indent="-171450">
              <a:lnSpc>
                <a:spcPct val="100000"/>
              </a:lnSpc>
              <a:spcAft>
                <a:spcPts val="0"/>
              </a:spcAft>
              <a:buFont typeface="Arial" panose="020B0604020202020204" pitchFamily="34" charset="0"/>
              <a:buChar char="•"/>
            </a:pPr>
            <a:r>
              <a:rPr lang="en-US" sz="1200" b="1" dirty="0">
                <a:solidFill>
                  <a:srgbClr val="FFFFFF"/>
                </a:solidFill>
              </a:rPr>
              <a:t>Windows Firewall </a:t>
            </a:r>
            <a:r>
              <a:rPr lang="en-US" sz="1200" dirty="0">
                <a:solidFill>
                  <a:srgbClr val="FFFFFF"/>
                </a:solidFill>
              </a:rPr>
              <a:t>: Built into Windows 10, Windows Firewall helps notify you about suspicious activity if a virus or worm tries connecting to your PC. It can also block viruses, worms, and hackers from trying to download potentially harmful apps.</a:t>
            </a:r>
          </a:p>
          <a:p>
            <a:pPr marL="171450" lvl="0" indent="-171450">
              <a:lnSpc>
                <a:spcPct val="100000"/>
              </a:lnSpc>
              <a:spcAft>
                <a:spcPts val="0"/>
              </a:spcAft>
              <a:buFont typeface="Arial" panose="020B0604020202020204" pitchFamily="34" charset="0"/>
              <a:buChar char="•"/>
            </a:pPr>
            <a:endParaRPr lang="en-US" sz="1200" dirty="0">
              <a:solidFill>
                <a:srgbClr val="FFFFFF"/>
              </a:solidFill>
            </a:endParaRPr>
          </a:p>
          <a:p>
            <a:pPr marL="171450" lvl="0" indent="-171450">
              <a:lnSpc>
                <a:spcPct val="100000"/>
              </a:lnSpc>
              <a:spcAft>
                <a:spcPts val="0"/>
              </a:spcAft>
              <a:buFont typeface="Arial" panose="020B0604020202020204" pitchFamily="34" charset="0"/>
              <a:buChar char="•"/>
            </a:pPr>
            <a:r>
              <a:rPr lang="en-US" sz="1200" b="1" dirty="0">
                <a:solidFill>
                  <a:srgbClr val="FFFFFF"/>
                </a:solidFill>
              </a:rPr>
              <a:t>Trusted Boot</a:t>
            </a:r>
            <a:r>
              <a:rPr lang="en-US" sz="1200" dirty="0">
                <a:solidFill>
                  <a:srgbClr val="FFFFFF"/>
                </a:solidFill>
              </a:rPr>
              <a:t>: Windows 10 closes off the pathways that allow malware to hide by starting before the malware does, helping to ensure your PC boots use only trusted software. Rest assured that your system will start with integrity and help defend against modern threats.</a:t>
            </a:r>
          </a:p>
          <a:p>
            <a:pPr marL="0" marR="0" lvl="0" indent="0" algn="l" defTabSz="931774" rtl="0" eaLnBrk="1" fontAlgn="auto" latinLnBrk="0" hangingPunct="1">
              <a:lnSpc>
                <a:spcPct val="100000"/>
              </a:lnSpc>
              <a:spcBef>
                <a:spcPts val="0"/>
              </a:spcBef>
              <a:spcAft>
                <a:spcPts val="0"/>
              </a:spcAft>
              <a:buClrTx/>
              <a:buSzTx/>
              <a:buFontTx/>
              <a:buNone/>
              <a:tabLst/>
              <a:defRPr/>
            </a:pPr>
            <a:r>
              <a:rPr lang="en-US" b="0" baseline="0" dirty="0"/>
              <a:t> </a:t>
            </a:r>
          </a:p>
          <a:p>
            <a:pPr marL="0" marR="0" lvl="0" indent="0" algn="l" defTabSz="931774" rtl="0" eaLnBrk="1" fontAlgn="auto" latinLnBrk="0" hangingPunct="1">
              <a:lnSpc>
                <a:spcPct val="100000"/>
              </a:lnSpc>
              <a:spcBef>
                <a:spcPts val="0"/>
              </a:spcBef>
              <a:spcAft>
                <a:spcPts val="0"/>
              </a:spcAft>
              <a:buClrTx/>
              <a:buSzTx/>
              <a:buFontTx/>
              <a:buNone/>
              <a:tabLst/>
              <a:defRPr/>
            </a:pP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A lost device doesn’t have</a:t>
            </a:r>
            <a:r>
              <a:rPr lang="en-US" sz="1200" b="1" u="sng" baseline="0" dirty="0">
                <a:effectLst/>
                <a:latin typeface="Calibri" panose="020F0502020204030204" pitchFamily="34" charset="0"/>
                <a:ea typeface="Calibri" panose="020F0502020204030204" pitchFamily="34" charset="0"/>
                <a:cs typeface="Times New Roman" panose="02020603050405020304" pitchFamily="18" charset="0"/>
              </a:rPr>
              <a:t> to mean leaked data</a:t>
            </a:r>
            <a:endParaRPr lang="en-US" sz="1200" b="1" i="1" u="sng"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FFFFFF"/>
                </a:solidFill>
              </a:rPr>
              <a:t>BitLocker + BitLocker To Go</a:t>
            </a:r>
            <a:r>
              <a:rPr lang="en-US" sz="1200" dirty="0">
                <a:solidFill>
                  <a:srgbClr val="FFFFFF"/>
                </a:solidFill>
              </a:rPr>
              <a:t>: Keep your peace of mind by encrypting your data on your computers’ hard drives and even on your USB drives, so your business information is protected when a device is lost or stolen. </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FFFFFF"/>
              </a:solidFill>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sng" dirty="0">
                <a:solidFill>
                  <a:srgbClr val="FFFFFF"/>
                </a:solidFill>
              </a:rPr>
              <a:t>Employees won’t need</a:t>
            </a:r>
            <a:r>
              <a:rPr lang="en-US" sz="1200" b="1" u="sng" baseline="0" dirty="0">
                <a:solidFill>
                  <a:srgbClr val="FFFFFF"/>
                </a:solidFill>
              </a:rPr>
              <a:t> to remember passwords</a:t>
            </a:r>
            <a:endParaRPr lang="en-US" sz="1200" b="1" u="sng" dirty="0">
              <a:solidFill>
                <a:srgbClr val="FFFFFF"/>
              </a:solidFill>
            </a:endParaRP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FFFFFF"/>
                </a:solidFill>
              </a:rPr>
              <a:t>Windows Hello</a:t>
            </a:r>
            <a:r>
              <a:rPr lang="en-US" sz="1200" dirty="0">
                <a:solidFill>
                  <a:srgbClr val="FFFFFF"/>
                </a:solidFill>
              </a:rPr>
              <a:t>: You are the password.  Windows Hello is the password-free sign-in that gives you the fastest, most secure way to unlock your Windows devices. Using your face</a:t>
            </a:r>
            <a:r>
              <a:rPr lang="en-US" sz="1200" baseline="0" dirty="0">
                <a:solidFill>
                  <a:srgbClr val="FFFFFF"/>
                </a:solidFill>
              </a:rPr>
              <a:t> or</a:t>
            </a:r>
            <a:r>
              <a:rPr lang="en-US" sz="1200" dirty="0">
                <a:solidFill>
                  <a:srgbClr val="FFFFFF"/>
                </a:solidFill>
              </a:rPr>
              <a:t> fingerprint, it recognizes you apart from all others, waving you in with a friendly hello. And it even works on apps and Microsoft Edge websites. </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FFFFFF"/>
              </a:solidFill>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sng" dirty="0">
                <a:solidFill>
                  <a:srgbClr val="FFFFFF"/>
                </a:solidFill>
              </a:rPr>
              <a:t>Securely</a:t>
            </a:r>
            <a:r>
              <a:rPr lang="en-US" sz="1200" b="1" u="sng" baseline="0" dirty="0">
                <a:solidFill>
                  <a:srgbClr val="FFFFFF"/>
                </a:solidFill>
              </a:rPr>
              <a:t> separate business from personal information</a:t>
            </a:r>
            <a:endParaRPr lang="en-US" sz="1200" b="1" u="sng" dirty="0">
              <a:solidFill>
                <a:srgbClr val="FFFFFF"/>
              </a:solidFill>
            </a:endParaRP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FFFFFF"/>
                </a:solidFill>
              </a:rPr>
              <a:t>Windows Information Protection</a:t>
            </a:r>
            <a:r>
              <a:rPr lang="en-US" sz="1200" dirty="0">
                <a:solidFill>
                  <a:srgbClr val="FFFFFF"/>
                </a:solidFill>
              </a:rPr>
              <a:t>: You can control how your employees use your business data – blocking them from copying customer or financial data into social media apps, for example. So you can help protect data wherever it lives — without affecting your user experience.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sz="1200" b="0" i="1"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5419AD8-1B8C-4711-9781-E5EFCDF9B82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05764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Dealing with the day-to-day management of technology can distract from what you and your team do best: running your business.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Windows 10 Pro helps eliminate that hassle with a set of tools designed to reduce the time and energy spent managing IT.  Pro devices are designed to work seamlessly with your servers, Office 365, and cloud services, making it all work together for your business.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endParaRPr lang="en-US" sz="9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900" b="1" i="0" u="sng" dirty="0">
                <a:latin typeface="Calibri" panose="020F0502020204030204" pitchFamily="34" charset="0"/>
                <a:ea typeface="Calibri" panose="020F0502020204030204" pitchFamily="34" charset="0"/>
                <a:cs typeface="Times New Roman" panose="02020603050405020304" pitchFamily="18" charset="0"/>
              </a:rPr>
              <a:t>Single sign-on and more control over your devices</a:t>
            </a:r>
          </a:p>
          <a:p>
            <a:pPr marL="640594" lvl="1" indent="-174708">
              <a:buFont typeface="Arial" panose="020B0604020202020204" pitchFamily="34" charset="0"/>
              <a:buChar char="•"/>
            </a:pPr>
            <a:r>
              <a:rPr lang="en-US" sz="900" b="1" dirty="0">
                <a:solidFill>
                  <a:prstClr val="white"/>
                </a:solidFill>
                <a:latin typeface="Calibri" panose="020F0502020204030204" pitchFamily="34" charset="0"/>
              </a:rPr>
              <a:t>Azure Active Directory Join</a:t>
            </a:r>
            <a:r>
              <a:rPr lang="en-US" sz="900" dirty="0">
                <a:solidFill>
                  <a:prstClr val="white"/>
                </a:solidFill>
                <a:latin typeface="Calibri" panose="020F0502020204030204" pitchFamily="34" charset="0"/>
              </a:rPr>
              <a:t>- Employees can use a single login across Windows 10, Office 365, and other Microsoft services, making logons and passwords easier to manage. The shared logon works on PCs, tablets, and phones.</a:t>
            </a:r>
          </a:p>
          <a:p>
            <a:pPr marL="640594" lvl="1" indent="-174708">
              <a:buFont typeface="Arial" panose="020B0604020202020204" pitchFamily="34" charset="0"/>
              <a:buChar char="•"/>
            </a:pPr>
            <a:r>
              <a:rPr lang="en-US" sz="900" b="1" dirty="0">
                <a:solidFill>
                  <a:prstClr val="white"/>
                </a:solidFill>
                <a:latin typeface="Calibri" panose="020F0502020204030204" pitchFamily="34" charset="0"/>
              </a:rPr>
              <a:t>Mobile Device Management (MDM) client</a:t>
            </a:r>
            <a:r>
              <a:rPr lang="en-US" sz="900" dirty="0">
                <a:solidFill>
                  <a:prstClr val="white"/>
                </a:solidFill>
                <a:latin typeface="Calibri" panose="020F0502020204030204" pitchFamily="34" charset="0"/>
              </a:rPr>
              <a:t>- Windows 10 Mobile Device Management (MDM) support, lets you use cloud-based management services to control business and personal devices.  Your employees get access to corporate applications, data, and resources from virtually anywhere on almost any device, while IT gets help keeping your business information secure.</a:t>
            </a:r>
          </a:p>
          <a:p>
            <a:pPr marL="640594"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prstClr val="white"/>
                </a:solidFill>
              </a:rPr>
              <a:t>Domain Join + Group Policy</a:t>
            </a:r>
            <a:r>
              <a:rPr lang="en-US" sz="900" dirty="0">
                <a:solidFill>
                  <a:prstClr val="white"/>
                </a:solidFill>
              </a:rPr>
              <a:t>- IT staff can easily manage PCs, user accounts and groups, security policies, and get easy access to files and printers when you pair Windows 10 Pro with Windows Server. You can even define specific security and networking policies for your users and devices.</a:t>
            </a:r>
          </a:p>
          <a:p>
            <a:pPr marL="640594" lvl="1" indent="-174708">
              <a:buFont typeface="Arial" panose="020B0604020202020204" pitchFamily="34" charset="0"/>
              <a:buChar char="•"/>
            </a:pPr>
            <a:endParaRPr lang="en-US" sz="900" dirty="0">
              <a:solidFill>
                <a:prstClr val="white"/>
              </a:solidFill>
              <a:latin typeface="Calibri" panose="020F0502020204030204" pitchFamily="34" charset="0"/>
            </a:endParaRPr>
          </a:p>
          <a:p>
            <a:pPr>
              <a:lnSpc>
                <a:spcPct val="107000"/>
              </a:lnSpc>
              <a:spcAft>
                <a:spcPts val="815"/>
              </a:spcAft>
            </a:pPr>
            <a:r>
              <a:rPr lang="en-US" sz="900" b="1" i="0" u="sng" dirty="0">
                <a:latin typeface="Calibri" panose="020F0502020204030204" pitchFamily="34" charset="0"/>
                <a:ea typeface="Calibri" panose="020F0502020204030204" pitchFamily="34" charset="0"/>
                <a:cs typeface="Times New Roman" panose="02020603050405020304" pitchFamily="18" charset="0"/>
              </a:rPr>
              <a:t>Decide when and how to update</a:t>
            </a:r>
          </a:p>
          <a:p>
            <a:pPr marL="640594" lvl="1" indent="-174708">
              <a:buFont typeface="Arial" panose="020B0604020202020204" pitchFamily="34" charset="0"/>
              <a:buChar char="•"/>
            </a:pPr>
            <a:r>
              <a:rPr lang="en-US" sz="900" b="1" dirty="0">
                <a:solidFill>
                  <a:srgbClr val="FFFFFF"/>
                </a:solidFill>
                <a:latin typeface="Calibri" panose="020F0502020204030204" pitchFamily="34" charset="0"/>
              </a:rPr>
              <a:t>Deferred Updates</a:t>
            </a:r>
            <a:r>
              <a:rPr lang="en-US" sz="900" b="1" baseline="0" dirty="0">
                <a:solidFill>
                  <a:srgbClr val="FFFFFF"/>
                </a:solidFill>
                <a:latin typeface="Calibri" panose="020F0502020204030204" pitchFamily="34" charset="0"/>
              </a:rPr>
              <a:t> </a:t>
            </a:r>
            <a:r>
              <a:rPr lang="en-US" sz="900" b="1" dirty="0">
                <a:solidFill>
                  <a:srgbClr val="FFFFFF"/>
                </a:solidFill>
                <a:latin typeface="Calibri" panose="020F0502020204030204" pitchFamily="34" charset="0"/>
              </a:rPr>
              <a:t>- </a:t>
            </a:r>
            <a:r>
              <a:rPr lang="en-US" sz="900" dirty="0">
                <a:solidFill>
                  <a:srgbClr val="FFFFFF"/>
                </a:solidFill>
                <a:latin typeface="Calibri" panose="020F0502020204030204" pitchFamily="34" charset="0"/>
              </a:rPr>
              <a:t>With deferred updates, you get new Windows features and functionality, after they’ve been vetted and approved by other users, while still continuing to receive security updates and critical fixes straight away. </a:t>
            </a:r>
          </a:p>
          <a:p>
            <a:pPr marL="640594"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srgbClr val="FFFFFF"/>
                </a:solidFill>
              </a:rPr>
              <a:t>Windows Update for Business-</a:t>
            </a:r>
            <a:r>
              <a:rPr lang="en-US" sz="900" dirty="0">
                <a:solidFill>
                  <a:srgbClr val="FFFFFF"/>
                </a:solidFill>
              </a:rPr>
              <a:t> Your IT staff can get more done, since Windows 10 Pro gives them control over system and app updates. You’ll get access to the latest innovations from Microsoft, while being able to reduce management costs, maintain more control over the update process and make better use of everyone’s time.</a:t>
            </a:r>
          </a:p>
          <a:p>
            <a:pPr>
              <a:lnSpc>
                <a:spcPct val="107000"/>
              </a:lnSpc>
              <a:spcAft>
                <a:spcPts val="815"/>
              </a:spcAft>
            </a:pPr>
            <a:endParaRPr lang="en-US" sz="900" u="sng"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900" b="1" u="sng" dirty="0">
                <a:latin typeface="Calibri" panose="020F0502020204030204" pitchFamily="34" charset="0"/>
                <a:ea typeface="Calibri" panose="020F0502020204030204" pitchFamily="34" charset="0"/>
                <a:cs typeface="Times New Roman" panose="02020603050405020304" pitchFamily="18" charset="0"/>
              </a:rPr>
              <a:t>Manage your business apps with flexibility and ease</a:t>
            </a:r>
            <a:endParaRPr lang="en-US" sz="900" i="1" dirty="0">
              <a:latin typeface="Calibri" panose="020F0502020204030204" pitchFamily="34" charset="0"/>
              <a:ea typeface="Calibri" panose="020F0502020204030204" pitchFamily="34" charset="0"/>
              <a:cs typeface="Times New Roman" panose="02020603050405020304" pitchFamily="18" charset="0"/>
            </a:endParaRPr>
          </a:p>
          <a:p>
            <a:pPr marL="640594" lvl="1" indent="-174708">
              <a:buFont typeface="Arial" panose="020B0604020202020204" pitchFamily="34" charset="0"/>
              <a:buChar char="•"/>
            </a:pPr>
            <a:r>
              <a:rPr lang="en-US" sz="900" b="1" dirty="0">
                <a:solidFill>
                  <a:prstClr val="white"/>
                </a:solidFill>
                <a:latin typeface="Calibri" panose="020F0502020204030204" pitchFamily="34" charset="0"/>
              </a:rPr>
              <a:t>Windows Store for Business</a:t>
            </a:r>
            <a:r>
              <a:rPr lang="en-US" sz="900" dirty="0">
                <a:solidFill>
                  <a:prstClr val="white"/>
                </a:solidFill>
                <a:latin typeface="Calibri" panose="020F0502020204030204" pitchFamily="34" charset="0"/>
              </a:rPr>
              <a:t>- Designed for organizations, Windows Store for Business gives you a flexible way to find, acquire, manage, and distribute free and paid apps to Windows 10 devices. </a:t>
            </a:r>
          </a:p>
          <a:p>
            <a:pPr marL="640594"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prstClr val="white"/>
                </a:solidFill>
              </a:rPr>
              <a:t>Assigned Access</a:t>
            </a:r>
            <a:r>
              <a:rPr lang="en-US" sz="900" dirty="0">
                <a:solidFill>
                  <a:prstClr val="white"/>
                </a:solidFill>
              </a:rPr>
              <a:t>- Windows 10 Pro lets you set up a device for a single use or “kiosk.” Users can only interact with one Windows Store app and cannot change system settings. </a:t>
            </a:r>
          </a:p>
          <a:p>
            <a:pPr marL="640594"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prstClr val="white"/>
                </a:solidFill>
              </a:rPr>
              <a:t>Client Hyper-V- </a:t>
            </a:r>
            <a:r>
              <a:rPr lang="en-US" sz="900" dirty="0">
                <a:solidFill>
                  <a:prstClr val="white"/>
                </a:solidFill>
              </a:rPr>
              <a:t>Run multiple operating systems at the same time on one computer, letting you create and manage virtual machines and their resources. </a:t>
            </a:r>
          </a:p>
          <a:p>
            <a:pPr marL="465886"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solidFill>
                <a:prstClr val="white"/>
              </a:solidFill>
            </a:endParaRPr>
          </a:p>
          <a:p>
            <a:pPr marL="640594" lvl="1" indent="-174708">
              <a:buFont typeface="Arial" panose="020B0604020202020204" pitchFamily="34" charset="0"/>
              <a:buChar char="•"/>
            </a:pPr>
            <a:endParaRPr lang="en-US" sz="900" dirty="0">
              <a:solidFill>
                <a:prstClr val="white"/>
              </a:solidFill>
              <a:latin typeface="Calibri" panose="020F0502020204030204" pitchFamily="34" charset="0"/>
            </a:endParaRPr>
          </a:p>
          <a:p>
            <a:pPr>
              <a:lnSpc>
                <a:spcPct val="107000"/>
              </a:lnSpc>
              <a:spcAft>
                <a:spcPts val="815"/>
              </a:spcAft>
            </a:pPr>
            <a:endParaRPr lang="en-US" sz="900" b="1"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465886"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solidFill>
                <a:prstClr val="white"/>
              </a:solidFill>
            </a:endParaRPr>
          </a:p>
          <a:p>
            <a:pPr marL="640594" lvl="1" indent="-174708">
              <a:buFont typeface="Arial" panose="020B0604020202020204" pitchFamily="34" charset="0"/>
              <a:buChar char="•"/>
            </a:pPr>
            <a:endParaRPr lang="en-US" sz="900" dirty="0">
              <a:solidFill>
                <a:prstClr val="white"/>
              </a:solidFill>
              <a:latin typeface="Calibri" panose="020F0502020204030204" pitchFamily="34" charset="0"/>
            </a:endParaRPr>
          </a:p>
          <a:p>
            <a:pPr>
              <a:lnSpc>
                <a:spcPct val="107000"/>
              </a:lnSpc>
              <a:spcAft>
                <a:spcPts val="815"/>
              </a:spcAft>
            </a:pPr>
            <a:endParaRPr lang="en-US" sz="900" b="1"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5419AD8-1B8C-4711-9781-E5EFCDF9B82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24678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Aft>
                <a:spcPts val="611"/>
              </a:spcAft>
              <a:defRPr/>
            </a:pPr>
            <a:r>
              <a:rPr lang="en-US" sz="900" dirty="0">
                <a:solidFill>
                  <a:prstClr val="white"/>
                </a:solidFill>
              </a:rPr>
              <a:t>Windows 10 Pro allows you and your team members to stay focused, stay connected and, most importantly, stay productive.  You can access what you need, when you need it, from wherever you are. You can take advantage of new applications and unique ways to get things done. And you can even have your very own digital assistant. All of which is, well, good for business.</a:t>
            </a:r>
          </a:p>
          <a:p>
            <a:pPr>
              <a:lnSpc>
                <a:spcPct val="110000"/>
              </a:lnSpc>
              <a:spcAft>
                <a:spcPts val="611"/>
              </a:spcAft>
              <a:defRPr/>
            </a:pPr>
            <a:r>
              <a:rPr lang="en-US" sz="800" dirty="0">
                <a:solidFill>
                  <a:prstClr val="white"/>
                </a:solidFill>
              </a:rPr>
              <a:t/>
            </a:r>
            <a:br>
              <a:rPr lang="en-US" sz="800" dirty="0">
                <a:solidFill>
                  <a:prstClr val="white"/>
                </a:solidFill>
              </a:rPr>
            </a:br>
            <a:r>
              <a:rPr lang="en-US" sz="900" b="1" u="sng" dirty="0">
                <a:latin typeface="Calibri" panose="020F0502020204030204" pitchFamily="34" charset="0"/>
                <a:ea typeface="Calibri" panose="020F0502020204030204" pitchFamily="34" charset="0"/>
                <a:cs typeface="Times New Roman" panose="02020603050405020304" pitchFamily="18" charset="0"/>
              </a:rPr>
              <a:t>Access whatever you need, wherever you are</a:t>
            </a:r>
            <a:endParaRPr lang="en-US" sz="900" u="sng" dirty="0">
              <a:latin typeface="Calibri" panose="020F0502020204030204" pitchFamily="34" charset="0"/>
              <a:ea typeface="Calibri" panose="020F0502020204030204" pitchFamily="34" charset="0"/>
              <a:cs typeface="Times New Roman" panose="02020603050405020304" pitchFamily="18" charset="0"/>
            </a:endParaRPr>
          </a:p>
          <a:p>
            <a:pPr marL="174708" indent="-174708" defTabSz="931774">
              <a:lnSpc>
                <a:spcPct val="107000"/>
              </a:lnSpc>
              <a:spcAft>
                <a:spcPts val="815"/>
              </a:spcAft>
              <a:buFont typeface="Arial" panose="020B0604020202020204" pitchFamily="34" charset="0"/>
              <a:buChar char="•"/>
              <a:defRPr/>
            </a:pPr>
            <a:r>
              <a:rPr lang="en-US" sz="900" b="1" dirty="0">
                <a:solidFill>
                  <a:srgbClr val="FFFFFF"/>
                </a:solidFill>
              </a:rPr>
              <a:t>Remote Desktop</a:t>
            </a:r>
            <a:r>
              <a:rPr lang="en-US" sz="900" dirty="0">
                <a:solidFill>
                  <a:srgbClr val="FFFFFF"/>
                </a:solidFill>
              </a:rPr>
              <a:t>: Work anytime, anywhere. Access your own desktop - with all your files, folders, and apps just the way you left it - from virtually anywhere and on any device. All you need is Windows 10 Pro and an internet connection.</a:t>
            </a:r>
          </a:p>
          <a:p>
            <a:pPr marL="174708" indent="-174708" defTabSz="931774">
              <a:lnSpc>
                <a:spcPct val="107000"/>
              </a:lnSpc>
              <a:spcAft>
                <a:spcPts val="815"/>
              </a:spcAft>
              <a:buFont typeface="Arial" panose="020B0604020202020204" pitchFamily="34" charset="0"/>
              <a:buChar char="•"/>
              <a:defRPr/>
            </a:pPr>
            <a:r>
              <a:rPr lang="en-US" sz="900" b="1" dirty="0">
                <a:solidFill>
                  <a:srgbClr val="FFFFFF"/>
                </a:solidFill>
              </a:rPr>
              <a:t>OneDrive for Business</a:t>
            </a:r>
            <a:r>
              <a:rPr lang="en-US" sz="900" b="0" dirty="0">
                <a:solidFill>
                  <a:srgbClr val="FFFFFF"/>
                </a:solidFill>
              </a:rPr>
              <a:t>: Collaborate more easily. You can search, access, share and save your </a:t>
            </a:r>
            <a:r>
              <a:rPr lang="en-US" sz="900" b="1" dirty="0">
                <a:solidFill>
                  <a:srgbClr val="FFFFFF"/>
                </a:solidFill>
              </a:rPr>
              <a:t>OneDrive for Business </a:t>
            </a:r>
            <a:r>
              <a:rPr lang="en-US" sz="900" b="0" dirty="0">
                <a:solidFill>
                  <a:srgbClr val="FFFFFF"/>
                </a:solidFill>
              </a:rPr>
              <a:t>files easily from your device. You and your team can work offline and your files automatically sync once you’re back online, so everyone always has access to the latest version across their favorite devices. </a:t>
            </a:r>
          </a:p>
          <a:p>
            <a:pPr marL="174708" indent="-174708" defTabSz="931774">
              <a:lnSpc>
                <a:spcPct val="107000"/>
              </a:lnSpc>
              <a:spcAft>
                <a:spcPts val="815"/>
              </a:spcAft>
              <a:buFont typeface="Arial" panose="020B0604020202020204" pitchFamily="34" charset="0"/>
              <a:buChar char="•"/>
              <a:defRPr/>
            </a:pPr>
            <a:endParaRPr lang="en-US" sz="900" b="1" u="none" dirty="0">
              <a:solidFill>
                <a:srgbClr val="FFFFFF"/>
              </a:solidFill>
            </a:endParaRPr>
          </a:p>
          <a:p>
            <a:pPr marL="0" marR="0" lvl="0" indent="0" algn="l" defTabSz="931774" rtl="0" eaLnBrk="1" fontAlgn="auto" latinLnBrk="0" hangingPunct="1">
              <a:lnSpc>
                <a:spcPct val="107000"/>
              </a:lnSpc>
              <a:spcBef>
                <a:spcPts val="0"/>
              </a:spcBef>
              <a:spcAft>
                <a:spcPts val="815"/>
              </a:spcAft>
              <a:buClrTx/>
              <a:buSzTx/>
              <a:buFont typeface="Arial" panose="020B0604020202020204" pitchFamily="34" charset="0"/>
              <a:buNone/>
              <a:tabLst/>
              <a:defRPr/>
            </a:pPr>
            <a:r>
              <a:rPr lang="en-US" sz="900" b="1" u="sng" dirty="0"/>
              <a:t>Stay focused and finish first with new productivity tools</a:t>
            </a:r>
          </a:p>
          <a:p>
            <a:pPr marL="174708" indent="-174708">
              <a:buFont typeface="Arial" panose="020B0604020202020204" pitchFamily="34" charset="0"/>
              <a:buChar char="•"/>
            </a:pPr>
            <a:r>
              <a:rPr lang="en-US" sz="900" b="1" dirty="0">
                <a:solidFill>
                  <a:prstClr val="white"/>
                </a:solidFill>
              </a:rPr>
              <a:t>Start Menu + Live Tiles</a:t>
            </a:r>
            <a:r>
              <a:rPr lang="en-US" sz="900" dirty="0">
                <a:solidFill>
                  <a:prstClr val="white"/>
                </a:solidFill>
              </a:rPr>
              <a:t>- Get to work quickly and stay productive with familiar features in Windows 10. The Start menu lets you pin your go-to apps and files for fast access. Live Tiles beam updated info – like your email, appointments, and headlines – so you don’t need to open the app.</a:t>
            </a:r>
          </a:p>
          <a:p>
            <a:pPr marL="174708" indent="-174708">
              <a:buFont typeface="Arial" panose="020B0604020202020204" pitchFamily="34" charset="0"/>
              <a:buChar char="•"/>
            </a:pPr>
            <a:r>
              <a:rPr lang="en-US" sz="900" b="1" dirty="0">
                <a:solidFill>
                  <a:prstClr val="white"/>
                </a:solidFill>
              </a:rPr>
              <a:t>Virtual Desktop + Snap Assist</a:t>
            </a:r>
            <a:r>
              <a:rPr lang="en-US" sz="900" dirty="0">
                <a:solidFill>
                  <a:prstClr val="white"/>
                </a:solidFill>
              </a:rPr>
              <a:t>- Keep command of your screen.  Snap Assist makes it easy to snap apps into place to optimize available screen space. If your screen is getting crowded, you can create virtual desktops with just the items you want – great for when you don’t have multiple monitors to work with.</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prstClr val="white"/>
                </a:solidFill>
              </a:rPr>
              <a:t>Tablet Mode</a:t>
            </a:r>
            <a:r>
              <a:rPr lang="en-US" sz="900" dirty="0">
                <a:solidFill>
                  <a:prstClr val="white"/>
                </a:solidFill>
              </a:rPr>
              <a:t>- Use your laptop like a tablet. You can get a smooth, touch-first experience on your 2-in-1 or touchscreen laptop.  Onscreen features adapt for easy navigation and apps scale smoothly from the smallest to the largest displays. You can easily run in or out of Tablet Mode anytime you want – your screen will give you a smooth transition and a beautiful display.</a:t>
            </a:r>
          </a:p>
          <a:p>
            <a:pPr marL="0" indent="0" defTabSz="931774">
              <a:lnSpc>
                <a:spcPct val="107000"/>
              </a:lnSpc>
              <a:spcAft>
                <a:spcPts val="815"/>
              </a:spcAft>
              <a:buFont typeface="Arial" panose="020B0604020202020204" pitchFamily="34" charset="0"/>
              <a:buNone/>
              <a:defRPr/>
            </a:pPr>
            <a:endParaRPr lang="en-US" sz="900" dirty="0">
              <a:solidFill>
                <a:srgbClr val="FFFFFF"/>
              </a:solidFill>
            </a:endParaRPr>
          </a:p>
          <a:p>
            <a:pPr marL="0" indent="0" defTabSz="931774">
              <a:lnSpc>
                <a:spcPct val="107000"/>
              </a:lnSpc>
              <a:spcAft>
                <a:spcPts val="815"/>
              </a:spcAft>
              <a:buFont typeface="Arial" panose="020B0604020202020204" pitchFamily="34" charset="0"/>
              <a:buNone/>
              <a:defRPr/>
            </a:pPr>
            <a:r>
              <a:rPr lang="en-US" sz="900" b="1" u="sng" dirty="0">
                <a:solidFill>
                  <a:srgbClr val="FFFFFF"/>
                </a:solidFill>
              </a:rPr>
              <a:t>Turn thoughts into action faster</a:t>
            </a:r>
          </a:p>
          <a:p>
            <a:pPr marL="174708" indent="-174708">
              <a:buFont typeface="Arial" panose="020B0604020202020204" pitchFamily="34" charset="0"/>
              <a:buChar char="•"/>
            </a:pPr>
            <a:r>
              <a:rPr lang="en-US" sz="900" b="1" dirty="0">
                <a:solidFill>
                  <a:prstClr val="white"/>
                </a:solidFill>
              </a:rPr>
              <a:t>Voice/Pen/Touch/Gesture</a:t>
            </a:r>
            <a:r>
              <a:rPr lang="en-US" sz="900" dirty="0">
                <a:solidFill>
                  <a:prstClr val="white"/>
                </a:solidFill>
              </a:rPr>
              <a:t>- Windows gives you more interaction options to choose from so you can use what feels right and works best. Beyond just traditional keyboard and mouse inputs, you can use your device in the way that’s most natural for you and the best fit for what you’re doing. You can even switch from one interaction type to another for maximum comfort and productivity. </a:t>
            </a:r>
          </a:p>
          <a:p>
            <a:pPr marL="174708" indent="-174708">
              <a:buFont typeface="Arial" panose="020B0604020202020204" pitchFamily="34" charset="0"/>
              <a:buChar char="•"/>
            </a:pPr>
            <a:r>
              <a:rPr lang="en-US" sz="900" b="1" dirty="0">
                <a:solidFill>
                  <a:prstClr val="white"/>
                </a:solidFill>
              </a:rPr>
              <a:t>Windows Ink</a:t>
            </a:r>
            <a:r>
              <a:rPr lang="en-US" sz="900" dirty="0">
                <a:solidFill>
                  <a:prstClr val="white"/>
                </a:solidFill>
              </a:rPr>
              <a:t>- Quickly turn thoughts into action with the magic of Windows Ink. Naturally capture notes at the speed of thought with no need to be logged in. And powerfully pair inking with Office to effortlessly make edits, create content and drive ideas forward. Windows Ink makes using your pen easy and obvious on Windows. With the all new Windows Ink Workspace, all ink-powered apps and quick actions are right at your pen’s tip.</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prstClr val="white"/>
                </a:solidFill>
              </a:rPr>
              <a:t>Microsoft Edge</a:t>
            </a:r>
            <a:r>
              <a:rPr lang="en-US" sz="1200" dirty="0">
                <a:solidFill>
                  <a:prstClr val="white"/>
                </a:solidFill>
              </a:rPr>
              <a:t>- Microsoft Edge is a safe, fast browser, always up-to-date* and designed to work with today’s websites and services. With a web experience that’s personal, responsive, and all about getting things done online, you can add extensions, write** or type directly on webpages. You can even share your mark-ups with colleagues, save articles in your reading list to view later, and read in a view that lets you clear away distractions from online articles</a:t>
            </a:r>
          </a:p>
          <a:p>
            <a:pPr marL="174708" indent="-174708">
              <a:buFont typeface="Arial" panose="020B0604020202020204" pitchFamily="34" charset="0"/>
              <a:buChar char="•"/>
            </a:pPr>
            <a:endParaRPr lang="en-US" sz="1200" dirty="0">
              <a:solidFill>
                <a:prstClr val="white"/>
              </a:solidFill>
            </a:endParaRPr>
          </a:p>
          <a:p>
            <a:pPr defTabSz="914377"/>
            <a:r>
              <a:rPr lang="en-US" sz="900" b="1" u="sng" dirty="0"/>
              <a:t>Your digital assistant to handle crucial tasks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srgbClr val="FFFFFF"/>
                </a:solidFill>
              </a:rPr>
              <a:t>Cortana at Work</a:t>
            </a:r>
            <a:r>
              <a:rPr lang="en-US" sz="900" dirty="0">
                <a:solidFill>
                  <a:srgbClr val="FFFFFF"/>
                </a:solidFill>
              </a:rPr>
              <a:t>: Cortana is </a:t>
            </a:r>
            <a:r>
              <a:rPr lang="en-US" sz="900" dirty="0">
                <a:solidFill>
                  <a:prstClr val="white"/>
                </a:solidFill>
              </a:rPr>
              <a:t>a digital assistant </a:t>
            </a:r>
            <a:r>
              <a:rPr lang="en-US" sz="900" dirty="0">
                <a:solidFill>
                  <a:srgbClr val="FFFFFF"/>
                </a:solidFill>
              </a:rPr>
              <a:t>designed to help you get things done. Ready on day one to provide answers and complete basic tasks, Cortana learns over time to become more useful every day. Count on Cortana to help do and find things, be best at reminders, and work across more of your devices.</a:t>
            </a:r>
          </a:p>
          <a:p>
            <a:pPr marL="0" indent="0">
              <a:buFont typeface="Arial" panose="020B0604020202020204" pitchFamily="34" charset="0"/>
              <a:buNone/>
            </a:pPr>
            <a:endParaRPr lang="en-US" sz="900" b="1" u="sng" dirty="0">
              <a:solidFill>
                <a:prstClr val="white"/>
              </a:solidFill>
            </a:endParaRPr>
          </a:p>
          <a:p>
            <a:pPr marL="640594" lvl="1" indent="-174708">
              <a:buFont typeface="Arial" panose="020B0604020202020204" pitchFamily="34" charset="0"/>
              <a:buChar char="•"/>
            </a:pPr>
            <a:endParaRPr lang="en-US" sz="900" dirty="0">
              <a:solidFill>
                <a:prstClr val="white"/>
              </a:solidFill>
              <a:latin typeface="Calibri" panose="020F0502020204030204" pitchFamily="34" charset="0"/>
            </a:endParaRPr>
          </a:p>
          <a:p>
            <a:pPr>
              <a:lnSpc>
                <a:spcPct val="107000"/>
              </a:lnSpc>
              <a:spcAft>
                <a:spcPts val="815"/>
              </a:spcAft>
            </a:pPr>
            <a:endParaRPr lang="en-US" sz="900" b="1"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5419AD8-1B8C-4711-9781-E5EFCDF9B82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53040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UPDATE TO IT TIME: From TEI study pages (13</a:t>
            </a:r>
            <a:r>
              <a:rPr lang="en-CA" b="1" baseline="0" dirty="0"/>
              <a:t> and 14). </a:t>
            </a:r>
            <a:r>
              <a:rPr lang="en-US" sz="900">
                <a:hlinkClick r:id="rId3"/>
              </a:rPr>
              <a:t>Link to Study</a:t>
            </a:r>
            <a:endParaRPr lang="en-CA" b="1" baseline="0" dirty="0"/>
          </a:p>
          <a:p>
            <a:endParaRPr lang="en-CA" baseline="0" dirty="0"/>
          </a:p>
          <a:p>
            <a:r>
              <a:rPr lang="en-CA" dirty="0"/>
              <a:t>The organization also estimates that IT effort required for OS deployment has reduced from nearly an hour to just 5 minutes on average per client device, due to </a:t>
            </a:r>
            <a:r>
              <a:rPr lang="en-CA" b="1" dirty="0"/>
              <a:t>increased self-service installation, unattended installation, and integration with System Center Configuration Manager</a:t>
            </a:r>
            <a:r>
              <a:rPr lang="en-CA" dirty="0"/>
              <a:t>, enabling </a:t>
            </a:r>
            <a:r>
              <a:rPr lang="en-CA" b="1" dirty="0"/>
              <a:t>the IT team to automate deployment by “waking” client devices overnight and initiating installation</a:t>
            </a:r>
            <a:r>
              <a:rPr lang="en-CA" dirty="0"/>
              <a:t>. “For the Windows 7 program over the course of years, we would have had hundreds of people at any one time engaged against it,” said the GM of IT services for the public health department, “[With Windows 10], the upgrade has been very seamless, and we achieved this with the core team of five people.”</a:t>
            </a:r>
          </a:p>
          <a:p>
            <a:endParaRPr lang="en-CA"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Worldwide Partner Conference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7/20/2017 10:30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3810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Customers want to know the financial</a:t>
            </a:r>
            <a:r>
              <a:rPr lang="en-US" baseline="0" dirty="0"/>
              <a:t>s of Windows 10, and Forrester has analyzed the Total Economic Impact, we will make this report available for you to use with your customers.  </a:t>
            </a:r>
          </a:p>
          <a:p>
            <a:r>
              <a:rPr lang="en-US" baseline="0" dirty="0"/>
              <a:t>To start with, most customers already are licensed to run Windows 10, so if they don’t deploy, they are not using something very valuable that they have already paid for.</a:t>
            </a:r>
          </a:p>
          <a:p>
            <a:r>
              <a:rPr lang="en-US" baseline="0" dirty="0"/>
              <a:t>We’ve talked about how the deployment costs are much lower than with prior versions, so now lets focus on three of the key economic benefits highlighted in this report:</a:t>
            </a:r>
          </a:p>
          <a:p>
            <a:pPr marL="171450" indent="-171450">
              <a:buFontTx/>
              <a:buChar char="-"/>
            </a:pPr>
            <a:r>
              <a:rPr lang="en-US" baseline="0" dirty="0"/>
              <a:t>15 % savings in IT desktop Management – “</a:t>
            </a:r>
            <a:r>
              <a:rPr lang="en-US" sz="900" b="0" i="0" u="none" strike="noStrike" kern="1200" baseline="0" dirty="0">
                <a:solidFill>
                  <a:schemeClr val="tx1"/>
                </a:solidFill>
                <a:latin typeface="Segoe UI Light" pitchFamily="34" charset="0"/>
                <a:ea typeface="+mn-ea"/>
                <a:cs typeface="+mn-cs"/>
              </a:rPr>
              <a:t>Windows 10 requires less IT administration time to install, manage, and support, with easy-to-use features and more self-service functions.”</a:t>
            </a:r>
          </a:p>
          <a:p>
            <a:pPr marL="171450" marR="0" lvl="0" indent="-171450" algn="l" defTabSz="932742" rtl="0" eaLnBrk="1" fontAlgn="auto" latinLnBrk="0" hangingPunct="1">
              <a:lnSpc>
                <a:spcPct val="90000"/>
              </a:lnSpc>
              <a:spcBef>
                <a:spcPts val="0"/>
              </a:spcBef>
              <a:spcAft>
                <a:spcPts val="340"/>
              </a:spcAft>
              <a:buClrTx/>
              <a:buSzTx/>
              <a:buFontTx/>
              <a:buChar char="-"/>
              <a:tabLst/>
              <a:defRPr/>
            </a:pPr>
            <a:r>
              <a:rPr lang="en-US" sz="900" b="0" i="0" u="none" strike="noStrike" kern="1200" baseline="0" dirty="0">
                <a:solidFill>
                  <a:schemeClr val="tx1"/>
                </a:solidFill>
                <a:latin typeface="Segoe UI Light" pitchFamily="34" charset="0"/>
                <a:ea typeface="+mn-ea"/>
                <a:cs typeface="+mn-cs"/>
              </a:rPr>
              <a:t>33% reduction in Security issues and time to resolve – “New features such as Credential Guard and Device Guard and improvements in existing features (such as BitLocker), security events requiring IT remediation are reduced or avoided.”</a:t>
            </a:r>
          </a:p>
          <a:p>
            <a:pPr marL="171450" indent="-171450">
              <a:buFontTx/>
              <a:buChar char="-"/>
            </a:pPr>
            <a:r>
              <a:rPr lang="en-US" sz="900" b="0" i="0" u="none" strike="noStrike" kern="1200" baseline="0" dirty="0">
                <a:solidFill>
                  <a:schemeClr val="tx1"/>
                </a:solidFill>
                <a:latin typeface="Segoe UI Light" pitchFamily="34" charset="0"/>
                <a:ea typeface="+mn-ea"/>
                <a:cs typeface="+mn-cs"/>
              </a:rPr>
              <a:t>25% reduction in employee time previously unavailable for work especially mobile workers, “enabling them to get more done more quickly wherever they may be.“</a:t>
            </a:r>
          </a:p>
          <a:p>
            <a:pPr marL="171450" indent="-171450">
              <a:buFontTx/>
              <a:buChar char="-"/>
            </a:pPr>
            <a:r>
              <a:rPr lang="en-US" sz="900" b="0" i="0" u="none" strike="noStrike" kern="1200" baseline="0" dirty="0">
                <a:solidFill>
                  <a:schemeClr val="tx1"/>
                </a:solidFill>
                <a:latin typeface="Segoe UI Light" pitchFamily="34" charset="0"/>
                <a:ea typeface="+mn-ea"/>
                <a:cs typeface="+mn-cs"/>
              </a:rPr>
              <a:t>Additional saving in Application Provisioning, Reduced or eliminated 3</a:t>
            </a:r>
            <a:r>
              <a:rPr lang="en-US" sz="900" b="0" i="0" u="none" strike="noStrike" kern="1200" baseline="30000" dirty="0">
                <a:solidFill>
                  <a:schemeClr val="tx1"/>
                </a:solidFill>
                <a:latin typeface="Segoe UI Light" pitchFamily="34" charset="0"/>
                <a:ea typeface="+mn-ea"/>
                <a:cs typeface="+mn-cs"/>
              </a:rPr>
              <a:t>rd</a:t>
            </a:r>
            <a:r>
              <a:rPr lang="en-US" sz="900" b="0" i="0" u="none" strike="noStrike" kern="1200" baseline="0" dirty="0">
                <a:solidFill>
                  <a:schemeClr val="tx1"/>
                </a:solidFill>
                <a:latin typeface="Segoe UI Light" pitchFamily="34" charset="0"/>
                <a:ea typeface="+mn-ea"/>
                <a:cs typeface="+mn-cs"/>
              </a:rPr>
              <a:t> party licensing, faster wake and boot time</a:t>
            </a:r>
          </a:p>
          <a:p>
            <a:pPr marL="0" indent="0">
              <a:buFontTx/>
              <a:buNone/>
            </a:pPr>
            <a:r>
              <a:rPr lang="en-US" sz="900" b="0" i="0" u="none" strike="noStrike" kern="1200" baseline="0" dirty="0">
                <a:solidFill>
                  <a:schemeClr val="tx1"/>
                </a:solidFill>
                <a:latin typeface="Segoe UI Light" pitchFamily="34" charset="0"/>
                <a:ea typeface="+mn-ea"/>
                <a:cs typeface="+mn-cs"/>
              </a:rPr>
              <a:t>With these savings against a lower deployment cost in less than half the time, they calculated a positive NPV of $403 per user over 3 years, a dramatic 188% ROI, and payback in only 13 Months.  </a:t>
            </a:r>
          </a:p>
          <a:p>
            <a:pPr marL="0" indent="0">
              <a:buFontTx/>
              <a:buNone/>
            </a:pPr>
            <a:r>
              <a:rPr lang="en-US" sz="900" b="0" i="0" u="none" strike="noStrike" kern="1200" baseline="0" dirty="0">
                <a:solidFill>
                  <a:schemeClr val="tx1"/>
                </a:solidFill>
                <a:latin typeface="Segoe UI Light" pitchFamily="34" charset="0"/>
                <a:ea typeface="+mn-ea"/>
                <a:cs typeface="+mn-cs"/>
              </a:rPr>
              <a:t>Your customers can’t afford NOT to deploy the Windows 10 system that they already own!</a:t>
            </a:r>
          </a:p>
          <a:p>
            <a:pPr marL="0" indent="0">
              <a:buFontTx/>
              <a:buNone/>
            </a:pPr>
            <a:r>
              <a:rPr lang="en-US" sz="900" b="0" i="0" u="none" strike="noStrike" kern="1200" baseline="0" dirty="0">
                <a:solidFill>
                  <a:schemeClr val="tx1"/>
                </a:solidFill>
                <a:latin typeface="Segoe UI Light" pitchFamily="34" charset="0"/>
                <a:ea typeface="+mn-ea"/>
                <a:cs typeface="+mn-cs"/>
              </a:rPr>
              <a:t>To help your customer understand how these savings would apply to their situation we have developed a TCO calculator for you to use with them for economic justification</a:t>
            </a:r>
          </a:p>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Worldwide Partner Conference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7/20/2017 10:30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305591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Envision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7/20/2017 10:30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575335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Walkin">
    <p:spTree>
      <p:nvGrpSpPr>
        <p:cNvPr id="1" name=""/>
        <p:cNvGrpSpPr/>
        <p:nvPr/>
      </p:nvGrpSpPr>
      <p:grpSpPr>
        <a:xfrm>
          <a:off x="0" y="0"/>
          <a:ext cx="0" cy="0"/>
          <a:chOff x="0" y="0"/>
          <a:chExt cx="0" cy="0"/>
        </a:xfrm>
      </p:grpSpPr>
      <p:pic>
        <p:nvPicPr>
          <p:cNvPr id="1026" name="Picture 2" descr="C:\Users\Sarah\Desktop\1472_Win10 Security_Rob\_Photos\Financial Services\WIN13_Burt_LenovoThinkPad2_03-HR.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1"/>
            <a:ext cx="12436475" cy="69945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bwMode="gray">
          <a:xfrm>
            <a:off x="0" y="0"/>
            <a:ext cx="12435840" cy="6995160"/>
          </a:xfrm>
          <a:prstGeom prst="rect">
            <a:avLst/>
          </a:prstGeom>
          <a:solidFill>
            <a:srgbClr val="000000">
              <a:alpha val="1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userDrawn="1"/>
        </p:nvSpPr>
        <p:spPr bwMode="gray">
          <a:xfrm>
            <a:off x="0" y="5052695"/>
            <a:ext cx="12435840" cy="1942465"/>
          </a:xfrm>
          <a:prstGeom prst="rect">
            <a:avLst/>
          </a:prstGeom>
          <a:gradFill>
            <a:gsLst>
              <a:gs pos="0">
                <a:schemeClr val="accent1">
                  <a:tint val="66000"/>
                  <a:satMod val="160000"/>
                  <a:alpha val="0"/>
                </a:schemeClr>
              </a:gs>
              <a:gs pos="100000">
                <a:schemeClr val="tx1">
                  <a:lumMod val="50000"/>
                  <a:alpha val="21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userDrawn="1"/>
        </p:nvSpPr>
        <p:spPr bwMode="gray">
          <a:xfrm rot="5400000">
            <a:off x="492212" y="-491576"/>
            <a:ext cx="6995162" cy="7979585"/>
          </a:xfrm>
          <a:prstGeom prst="rect">
            <a:avLst/>
          </a:prstGeom>
          <a:gradFill>
            <a:gsLst>
              <a:gs pos="0">
                <a:schemeClr val="accent1">
                  <a:tint val="66000"/>
                  <a:satMod val="160000"/>
                  <a:alpha val="0"/>
                </a:schemeClr>
              </a:gs>
              <a:gs pos="100000">
                <a:srgbClr val="264241">
                  <a:alpha val="4400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White">
          <a:xfrm>
            <a:off x="457580" y="6243964"/>
            <a:ext cx="1280160" cy="273038"/>
          </a:xfrm>
          <a:prstGeom prst="rect">
            <a:avLst/>
          </a:prstGeom>
        </p:spPr>
      </p:pic>
      <p:sp>
        <p:nvSpPr>
          <p:cNvPr id="9" name="Title 1"/>
          <p:cNvSpPr>
            <a:spLocks noGrp="1"/>
          </p:cNvSpPr>
          <p:nvPr>
            <p:ph type="title" hasCustomPrompt="1"/>
          </p:nvPr>
        </p:nvSpPr>
        <p:spPr bwMode="auto">
          <a:xfrm>
            <a:off x="274702" y="1724730"/>
            <a:ext cx="6402388" cy="896112"/>
          </a:xfrm>
          <a:noFill/>
        </p:spPr>
        <p:txBody>
          <a:bodyPr lIns="146304" tIns="91440" rIns="146304" bIns="91440" anchor="t" anchorCtr="0"/>
          <a:lstStyle>
            <a:lvl1pPr>
              <a:defRPr sz="5400" spc="-100" baseline="0">
                <a:solidFill>
                  <a:schemeClr val="bg1"/>
                </a:solidFill>
              </a:defRPr>
            </a:lvl1pPr>
          </a:lstStyle>
          <a:p>
            <a:r>
              <a:rPr lang="en-US" dirty="0"/>
              <a:t>Event name here</a:t>
            </a:r>
          </a:p>
        </p:txBody>
      </p:sp>
      <p:sp>
        <p:nvSpPr>
          <p:cNvPr id="3" name="Text Placeholder 2"/>
          <p:cNvSpPr>
            <a:spLocks noGrp="1"/>
          </p:cNvSpPr>
          <p:nvPr>
            <p:ph type="body" sz="quarter" idx="14" hasCustomPrompt="1"/>
          </p:nvPr>
        </p:nvSpPr>
        <p:spPr bwMode="auto">
          <a:xfrm>
            <a:off x="273050" y="2616218"/>
            <a:ext cx="6402388" cy="731528"/>
          </a:xfrm>
        </p:spPr>
        <p:txBody>
          <a:bodyPr tIns="109728" bIns="109728">
            <a:noAutofit/>
          </a:bodyPr>
          <a:lstStyle>
            <a:lvl1pPr marL="0" indent="0">
              <a:spcBef>
                <a:spcPts val="0"/>
              </a:spcBef>
              <a:buNone/>
              <a:defRPr sz="2400">
                <a:solidFill>
                  <a:schemeClr val="bg1"/>
                </a:solidFill>
                <a:latin typeface="+mn-lt"/>
              </a:defRPr>
            </a:lvl1pPr>
          </a:lstStyle>
          <a:p>
            <a:pPr lvl="0"/>
            <a:r>
              <a:rPr lang="en-US" dirty="0"/>
              <a:t>City | Date</a:t>
            </a:r>
          </a:p>
        </p:txBody>
      </p:sp>
    </p:spTree>
    <p:extLst>
      <p:ext uri="{BB962C8B-B14F-4D97-AF65-F5344CB8AC3E}">
        <p14:creationId xmlns:p14="http://schemas.microsoft.com/office/powerpoint/2010/main" val="136816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863680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51"/>
            <a:ext cx="5486399" cy="1985506"/>
          </a:xfrm>
        </p:spPr>
        <p:txBody>
          <a:bodyPr wrap="square">
            <a:spAutoFit/>
          </a:bodyPr>
          <a:lstStyle>
            <a:lvl1pPr marL="287227" indent="-287227">
              <a:spcBef>
                <a:spcPts val="1224"/>
              </a:spcBef>
              <a:buClr>
                <a:schemeClr val="tx2"/>
              </a:buClr>
              <a:buFont typeface="Arial" pitchFamily="34" charset="0"/>
              <a:buChar char="•"/>
              <a:defRPr sz="3198">
                <a:gradFill>
                  <a:gsLst>
                    <a:gs pos="1250">
                      <a:schemeClr val="tx2"/>
                    </a:gs>
                    <a:gs pos="99000">
                      <a:schemeClr val="tx2"/>
                    </a:gs>
                  </a:gsLst>
                  <a:lin ang="5400000" scaled="0"/>
                </a:gradFill>
              </a:defRPr>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1"/>
            <a:ext cx="5486399" cy="1985506"/>
          </a:xfrm>
        </p:spPr>
        <p:txBody>
          <a:bodyPr wrap="square">
            <a:spAutoFit/>
          </a:bodyPr>
          <a:lstStyle>
            <a:lvl1pPr marL="287227" indent="-287227">
              <a:spcBef>
                <a:spcPts val="1224"/>
              </a:spcBef>
              <a:buClr>
                <a:schemeClr val="tx2"/>
              </a:buClr>
              <a:buFont typeface="Arial" pitchFamily="34" charset="0"/>
              <a:buChar char="•"/>
              <a:defRPr sz="3198">
                <a:gradFill>
                  <a:gsLst>
                    <a:gs pos="1250">
                      <a:schemeClr val="tx2"/>
                    </a:gs>
                    <a:gs pos="99000">
                      <a:schemeClr val="tx2"/>
                    </a:gs>
                  </a:gsLst>
                  <a:lin ang="5400000" scaled="0"/>
                </a:gradFill>
              </a:defRPr>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97101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51"/>
            <a:ext cx="5486399" cy="1985506"/>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1"/>
            <a:ext cx="5486399" cy="1985506"/>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21763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891939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5"/>
            <a:ext cx="4571278" cy="1181862"/>
          </a:xfrm>
          <a:noFill/>
        </p:spPr>
        <p:txBody>
          <a:bodyPr wrap="square" tIns="91440" bIns="91440" anchor="t" anchorCtr="0">
            <a:spAutoFit/>
          </a:bodyPr>
          <a:lstStyle>
            <a:lvl1pPr>
              <a:defRPr sz="7196"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4572000" cy="738664"/>
          </a:xfrm>
          <a:noFill/>
        </p:spPr>
        <p:txBody>
          <a:bodyPr wrap="square" lIns="182880" tIns="146304" rIns="182880" bIns="146304">
            <a:spAutoFit/>
          </a:bodyPr>
          <a:lstStyle>
            <a:lvl1pPr marL="0" indent="0">
              <a:spcBef>
                <a:spcPts val="0"/>
              </a:spcBef>
              <a:buNone/>
              <a:defRPr sz="3198" spc="0" baseline="0">
                <a:gradFill>
                  <a:gsLst>
                    <a:gs pos="0">
                      <a:schemeClr val="tx1"/>
                    </a:gs>
                    <a:gs pos="10000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6"/>
          <a:stretch/>
        </p:blipFill>
        <p:spPr>
          <a:xfrm>
            <a:off x="5303126" y="447"/>
            <a:ext cx="7131760" cy="6999980"/>
          </a:xfrm>
          <a:prstGeom prst="rect">
            <a:avLst/>
          </a:prstGeom>
        </p:spPr>
      </p:pic>
    </p:spTree>
    <p:extLst>
      <p:ext uri="{BB962C8B-B14F-4D97-AF65-F5344CB8AC3E}">
        <p14:creationId xmlns:p14="http://schemas.microsoft.com/office/powerpoint/2010/main" val="2324728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5"/>
            <a:ext cx="4571278" cy="1181862"/>
          </a:xfrm>
          <a:noFill/>
        </p:spPr>
        <p:txBody>
          <a:bodyPr wrap="square" tIns="91440" bIns="91440" anchor="t" anchorCtr="0">
            <a:spAutoFit/>
          </a:bodyPr>
          <a:lstStyle>
            <a:lvl1pPr>
              <a:defRPr sz="7196" spc="-100" baseline="0">
                <a:gradFill>
                  <a:gsLst>
                    <a:gs pos="0">
                      <a:schemeClr val="tx1"/>
                    </a:gs>
                    <a:gs pos="100000">
                      <a:schemeClr val="tx1"/>
                    </a:gs>
                  </a:gsLst>
                  <a:lin ang="5400000" scaled="0"/>
                </a:gradFill>
              </a:defRPr>
            </a:lvl1pPr>
          </a:lstStyle>
          <a:p>
            <a:r>
              <a:rPr lang="en-US" dirty="0"/>
              <a:t>Video title</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848" y="0"/>
            <a:ext cx="7134212" cy="6999979"/>
          </a:xfrm>
          <a:prstGeom prst="rect">
            <a:avLst/>
          </a:prstGeom>
        </p:spPr>
      </p:pic>
    </p:spTree>
    <p:extLst>
      <p:ext uri="{BB962C8B-B14F-4D97-AF65-F5344CB8AC3E}">
        <p14:creationId xmlns:p14="http://schemas.microsoft.com/office/powerpoint/2010/main" val="6673834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8600130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1083509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1241426"/>
            <a:ext cx="5486399" cy="2012859"/>
          </a:xfrm>
        </p:spPr>
        <p:txBody>
          <a:bodyPr>
            <a:spAutoFit/>
          </a:bodyPr>
          <a:lstStyle>
            <a:lvl1pPr>
              <a:defRPr sz="6598"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8870158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4177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84488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5" tIns="46625" rIns="46625" bIns="46625" numCol="1" spcCol="0" rtlCol="0" fromWordArt="0" anchor="ctr" anchorCtr="0" forceAA="0" compatLnSpc="1">
            <a:prstTxWarp prst="textNoShape">
              <a:avLst/>
            </a:prstTxWarp>
            <a:noAutofit/>
          </a:bodyPr>
          <a:lstStyle/>
          <a:p>
            <a:pPr algn="ctr" defTabSz="932114"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9"/>
            <a:ext cx="11887199" cy="1995931"/>
          </a:xfrm>
        </p:spPr>
        <p:txBody>
          <a:bodyPr/>
          <a:lstStyle>
            <a:lvl1pPr marL="0" indent="0">
              <a:buNone/>
              <a:defRPr sz="3298">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2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38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24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59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0282677"/>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8"/>
            <a:ext cx="11887199" cy="403187"/>
          </a:xfrm>
          <a:prstGeom prst="rect">
            <a:avLst/>
          </a:prstGeom>
          <a:noFill/>
          <a:ln w="12700">
            <a:noFill/>
            <a:miter lim="800000"/>
            <a:headEnd type="none" w="sm" len="sm"/>
            <a:tailEnd type="none" w="sm" len="sm"/>
          </a:ln>
          <a:effectLst/>
        </p:spPr>
        <p:txBody>
          <a:bodyPr vert="horz" wrap="square" lIns="182828" tIns="146262" rIns="182828" bIns="146262" numCol="1" anchor="t" anchorCtr="0" compatLnSpc="1">
            <a:prstTxWarp prst="textNoShape">
              <a:avLst/>
            </a:prstTxWarp>
            <a:spAutoFit/>
          </a:bodyPr>
          <a:lstStyle/>
          <a:p>
            <a:pPr defTabSz="931932" eaLnBrk="0" hangingPunct="0"/>
            <a:r>
              <a:rPr lang="en-US" sz="700" dirty="0">
                <a:gradFill>
                  <a:gsLst>
                    <a:gs pos="0">
                      <a:srgbClr val="FFFFFF"/>
                    </a:gs>
                    <a:gs pos="100000">
                      <a:srgbClr val="FFFFFF"/>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30052739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0" y="1212852"/>
            <a:ext cx="11887200" cy="2443746"/>
          </a:xfrm>
          <a:prstGeom prst="rect">
            <a:avLst/>
          </a:prstGeom>
        </p:spPr>
        <p:txBody>
          <a:bodyPr/>
          <a:lstStyle>
            <a:lvl1pPr marL="290401" indent="-290401">
              <a:buClr>
                <a:schemeClr val="tx1"/>
              </a:buClr>
              <a:buSzPct val="90000"/>
              <a:buFont typeface="Arial" pitchFamily="34" charset="0"/>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81" indent="-280881">
              <a:buClr>
                <a:schemeClr val="tx1"/>
              </a:buClr>
              <a:buSzPct val="90000"/>
              <a:buFont typeface="Arial" pitchFamily="34" charset="0"/>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82" indent="-290401">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195" indent="-228513">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706" indent="-228513">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3"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42079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4"/>
            <a:ext cx="10058401" cy="1829593"/>
          </a:xfrm>
          <a:noFill/>
        </p:spPr>
        <p:txBody>
          <a:bodyPr lIns="182880" tIns="146304" rIns="182880" bIns="146304">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2803598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2755073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203026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284464"/>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nk Accent Colo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346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92889"/>
            <a:ext cx="11856403"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1"/>
            <a:ext cx="3288506" cy="704444"/>
          </a:xfrm>
          <a:prstGeom prst="rect">
            <a:avLst/>
          </a:prstGeom>
        </p:spPr>
      </p:pic>
    </p:spTree>
    <p:extLst>
      <p:ext uri="{BB962C8B-B14F-4D97-AF65-F5344CB8AC3E}">
        <p14:creationId xmlns:p14="http://schemas.microsoft.com/office/powerpoint/2010/main" val="312060070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19760749"/>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6575286"/>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184388209"/>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Section Title Accent Colo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3670740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143402"/>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51"/>
            <a:ext cx="5486399" cy="1985506"/>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1"/>
            <a:ext cx="5486399" cy="1985506"/>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3614676"/>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138228"/>
            <a:ext cx="6402388" cy="1828800"/>
          </a:xfrm>
          <a:noFill/>
        </p:spPr>
        <p:txBody>
          <a:bodyPr lIns="146304" tIns="91440" rIns="146304" bIns="91440" anchor="t" anchorCtr="0"/>
          <a:lstStyle>
            <a:lvl1pPr>
              <a:defRPr sz="5399" spc="-100"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0" y="3954463"/>
            <a:ext cx="6402388" cy="1828800"/>
          </a:xfrm>
        </p:spPr>
        <p:txBody>
          <a:bodyPr tIns="109728" bIns="109728">
            <a:noAutofit/>
          </a:bodyPr>
          <a:lstStyle>
            <a:lvl1pPr marL="0" indent="0">
              <a:spcBef>
                <a:spcPts val="0"/>
              </a:spcBef>
              <a:buNone/>
              <a:defRPr sz="3199">
                <a:gradFill>
                  <a:gsLst>
                    <a:gs pos="57576">
                      <a:srgbClr val="FFFFFF"/>
                    </a:gs>
                    <a:gs pos="35000">
                      <a:srgbClr val="FFFFFF"/>
                    </a:gs>
                  </a:gsLst>
                  <a:lin ang="5400000" scaled="0"/>
                </a:gradFill>
              </a:defRPr>
            </a:lvl1pPr>
          </a:lstStyle>
          <a:p>
            <a:pPr lvl="0"/>
            <a:r>
              <a:rPr lang="en-US" dirty="0"/>
              <a:t>Speaker Name</a:t>
            </a:r>
          </a:p>
        </p:txBody>
      </p:sp>
      <p:pic>
        <p:nvPicPr>
          <p:cNvPr id="7" name="Picture 6"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7581" y="6243965"/>
            <a:ext cx="1280160" cy="273038"/>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7581" y="6194255"/>
            <a:ext cx="1463409" cy="320845"/>
          </a:xfrm>
          <a:prstGeom prst="rect">
            <a:avLst/>
          </a:prstGeom>
        </p:spPr>
      </p:pic>
    </p:spTree>
    <p:extLst>
      <p:ext uri="{BB962C8B-B14F-4D97-AF65-F5344CB8AC3E}">
        <p14:creationId xmlns:p14="http://schemas.microsoft.com/office/powerpoint/2010/main" val="188466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81953"/>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81953"/>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276592"/>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138228"/>
            <a:ext cx="6402388" cy="1828800"/>
          </a:xfrm>
          <a:noFill/>
        </p:spPr>
        <p:txBody>
          <a:bodyPr lIns="146304" tIns="91440" rIns="146304" bIns="91440" anchor="t" anchorCtr="0"/>
          <a:lstStyle>
            <a:lvl1pPr>
              <a:defRPr sz="5399" spc="-100"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0" y="3954463"/>
            <a:ext cx="6402388" cy="1828800"/>
          </a:xfrm>
        </p:spPr>
        <p:txBody>
          <a:bodyPr tIns="109728" bIns="109728">
            <a:noAutofit/>
          </a:bodyPr>
          <a:lstStyle>
            <a:lvl1pPr marL="0" indent="0">
              <a:spcBef>
                <a:spcPts val="0"/>
              </a:spcBef>
              <a:buNone/>
              <a:defRPr sz="3199">
                <a:gradFill>
                  <a:gsLst>
                    <a:gs pos="57576">
                      <a:srgbClr val="FFFFFF"/>
                    </a:gs>
                    <a:gs pos="35000">
                      <a:srgbClr val="FFFFFF"/>
                    </a:gs>
                  </a:gsLst>
                  <a:lin ang="5400000" scaled="0"/>
                </a:gradFill>
              </a:defRPr>
            </a:lvl1pPr>
          </a:lstStyle>
          <a:p>
            <a:pPr lvl="0"/>
            <a:r>
              <a:rPr lang="en-US" dirty="0"/>
              <a:t>Speaker Name</a:t>
            </a:r>
          </a:p>
        </p:txBody>
      </p:sp>
      <p:pic>
        <p:nvPicPr>
          <p:cNvPr id="7" name="Picture 6"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7581" y="6243965"/>
            <a:ext cx="1280160" cy="273038"/>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7581" y="6194255"/>
            <a:ext cx="1463409" cy="320845"/>
          </a:xfrm>
          <a:prstGeom prst="rect">
            <a:avLst/>
          </a:prstGeom>
        </p:spPr>
      </p:pic>
    </p:spTree>
    <p:extLst>
      <p:ext uri="{BB962C8B-B14F-4D97-AF65-F5344CB8AC3E}">
        <p14:creationId xmlns:p14="http://schemas.microsoft.com/office/powerpoint/2010/main" val="114169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4953455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13843617"/>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0591436"/>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1945522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736491"/>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solidFill>
                  <a:schemeClr val="accent4"/>
                </a:soli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6376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0258259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accent1"/>
                    </a:gs>
                    <a:gs pos="0">
                      <a:schemeClr val="accent1"/>
                    </a:gs>
                  </a:gsLst>
                  <a:lin ang="5400000" scaled="0"/>
                </a:gradFill>
              </a:defRPr>
            </a:lvl1pPr>
          </a:lstStyle>
          <a:p>
            <a:r>
              <a:rPr lang="en-US" dirty="0"/>
              <a:t>Section title</a:t>
            </a:r>
          </a:p>
        </p:txBody>
      </p:sp>
    </p:spTree>
    <p:extLst>
      <p:ext uri="{BB962C8B-B14F-4D97-AF65-F5344CB8AC3E}">
        <p14:creationId xmlns:p14="http://schemas.microsoft.com/office/powerpoint/2010/main" val="272884901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5672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Walkin">
    <p:spTree>
      <p:nvGrpSpPr>
        <p:cNvPr id="1" name=""/>
        <p:cNvGrpSpPr/>
        <p:nvPr/>
      </p:nvGrpSpPr>
      <p:grpSpPr>
        <a:xfrm>
          <a:off x="0" y="0"/>
          <a:ext cx="0" cy="0"/>
          <a:chOff x="0" y="0"/>
          <a:chExt cx="0" cy="0"/>
        </a:xfrm>
      </p:grpSpPr>
      <p:pic>
        <p:nvPicPr>
          <p:cNvPr id="2" name="Picture 2" descr="C:\Users\Sarah\Desktop\More photos\Picture7.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flipH="1">
            <a:off x="636" y="0"/>
            <a:ext cx="12435840" cy="69979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bwMode="gray">
          <a:xfrm>
            <a:off x="635" y="0"/>
            <a:ext cx="12435840" cy="6995160"/>
          </a:xfrm>
          <a:prstGeom prst="rect">
            <a:avLst/>
          </a:prstGeom>
          <a:solidFill>
            <a:srgbClr val="000000">
              <a:alpha val="1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White">
          <a:xfrm>
            <a:off x="457580" y="6243964"/>
            <a:ext cx="1280160" cy="273038"/>
          </a:xfrm>
          <a:prstGeom prst="rect">
            <a:avLst/>
          </a:prstGeom>
        </p:spPr>
      </p:pic>
      <p:sp>
        <p:nvSpPr>
          <p:cNvPr id="12" name="Rectangle 11"/>
          <p:cNvSpPr/>
          <p:nvPr userDrawn="1"/>
        </p:nvSpPr>
        <p:spPr bwMode="gray">
          <a:xfrm>
            <a:off x="635" y="5052060"/>
            <a:ext cx="12435840" cy="1942465"/>
          </a:xfrm>
          <a:prstGeom prst="rect">
            <a:avLst/>
          </a:prstGeom>
          <a:gradFill>
            <a:gsLst>
              <a:gs pos="0">
                <a:schemeClr val="accent1">
                  <a:tint val="66000"/>
                  <a:satMod val="160000"/>
                  <a:alpha val="0"/>
                </a:schemeClr>
              </a:gs>
              <a:gs pos="100000">
                <a:schemeClr val="tx1">
                  <a:lumMod val="50000"/>
                  <a:alpha val="21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userDrawn="1"/>
        </p:nvSpPr>
        <p:spPr bwMode="gray">
          <a:xfrm rot="5400000">
            <a:off x="492847" y="-492211"/>
            <a:ext cx="6995162" cy="7979585"/>
          </a:xfrm>
          <a:prstGeom prst="rect">
            <a:avLst/>
          </a:prstGeom>
          <a:gradFill>
            <a:gsLst>
              <a:gs pos="0">
                <a:schemeClr val="accent1">
                  <a:tint val="66000"/>
                  <a:satMod val="160000"/>
                  <a:alpha val="0"/>
                </a:schemeClr>
              </a:gs>
              <a:gs pos="75000">
                <a:schemeClr val="tx1">
                  <a:lumMod val="50000"/>
                  <a:alpha val="30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580" y="6194255"/>
            <a:ext cx="1463409" cy="320845"/>
          </a:xfrm>
          <a:prstGeom prst="rect">
            <a:avLst/>
          </a:prstGeom>
        </p:spPr>
      </p:pic>
      <p:sp>
        <p:nvSpPr>
          <p:cNvPr id="9" name="Title 1"/>
          <p:cNvSpPr>
            <a:spLocks noGrp="1"/>
          </p:cNvSpPr>
          <p:nvPr>
            <p:ph type="title" hasCustomPrompt="1"/>
          </p:nvPr>
        </p:nvSpPr>
        <p:spPr bwMode="auto">
          <a:xfrm>
            <a:off x="274702" y="1902855"/>
            <a:ext cx="6402388" cy="896112"/>
          </a:xfrm>
          <a:noFill/>
        </p:spPr>
        <p:txBody>
          <a:bodyPr lIns="146304" tIns="91440" rIns="146304" bIns="91440" anchor="t" anchorCtr="0"/>
          <a:lstStyle>
            <a:lvl1pPr>
              <a:defRPr sz="5400" spc="-100" baseline="0">
                <a:solidFill>
                  <a:schemeClr val="bg1"/>
                </a:solidFill>
              </a:defRPr>
            </a:lvl1pPr>
          </a:lstStyle>
          <a:p>
            <a:r>
              <a:rPr lang="en-US" dirty="0"/>
              <a:t>Event name here</a:t>
            </a:r>
          </a:p>
        </p:txBody>
      </p:sp>
      <p:sp>
        <p:nvSpPr>
          <p:cNvPr id="3" name="Text Placeholder 2"/>
          <p:cNvSpPr>
            <a:spLocks noGrp="1"/>
          </p:cNvSpPr>
          <p:nvPr>
            <p:ph type="body" sz="quarter" idx="14" hasCustomPrompt="1"/>
          </p:nvPr>
        </p:nvSpPr>
        <p:spPr bwMode="auto">
          <a:xfrm>
            <a:off x="273050" y="2794343"/>
            <a:ext cx="6402388" cy="731528"/>
          </a:xfrm>
        </p:spPr>
        <p:txBody>
          <a:bodyPr tIns="109728" bIns="109728">
            <a:noAutofit/>
          </a:bodyPr>
          <a:lstStyle>
            <a:lvl1pPr marL="0" indent="0">
              <a:spcBef>
                <a:spcPts val="0"/>
              </a:spcBef>
              <a:buNone/>
              <a:defRPr sz="2400">
                <a:solidFill>
                  <a:schemeClr val="bg1"/>
                </a:solidFill>
                <a:latin typeface="+mn-lt"/>
              </a:defRPr>
            </a:lvl1pPr>
          </a:lstStyle>
          <a:p>
            <a:pPr lvl="0"/>
            <a:r>
              <a:rPr lang="en-US" dirty="0"/>
              <a:t>City | Date</a:t>
            </a:r>
          </a:p>
        </p:txBody>
      </p:sp>
    </p:spTree>
    <p:extLst>
      <p:ext uri="{BB962C8B-B14F-4D97-AF65-F5344CB8AC3E}">
        <p14:creationId xmlns:p14="http://schemas.microsoft.com/office/powerpoint/2010/main" val="359163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2015 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459230" y="3145040"/>
            <a:ext cx="3291840" cy="705834"/>
          </a:xfrm>
          <a:prstGeom prst="rect">
            <a:avLst/>
          </a:prstGeom>
        </p:spPr>
      </p:pic>
    </p:spTree>
    <p:extLst>
      <p:ext uri="{BB962C8B-B14F-4D97-AF65-F5344CB8AC3E}">
        <p14:creationId xmlns:p14="http://schemas.microsoft.com/office/powerpoint/2010/main" val="1729398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459232" y="3145040"/>
            <a:ext cx="3291840" cy="705836"/>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010" y="178102"/>
            <a:ext cx="11192828" cy="680061"/>
          </a:xfrm>
        </p:spPr>
        <p:txBody>
          <a:bodyPr/>
          <a:lstStyle/>
          <a:p>
            <a:r>
              <a:rPr lang="en-US" dirty="0"/>
              <a:t>Click to Edit Master Title Style</a:t>
            </a:r>
          </a:p>
        </p:txBody>
      </p:sp>
      <p:sp>
        <p:nvSpPr>
          <p:cNvPr id="4" name="Text Placeholder 3"/>
          <p:cNvSpPr>
            <a:spLocks noGrp="1"/>
          </p:cNvSpPr>
          <p:nvPr>
            <p:ph type="body" sz="quarter" idx="10"/>
          </p:nvPr>
        </p:nvSpPr>
        <p:spPr>
          <a:xfrm>
            <a:off x="317390" y="1256427"/>
            <a:ext cx="11192828" cy="2092881"/>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246863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71932" y="462127"/>
            <a:ext cx="11887200" cy="547501"/>
          </a:xfrm>
          <a:noFill/>
        </p:spPr>
        <p:txBody>
          <a:bodyPr vert="horz" wrap="square" lIns="91440" tIns="0" rIns="182880" bIns="0" rtlCol="0" anchor="t" anchorCtr="0">
            <a:spAutoFit/>
          </a:bodyPr>
          <a:lstStyle>
            <a:lvl1pPr>
              <a:defRPr lang="en-US" sz="3672" kern="0" spc="-102" dirty="0">
                <a:gradFill>
                  <a:gsLst>
                    <a:gs pos="77778">
                      <a:srgbClr val="0078D7"/>
                    </a:gs>
                    <a:gs pos="54630">
                      <a:srgbClr val="0078D7"/>
                    </a:gs>
                  </a:gsLst>
                  <a:lin ang="5400000" scaled="0"/>
                </a:gradFill>
                <a:latin typeface="+mn-lt"/>
                <a:ea typeface="+mn-ea"/>
                <a:cs typeface="Segoe UI" panose="020B0502040204020203" pitchFamily="34" charset="0"/>
              </a:defRPr>
            </a:lvl1pPr>
          </a:lstStyle>
          <a:p>
            <a:pPr marL="0" lvl="0">
              <a:lnSpc>
                <a:spcPct val="95000"/>
              </a:lnSpc>
            </a:pPr>
            <a:r>
              <a:rPr lang="en-US"/>
              <a:t>Click to edit title</a:t>
            </a:r>
          </a:p>
        </p:txBody>
      </p:sp>
      <p:sp>
        <p:nvSpPr>
          <p:cNvPr id="8" name="Slide Number Placeholder 1"/>
          <p:cNvSpPr>
            <a:spLocks noGrp="1"/>
          </p:cNvSpPr>
          <p:nvPr>
            <p:ph type="sldNum" sz="quarter" idx="10"/>
          </p:nvPr>
        </p:nvSpPr>
        <p:spPr>
          <a:xfrm>
            <a:off x="9638268" y="6622132"/>
            <a:ext cx="2798207" cy="372394"/>
          </a:xfrm>
        </p:spPr>
        <p:txBody>
          <a:bodyPr rIns="182880"/>
          <a:lstStyle>
            <a:lvl1pPr>
              <a:defRPr sz="918">
                <a:solidFill>
                  <a:srgbClr val="A5A5A5"/>
                </a:solidFill>
              </a:defRPr>
            </a:lvl1pPr>
          </a:lstStyle>
          <a:p>
            <a:pPr defTabSz="932597">
              <a:defRPr/>
            </a:pPr>
            <a:fld id="{B34F68F0-1D97-479E-8476-1F6D336BF15A}" type="slidenum">
              <a:rPr lang="en-US" smtClean="0"/>
              <a:pPr defTabSz="932597">
                <a:defRPr/>
              </a:pPr>
              <a:t>‹#›</a:t>
            </a:fld>
            <a:endParaRPr lang="en-US"/>
          </a:p>
        </p:txBody>
      </p:sp>
    </p:spTree>
    <p:extLst>
      <p:ext uri="{BB962C8B-B14F-4D97-AF65-F5344CB8AC3E}">
        <p14:creationId xmlns:p14="http://schemas.microsoft.com/office/powerpoint/2010/main" val="105416352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rIns="182880"/>
          <a:lstStyle>
            <a:lvl1pPr>
              <a:defRPr sz="918">
                <a:solidFill>
                  <a:srgbClr val="A5A5A5"/>
                </a:solidFill>
              </a:defRPr>
            </a:lvl1pPr>
          </a:lstStyle>
          <a:p>
            <a:pPr defTabSz="932597">
              <a:defRPr/>
            </a:pPr>
            <a:fld id="{B34F68F0-1D97-479E-8476-1F6D336BF15A}" type="slidenum">
              <a:rPr lang="en-US" smtClean="0"/>
              <a:pPr defTabSz="932597">
                <a:defRPr/>
              </a:pPr>
              <a:t>‹#›</a:t>
            </a:fld>
            <a:endParaRPr lang="en-US"/>
          </a:p>
        </p:txBody>
      </p:sp>
    </p:spTree>
    <p:extLst>
      <p:ext uri="{BB962C8B-B14F-4D97-AF65-F5344CB8AC3E}">
        <p14:creationId xmlns:p14="http://schemas.microsoft.com/office/powerpoint/2010/main" val="229272990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rIns="182880"/>
          <a:lstStyle>
            <a:lvl1pPr>
              <a:defRPr sz="918">
                <a:solidFill>
                  <a:srgbClr val="A5A5A5"/>
                </a:solidFill>
              </a:defRPr>
            </a:lvl1pPr>
          </a:lstStyle>
          <a:p>
            <a:pPr defTabSz="932597">
              <a:defRPr/>
            </a:pPr>
            <a:fld id="{B34F68F0-1D97-479E-8476-1F6D336BF15A}" type="slidenum">
              <a:rPr lang="en-US" smtClean="0"/>
              <a:pPr defTabSz="932597">
                <a:defRPr/>
              </a:pPr>
              <a:t>‹#›</a:t>
            </a:fld>
            <a:endParaRPr lang="en-US"/>
          </a:p>
        </p:txBody>
      </p:sp>
      <p:sp>
        <p:nvSpPr>
          <p:cNvPr id="5" name="Picture Placeholder 4"/>
          <p:cNvSpPr>
            <a:spLocks noGrp="1"/>
          </p:cNvSpPr>
          <p:nvPr>
            <p:ph type="pic" sz="quarter" idx="11"/>
          </p:nvPr>
        </p:nvSpPr>
        <p:spPr>
          <a:xfrm>
            <a:off x="0" y="0"/>
            <a:ext cx="12436475" cy="6994525"/>
          </a:xfrm>
        </p:spPr>
        <p:txBody>
          <a:bodyPr/>
          <a:lstStyle/>
          <a:p>
            <a:endParaRPr lang="en-US"/>
          </a:p>
        </p:txBody>
      </p:sp>
    </p:spTree>
    <p:extLst>
      <p:ext uri="{BB962C8B-B14F-4D97-AF65-F5344CB8AC3E}">
        <p14:creationId xmlns:p14="http://schemas.microsoft.com/office/powerpoint/2010/main" val="310148990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138228"/>
            <a:ext cx="6402388" cy="1828800"/>
          </a:xfrm>
          <a:noFill/>
        </p:spPr>
        <p:txBody>
          <a:bodyPr lIns="146304" tIns="91440" rIns="146304" bIns="91440" anchor="t" anchorCtr="0"/>
          <a:lstStyle>
            <a:lvl1pPr>
              <a:defRPr sz="5400" spc="-100"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0" y="3954463"/>
            <a:ext cx="6402388" cy="1828800"/>
          </a:xfrm>
        </p:spPr>
        <p:txBody>
          <a:bodyPr tIns="109728" bIns="109728">
            <a:noAutofit/>
          </a:bodyPr>
          <a:lstStyle>
            <a:lvl1pPr marL="0" indent="0">
              <a:spcBef>
                <a:spcPts val="0"/>
              </a:spcBef>
              <a:buNone/>
              <a:defRPr sz="3200">
                <a:gradFill>
                  <a:gsLst>
                    <a:gs pos="57576">
                      <a:srgbClr val="FFFFFF"/>
                    </a:gs>
                    <a:gs pos="35000">
                      <a:srgbClr val="FFFFFF"/>
                    </a:gs>
                  </a:gsLst>
                  <a:lin ang="5400000" scaled="0"/>
                </a:gradFill>
              </a:defRPr>
            </a:lvl1pPr>
          </a:lstStyle>
          <a:p>
            <a:pPr lvl="0"/>
            <a:r>
              <a:rPr lang="en-US" dirty="0"/>
              <a:t>Speaker Name</a:t>
            </a:r>
          </a:p>
        </p:txBody>
      </p:sp>
      <p:pic>
        <p:nvPicPr>
          <p:cNvPr id="7" name="Picture 6"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457580" y="6243964"/>
            <a:ext cx="1280160" cy="273038"/>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457580" y="6194255"/>
            <a:ext cx="1463409" cy="320845"/>
          </a:xfrm>
          <a:prstGeom prst="rect">
            <a:avLst/>
          </a:prstGeom>
        </p:spPr>
      </p:pic>
    </p:spTree>
    <p:extLst>
      <p:ext uri="{BB962C8B-B14F-4D97-AF65-F5344CB8AC3E}">
        <p14:creationId xmlns:p14="http://schemas.microsoft.com/office/powerpoint/2010/main" val="282150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371931" y="412274"/>
            <a:ext cx="6883589" cy="554498"/>
          </a:xfrm>
          <a:noFill/>
        </p:spPr>
        <p:txBody>
          <a:bodyPr wrap="square" lIns="91440" rtlCol="0">
            <a:spAutoFit/>
          </a:bodyPr>
          <a:lstStyle>
            <a:lvl1pPr>
              <a:defRPr lang="en-US" sz="1836" kern="0" spc="-102" dirty="0" smtClean="0">
                <a:gradFill>
                  <a:gsLst>
                    <a:gs pos="2655">
                      <a:srgbClr val="0078D7"/>
                    </a:gs>
                    <a:gs pos="29204">
                      <a:srgbClr val="0078D7"/>
                    </a:gs>
                  </a:gsLst>
                  <a:lin ang="5400000" scaled="0"/>
                </a:gradFill>
                <a:latin typeface="+mn-lt"/>
                <a:cs typeface="Segoe UI" panose="020B0502040204020203" pitchFamily="34" charset="0"/>
              </a:defRPr>
            </a:lvl1pPr>
          </a:lstStyle>
          <a:p>
            <a:pPr lvl="0">
              <a:lnSpc>
                <a:spcPct val="114000"/>
              </a:lnSpc>
              <a:spcAft>
                <a:spcPts val="612"/>
              </a:spcAft>
            </a:pPr>
            <a:r>
              <a:rPr lang="en-US"/>
              <a:t>Click to edit Master text styles</a:t>
            </a:r>
          </a:p>
        </p:txBody>
      </p:sp>
      <p:sp>
        <p:nvSpPr>
          <p:cNvPr id="7" name="Title 6"/>
          <p:cNvSpPr>
            <a:spLocks noGrp="1"/>
          </p:cNvSpPr>
          <p:nvPr>
            <p:ph type="title"/>
          </p:nvPr>
        </p:nvSpPr>
        <p:spPr>
          <a:xfrm>
            <a:off x="371931" y="998902"/>
            <a:ext cx="11705832" cy="547501"/>
          </a:xfrm>
          <a:noFill/>
        </p:spPr>
        <p:txBody>
          <a:bodyPr wrap="square" lIns="91440" tIns="0" rIns="182880" bIns="0" rtlCol="0">
            <a:spAutoFit/>
          </a:bodyPr>
          <a:lstStyle>
            <a:lvl1pPr>
              <a:defRPr lang="en-US" sz="3672" kern="0" spc="-102" dirty="0">
                <a:gradFill>
                  <a:gsLst>
                    <a:gs pos="77778">
                      <a:srgbClr val="0078D7"/>
                    </a:gs>
                    <a:gs pos="54630">
                      <a:srgbClr val="0078D7"/>
                    </a:gs>
                  </a:gsLst>
                  <a:lin ang="5400000" scaled="0"/>
                </a:gradFill>
                <a:latin typeface="+mn-lt"/>
                <a:ea typeface="+mn-ea"/>
                <a:cs typeface="Segoe UI" panose="020B0502040204020203" pitchFamily="34" charset="0"/>
              </a:defRPr>
            </a:lvl1pPr>
          </a:lstStyle>
          <a:p>
            <a:pPr marL="0" lvl="0">
              <a:lnSpc>
                <a:spcPct val="95000"/>
              </a:lnSpc>
            </a:pPr>
            <a:r>
              <a:rPr lang="en-US"/>
              <a:t>Click to edit Master title style</a:t>
            </a:r>
          </a:p>
        </p:txBody>
      </p:sp>
      <p:sp>
        <p:nvSpPr>
          <p:cNvPr id="2" name="Slide Number Placeholder 1"/>
          <p:cNvSpPr>
            <a:spLocks noGrp="1"/>
          </p:cNvSpPr>
          <p:nvPr>
            <p:ph type="sldNum" sz="quarter" idx="10"/>
          </p:nvPr>
        </p:nvSpPr>
        <p:spPr/>
        <p:txBody>
          <a:bodyPr rIns="182880"/>
          <a:lstStyle>
            <a:lvl1pPr>
              <a:defRPr sz="918">
                <a:solidFill>
                  <a:srgbClr val="A5A5A5"/>
                </a:solidFill>
              </a:defRPr>
            </a:lvl1pPr>
          </a:lstStyle>
          <a:p>
            <a:pPr defTabSz="932597">
              <a:defRPr/>
            </a:pPr>
            <a:fld id="{B34F68F0-1D97-479E-8476-1F6D336BF15A}" type="slidenum">
              <a:rPr lang="en-US" smtClean="0"/>
              <a:pPr defTabSz="932597">
                <a:defRPr/>
              </a:pPr>
              <a:t>‹#›</a:t>
            </a:fld>
            <a:endParaRPr lang="en-US"/>
          </a:p>
        </p:txBody>
      </p:sp>
      <p:sp>
        <p:nvSpPr>
          <p:cNvPr id="6" name="Footer Placeholder 4"/>
          <p:cNvSpPr txBox="1">
            <a:spLocks/>
          </p:cNvSpPr>
          <p:nvPr userDrawn="1"/>
        </p:nvSpPr>
        <p:spPr>
          <a:xfrm>
            <a:off x="91556" y="6622132"/>
            <a:ext cx="5525273" cy="372394"/>
          </a:xfrm>
          <a:prstGeom prst="rect">
            <a:avLst/>
          </a:prstGeom>
        </p:spPr>
        <p:txBody>
          <a:bodyPr vert="horz" lIns="93260" tIns="46630" rIns="93260" bIns="46630" rtlCol="0" anchor="ctr"/>
          <a:lstStyle>
            <a:defPPr>
              <a:defRPr lang="en-US"/>
            </a:defPPr>
            <a:lvl1pPr marL="0" algn="l" defTabSz="914400" rtl="0" eaLnBrk="1" latinLnBrk="0" hangingPunct="1">
              <a:defRPr lang="en-US" sz="900" kern="1200" smtClean="0">
                <a:solidFill>
                  <a:srgbClr val="A5A5A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18"/>
              <a:t>Windows 10 Commercial Storybook  |  Anniversary Update</a:t>
            </a:r>
          </a:p>
        </p:txBody>
      </p:sp>
    </p:spTree>
    <p:extLst>
      <p:ext uri="{BB962C8B-B14F-4D97-AF65-F5344CB8AC3E}">
        <p14:creationId xmlns:p14="http://schemas.microsoft.com/office/powerpoint/2010/main" val="5039822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371931" y="412274"/>
            <a:ext cx="6883589" cy="554498"/>
          </a:xfrm>
          <a:noFill/>
        </p:spPr>
        <p:txBody>
          <a:bodyPr wrap="square" lIns="91440" rtlCol="0">
            <a:spAutoFit/>
          </a:bodyPr>
          <a:lstStyle>
            <a:lvl1pPr>
              <a:defRPr lang="en-US" sz="1836" kern="0" spc="-102" dirty="0" smtClean="0">
                <a:gradFill>
                  <a:gsLst>
                    <a:gs pos="2655">
                      <a:srgbClr val="0078D7"/>
                    </a:gs>
                    <a:gs pos="29204">
                      <a:srgbClr val="0078D7"/>
                    </a:gs>
                  </a:gsLst>
                  <a:lin ang="5400000" scaled="0"/>
                </a:gradFill>
                <a:latin typeface="+mn-lt"/>
                <a:cs typeface="Segoe UI" panose="020B0502040204020203" pitchFamily="34" charset="0"/>
              </a:defRPr>
            </a:lvl1pPr>
          </a:lstStyle>
          <a:p>
            <a:pPr lvl="0">
              <a:lnSpc>
                <a:spcPct val="114000"/>
              </a:lnSpc>
              <a:spcAft>
                <a:spcPts val="612"/>
              </a:spcAft>
            </a:pPr>
            <a:r>
              <a:rPr lang="en-US"/>
              <a:t>Click to edit Master text styles</a:t>
            </a:r>
          </a:p>
        </p:txBody>
      </p:sp>
      <p:sp>
        <p:nvSpPr>
          <p:cNvPr id="7" name="Title 6"/>
          <p:cNvSpPr>
            <a:spLocks noGrp="1"/>
          </p:cNvSpPr>
          <p:nvPr>
            <p:ph type="title"/>
          </p:nvPr>
        </p:nvSpPr>
        <p:spPr>
          <a:xfrm>
            <a:off x="371931" y="998902"/>
            <a:ext cx="11705832" cy="547501"/>
          </a:xfrm>
          <a:noFill/>
        </p:spPr>
        <p:txBody>
          <a:bodyPr wrap="square" lIns="91440" tIns="0" rIns="182880" bIns="0" rtlCol="0">
            <a:spAutoFit/>
          </a:bodyPr>
          <a:lstStyle>
            <a:lvl1pPr>
              <a:defRPr lang="en-US" sz="3672" kern="0" spc="-102" dirty="0">
                <a:gradFill>
                  <a:gsLst>
                    <a:gs pos="77778">
                      <a:srgbClr val="0078D7"/>
                    </a:gs>
                    <a:gs pos="54630">
                      <a:srgbClr val="0078D7"/>
                    </a:gs>
                  </a:gsLst>
                  <a:lin ang="5400000" scaled="0"/>
                </a:gradFill>
                <a:latin typeface="+mn-lt"/>
                <a:ea typeface="+mn-ea"/>
                <a:cs typeface="Segoe UI" panose="020B0502040204020203" pitchFamily="34" charset="0"/>
              </a:defRPr>
            </a:lvl1pPr>
          </a:lstStyle>
          <a:p>
            <a:pPr marL="0" lvl="0">
              <a:lnSpc>
                <a:spcPct val="95000"/>
              </a:lnSpc>
            </a:pPr>
            <a:r>
              <a:rPr lang="en-US"/>
              <a:t>Click to edit Master title style</a:t>
            </a:r>
          </a:p>
        </p:txBody>
      </p:sp>
      <p:sp>
        <p:nvSpPr>
          <p:cNvPr id="2" name="Slide Number Placeholder 1"/>
          <p:cNvSpPr>
            <a:spLocks noGrp="1"/>
          </p:cNvSpPr>
          <p:nvPr>
            <p:ph type="sldNum" sz="quarter" idx="10"/>
          </p:nvPr>
        </p:nvSpPr>
        <p:spPr/>
        <p:txBody>
          <a:bodyPr rIns="182880"/>
          <a:lstStyle>
            <a:lvl1pPr>
              <a:defRPr sz="918">
                <a:solidFill>
                  <a:srgbClr val="A5A5A5"/>
                </a:solidFill>
              </a:defRPr>
            </a:lvl1pPr>
          </a:lstStyle>
          <a:p>
            <a:pPr defTabSz="932597">
              <a:defRPr/>
            </a:pPr>
            <a:fld id="{B34F68F0-1D97-479E-8476-1F6D336BF15A}" type="slidenum">
              <a:rPr lang="en-US" smtClean="0"/>
              <a:pPr defTabSz="932597">
                <a:defRPr/>
              </a:pPr>
              <a:t>‹#›</a:t>
            </a:fld>
            <a:endParaRPr lang="en-US"/>
          </a:p>
        </p:txBody>
      </p:sp>
      <p:sp>
        <p:nvSpPr>
          <p:cNvPr id="5" name="Text Placeholder 4"/>
          <p:cNvSpPr>
            <a:spLocks noGrp="1"/>
          </p:cNvSpPr>
          <p:nvPr>
            <p:ph type="body" sz="quarter" idx="13"/>
          </p:nvPr>
        </p:nvSpPr>
        <p:spPr>
          <a:xfrm>
            <a:off x="372446" y="1606150"/>
            <a:ext cx="11704537" cy="4047758"/>
          </a:xfrm>
        </p:spPr>
        <p:txBody>
          <a:bodyPr/>
          <a:lstStyle>
            <a:lvl1pPr algn="l" defTabSz="932597" rtl="0" eaLnBrk="1" latinLnBrk="0" hangingPunct="1">
              <a:lnSpc>
                <a:spcPct val="113000"/>
              </a:lnSpc>
              <a:spcBef>
                <a:spcPts val="0"/>
              </a:spcBef>
              <a:spcAft>
                <a:spcPts val="1836"/>
              </a:spcAft>
              <a:defRPr lang="en-US" sz="2040" b="0" kern="1200" dirty="0" smtClean="0">
                <a:solidFill>
                  <a:schemeClr val="tx1"/>
                </a:solidFill>
                <a:latin typeface="+mn-lt"/>
                <a:ea typeface="+mn-ea"/>
                <a:cs typeface="+mn-cs"/>
              </a:defRPr>
            </a:lvl1pPr>
            <a:lvl2pPr algn="l" defTabSz="932597" rtl="0" eaLnBrk="1" latinLnBrk="0" hangingPunct="1">
              <a:defRPr lang="en-US" sz="1428" b="1" kern="1200" dirty="0" smtClean="0">
                <a:solidFill>
                  <a:schemeClr val="tx1"/>
                </a:solidFill>
                <a:latin typeface="+mn-lt"/>
                <a:ea typeface="+mn-ea"/>
                <a:cs typeface="+mn-cs"/>
              </a:defRPr>
            </a:lvl2pPr>
            <a:lvl3pPr algn="l" defTabSz="932597" rtl="0" eaLnBrk="1" latinLnBrk="0" hangingPunct="1">
              <a:defRPr lang="en-US" sz="1428" b="1" kern="1200" dirty="0" smtClean="0">
                <a:solidFill>
                  <a:schemeClr val="tx1"/>
                </a:solidFill>
                <a:latin typeface="+mn-lt"/>
                <a:ea typeface="+mn-ea"/>
                <a:cs typeface="+mn-cs"/>
              </a:defRPr>
            </a:lvl3pPr>
            <a:lvl4pPr algn="l" defTabSz="932597" rtl="0" eaLnBrk="1" latinLnBrk="0" hangingPunct="1">
              <a:defRPr lang="en-US" sz="1428" b="1" kern="1200" dirty="0" smtClean="0">
                <a:solidFill>
                  <a:schemeClr val="tx1"/>
                </a:solidFill>
                <a:latin typeface="+mn-lt"/>
                <a:ea typeface="+mn-ea"/>
                <a:cs typeface="+mn-cs"/>
              </a:defRPr>
            </a:lvl4pPr>
            <a:lvl5pPr algn="l" defTabSz="932597" rtl="0" eaLnBrk="1" latinLnBrk="0" hangingPunct="1">
              <a:defRPr lang="en-US" sz="1428" b="1" kern="1200" dirty="0">
                <a:solidFill>
                  <a:schemeClr val="tx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02064597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1"/>
        </a:solidFill>
        <a:effectLst/>
      </p:bgPr>
    </p:bg>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71932" y="462127"/>
            <a:ext cx="11887200" cy="547501"/>
          </a:xfrm>
          <a:noFill/>
        </p:spPr>
        <p:txBody>
          <a:bodyPr vert="horz" wrap="square" lIns="91440" tIns="0" rIns="182880" bIns="0" rtlCol="0" anchor="t" anchorCtr="0">
            <a:spAutoFit/>
          </a:bodyPr>
          <a:lstStyle>
            <a:lvl1pPr>
              <a:defRPr lang="en-US" sz="3672" kern="0" spc="-102" dirty="0">
                <a:solidFill>
                  <a:schemeClr val="bg1"/>
                </a:solidFill>
                <a:latin typeface="+mn-lt"/>
                <a:ea typeface="+mn-ea"/>
                <a:cs typeface="Segoe UI" panose="020B0502040204020203" pitchFamily="34" charset="0"/>
              </a:defRPr>
            </a:lvl1pPr>
          </a:lstStyle>
          <a:p>
            <a:pPr marL="0" lvl="0">
              <a:lnSpc>
                <a:spcPct val="95000"/>
              </a:lnSpc>
            </a:pPr>
            <a:r>
              <a:rPr lang="en-US"/>
              <a:t>Click to edit title</a:t>
            </a:r>
          </a:p>
        </p:txBody>
      </p:sp>
      <p:sp>
        <p:nvSpPr>
          <p:cNvPr id="7" name="Footer Placeholder 4"/>
          <p:cNvSpPr txBox="1">
            <a:spLocks/>
          </p:cNvSpPr>
          <p:nvPr userDrawn="1"/>
        </p:nvSpPr>
        <p:spPr>
          <a:xfrm>
            <a:off x="91556" y="6622132"/>
            <a:ext cx="5525273" cy="372394"/>
          </a:xfrm>
          <a:prstGeom prst="rect">
            <a:avLst/>
          </a:prstGeom>
        </p:spPr>
        <p:txBody>
          <a:bodyPr vert="horz" lIns="93260" tIns="46630" rIns="93260" bIns="46630" rtlCol="0" anchor="ctr"/>
          <a:lstStyle>
            <a:defPPr>
              <a:defRPr lang="en-US"/>
            </a:defPPr>
            <a:lvl1pPr marL="0" algn="l" defTabSz="914400" rtl="0" eaLnBrk="1" latinLnBrk="0" hangingPunct="1">
              <a:defRPr lang="en-US" sz="900" kern="1200" smtClean="0">
                <a:solidFill>
                  <a:srgbClr val="A5A5A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18">
                <a:solidFill>
                  <a:schemeClr val="bg1"/>
                </a:solidFill>
              </a:rPr>
              <a:t>Windows 10 Commercial Storybook  |  Anniversary Update</a:t>
            </a:r>
          </a:p>
        </p:txBody>
      </p:sp>
      <p:sp>
        <p:nvSpPr>
          <p:cNvPr id="4" name="Slide Number Placeholder 1"/>
          <p:cNvSpPr>
            <a:spLocks noGrp="1"/>
          </p:cNvSpPr>
          <p:nvPr>
            <p:ph type="sldNum" sz="quarter" idx="10"/>
          </p:nvPr>
        </p:nvSpPr>
        <p:spPr>
          <a:xfrm>
            <a:off x="9638268" y="6622132"/>
            <a:ext cx="2798207" cy="372394"/>
          </a:xfrm>
        </p:spPr>
        <p:txBody>
          <a:bodyPr rIns="182880"/>
          <a:lstStyle>
            <a:lvl1pPr>
              <a:defRPr sz="918">
                <a:solidFill>
                  <a:schemeClr val="bg1"/>
                </a:solidFill>
              </a:defRPr>
            </a:lvl1pPr>
          </a:lstStyle>
          <a:p>
            <a:pPr defTabSz="932597">
              <a:defRPr/>
            </a:pPr>
            <a:fld id="{B34F68F0-1D97-479E-8476-1F6D336BF15A}" type="slidenum">
              <a:rPr lang="en-US" smtClean="0">
                <a:solidFill>
                  <a:prstClr val="white"/>
                </a:solidFill>
              </a:rPr>
              <a:pPr defTabSz="932597">
                <a:defRPr/>
              </a:pPr>
              <a:t>‹#›</a:t>
            </a:fld>
            <a:endParaRPr lang="en-US">
              <a:solidFill>
                <a:prstClr val="white"/>
              </a:solidFill>
            </a:endParaRPr>
          </a:p>
        </p:txBody>
      </p:sp>
    </p:spTree>
    <p:extLst>
      <p:ext uri="{BB962C8B-B14F-4D97-AF65-F5344CB8AC3E}">
        <p14:creationId xmlns:p14="http://schemas.microsoft.com/office/powerpoint/2010/main" val="215693281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Blank">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371931" y="412274"/>
            <a:ext cx="6883589" cy="554498"/>
          </a:xfrm>
          <a:noFill/>
        </p:spPr>
        <p:txBody>
          <a:bodyPr wrap="square" lIns="91440" rtlCol="0">
            <a:spAutoFit/>
          </a:bodyPr>
          <a:lstStyle>
            <a:lvl1pPr>
              <a:defRPr lang="en-US" sz="1836" kern="0" spc="-102" dirty="0" smtClean="0">
                <a:solidFill>
                  <a:schemeClr val="bg1"/>
                </a:solidFill>
                <a:latin typeface="+mn-lt"/>
                <a:cs typeface="Segoe UI" panose="020B0502040204020203" pitchFamily="34" charset="0"/>
              </a:defRPr>
            </a:lvl1pPr>
          </a:lstStyle>
          <a:p>
            <a:pPr lvl="0">
              <a:lnSpc>
                <a:spcPct val="114000"/>
              </a:lnSpc>
              <a:spcAft>
                <a:spcPts val="612"/>
              </a:spcAft>
            </a:pPr>
            <a:r>
              <a:rPr lang="en-US"/>
              <a:t>Click to edit Master text styles</a:t>
            </a:r>
          </a:p>
        </p:txBody>
      </p:sp>
      <p:sp>
        <p:nvSpPr>
          <p:cNvPr id="7" name="Title 6"/>
          <p:cNvSpPr>
            <a:spLocks noGrp="1"/>
          </p:cNvSpPr>
          <p:nvPr>
            <p:ph type="title"/>
          </p:nvPr>
        </p:nvSpPr>
        <p:spPr>
          <a:xfrm>
            <a:off x="371931" y="857237"/>
            <a:ext cx="11705832" cy="547501"/>
          </a:xfrm>
          <a:noFill/>
        </p:spPr>
        <p:txBody>
          <a:bodyPr wrap="square" lIns="91440" tIns="0" rIns="182880" bIns="0" rtlCol="0">
            <a:spAutoFit/>
          </a:bodyPr>
          <a:lstStyle>
            <a:lvl1pPr>
              <a:defRPr lang="en-US" sz="3672" kern="0" spc="-102" dirty="0">
                <a:solidFill>
                  <a:schemeClr val="bg1"/>
                </a:solidFill>
                <a:latin typeface="+mn-lt"/>
                <a:ea typeface="+mn-ea"/>
                <a:cs typeface="Segoe UI" panose="020B0502040204020203" pitchFamily="34" charset="0"/>
              </a:defRPr>
            </a:lvl1pPr>
          </a:lstStyle>
          <a:p>
            <a:pPr marL="0" lvl="0">
              <a:lnSpc>
                <a:spcPct val="95000"/>
              </a:lnSpc>
            </a:pPr>
            <a:r>
              <a:rPr lang="en-US"/>
              <a:t>Click to edit Master title style</a:t>
            </a:r>
          </a:p>
        </p:txBody>
      </p:sp>
    </p:spTree>
    <p:extLst>
      <p:ext uri="{BB962C8B-B14F-4D97-AF65-F5344CB8AC3E}">
        <p14:creationId xmlns:p14="http://schemas.microsoft.com/office/powerpoint/2010/main" val="290895093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Blank">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371931" y="412274"/>
            <a:ext cx="6883589" cy="554498"/>
          </a:xfrm>
          <a:noFill/>
        </p:spPr>
        <p:txBody>
          <a:bodyPr wrap="square" lIns="91440" rtlCol="0">
            <a:spAutoFit/>
          </a:bodyPr>
          <a:lstStyle>
            <a:lvl1pPr>
              <a:defRPr lang="en-US" sz="1836" kern="0" spc="-102" dirty="0" smtClean="0">
                <a:solidFill>
                  <a:schemeClr val="bg1"/>
                </a:solidFill>
                <a:latin typeface="+mn-lt"/>
                <a:cs typeface="Segoe UI" panose="020B0502040204020203" pitchFamily="34" charset="0"/>
              </a:defRPr>
            </a:lvl1pPr>
          </a:lstStyle>
          <a:p>
            <a:pPr lvl="0">
              <a:lnSpc>
                <a:spcPct val="114000"/>
              </a:lnSpc>
              <a:spcAft>
                <a:spcPts val="612"/>
              </a:spcAft>
            </a:pPr>
            <a:r>
              <a:rPr lang="en-US"/>
              <a:t>Click to edit Master text styles</a:t>
            </a:r>
          </a:p>
        </p:txBody>
      </p:sp>
      <p:sp>
        <p:nvSpPr>
          <p:cNvPr id="7" name="Title 6"/>
          <p:cNvSpPr>
            <a:spLocks noGrp="1"/>
          </p:cNvSpPr>
          <p:nvPr>
            <p:ph type="title"/>
          </p:nvPr>
        </p:nvSpPr>
        <p:spPr>
          <a:xfrm>
            <a:off x="371931" y="998902"/>
            <a:ext cx="11705832" cy="547501"/>
          </a:xfrm>
          <a:noFill/>
        </p:spPr>
        <p:txBody>
          <a:bodyPr wrap="square" lIns="91440" tIns="0" rIns="182880" bIns="0" rtlCol="0">
            <a:spAutoFit/>
          </a:bodyPr>
          <a:lstStyle>
            <a:lvl1pPr>
              <a:defRPr lang="en-US" sz="3672" kern="0" spc="-102" dirty="0">
                <a:solidFill>
                  <a:schemeClr val="bg1"/>
                </a:solidFill>
                <a:latin typeface="+mn-lt"/>
                <a:ea typeface="+mn-ea"/>
                <a:cs typeface="Segoe UI" panose="020B0502040204020203" pitchFamily="34" charset="0"/>
              </a:defRPr>
            </a:lvl1pPr>
          </a:lstStyle>
          <a:p>
            <a:pPr marL="0" lvl="0">
              <a:lnSpc>
                <a:spcPct val="95000"/>
              </a:lnSpc>
            </a:pPr>
            <a:r>
              <a:rPr lang="en-US"/>
              <a:t>Click to edit Master title style</a:t>
            </a:r>
          </a:p>
        </p:txBody>
      </p:sp>
      <p:sp>
        <p:nvSpPr>
          <p:cNvPr id="2" name="Slide Number Placeholder 1"/>
          <p:cNvSpPr>
            <a:spLocks noGrp="1"/>
          </p:cNvSpPr>
          <p:nvPr>
            <p:ph type="sldNum" sz="quarter" idx="10"/>
          </p:nvPr>
        </p:nvSpPr>
        <p:spPr/>
        <p:txBody>
          <a:bodyPr rIns="182880"/>
          <a:lstStyle>
            <a:lvl1pPr>
              <a:defRPr sz="918">
                <a:solidFill>
                  <a:schemeClr val="bg1"/>
                </a:solidFill>
              </a:defRPr>
            </a:lvl1pPr>
          </a:lstStyle>
          <a:p>
            <a:pPr defTabSz="932597">
              <a:defRPr/>
            </a:pPr>
            <a:fld id="{B34F68F0-1D97-479E-8476-1F6D336BF15A}" type="slidenum">
              <a:rPr lang="en-US" smtClean="0">
                <a:solidFill>
                  <a:prstClr val="white"/>
                </a:solidFill>
              </a:rPr>
              <a:pPr defTabSz="932597">
                <a:defRPr/>
              </a:pPr>
              <a:t>‹#›</a:t>
            </a:fld>
            <a:endParaRPr lang="en-US">
              <a:solidFill>
                <a:prstClr val="white"/>
              </a:solidFill>
            </a:endParaRPr>
          </a:p>
        </p:txBody>
      </p:sp>
      <p:sp>
        <p:nvSpPr>
          <p:cNvPr id="5" name="Text Placeholder 4"/>
          <p:cNvSpPr>
            <a:spLocks noGrp="1"/>
          </p:cNvSpPr>
          <p:nvPr>
            <p:ph type="body" sz="quarter" idx="13"/>
          </p:nvPr>
        </p:nvSpPr>
        <p:spPr>
          <a:xfrm>
            <a:off x="372446" y="1606150"/>
            <a:ext cx="11704537" cy="4047758"/>
          </a:xfrm>
        </p:spPr>
        <p:txBody>
          <a:bodyPr lIns="91440"/>
          <a:lstStyle>
            <a:lvl1pPr algn="l" defTabSz="932597" rtl="0" eaLnBrk="1" latinLnBrk="0" hangingPunct="1">
              <a:lnSpc>
                <a:spcPct val="113000"/>
              </a:lnSpc>
              <a:spcBef>
                <a:spcPts val="0"/>
              </a:spcBef>
              <a:spcAft>
                <a:spcPts val="1836"/>
              </a:spcAft>
              <a:defRPr lang="en-US" sz="2040" b="0" kern="1200" dirty="0" smtClean="0">
                <a:solidFill>
                  <a:schemeClr val="bg1"/>
                </a:solidFill>
                <a:latin typeface="+mn-lt"/>
                <a:ea typeface="+mn-ea"/>
                <a:cs typeface="+mn-cs"/>
              </a:defRPr>
            </a:lvl1pPr>
            <a:lvl2pPr algn="l" defTabSz="932597" rtl="0" eaLnBrk="1" latinLnBrk="0" hangingPunct="1">
              <a:defRPr lang="en-US" sz="1428" b="1" kern="1200" dirty="0" smtClean="0">
                <a:solidFill>
                  <a:schemeClr val="tx1"/>
                </a:solidFill>
                <a:latin typeface="+mn-lt"/>
                <a:ea typeface="+mn-ea"/>
                <a:cs typeface="+mn-cs"/>
              </a:defRPr>
            </a:lvl2pPr>
            <a:lvl3pPr algn="l" defTabSz="932597" rtl="0" eaLnBrk="1" latinLnBrk="0" hangingPunct="1">
              <a:defRPr lang="en-US" sz="1428" b="1" kern="1200" dirty="0" smtClean="0">
                <a:solidFill>
                  <a:schemeClr val="tx1"/>
                </a:solidFill>
                <a:latin typeface="+mn-lt"/>
                <a:ea typeface="+mn-ea"/>
                <a:cs typeface="+mn-cs"/>
              </a:defRPr>
            </a:lvl3pPr>
            <a:lvl4pPr algn="l" defTabSz="932597" rtl="0" eaLnBrk="1" latinLnBrk="0" hangingPunct="1">
              <a:defRPr lang="en-US" sz="1428" b="1" kern="1200" dirty="0" smtClean="0">
                <a:solidFill>
                  <a:schemeClr val="tx1"/>
                </a:solidFill>
                <a:latin typeface="+mn-lt"/>
                <a:ea typeface="+mn-ea"/>
                <a:cs typeface="+mn-cs"/>
              </a:defRPr>
            </a:lvl4pPr>
            <a:lvl5pPr algn="l" defTabSz="932597" rtl="0" eaLnBrk="1" latinLnBrk="0" hangingPunct="1">
              <a:defRPr lang="en-US" sz="1428" b="1" kern="1200" dirty="0">
                <a:solidFill>
                  <a:schemeClr val="tx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422523056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lank">
    <p:bg>
      <p:bgPr>
        <a:solidFill>
          <a:srgbClr val="0078D7"/>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lIns="91440" rIns="182880"/>
          <a:lstStyle>
            <a:lvl1pPr>
              <a:defRPr sz="918">
                <a:solidFill>
                  <a:schemeClr val="tx1"/>
                </a:solidFill>
              </a:defRPr>
            </a:lvl1pPr>
          </a:lstStyle>
          <a:p>
            <a:pPr defTabSz="932597">
              <a:defRPr/>
            </a:pPr>
            <a:fld id="{B34F68F0-1D97-479E-8476-1F6D336BF15A}" type="slidenum">
              <a:rPr lang="en-US" smtClean="0">
                <a:solidFill>
                  <a:prstClr val="white"/>
                </a:solidFill>
              </a:rPr>
              <a:pPr defTabSz="932597">
                <a:defRPr/>
              </a:pPr>
              <a:t>‹#›</a:t>
            </a:fld>
            <a:endParaRPr lang="en-US">
              <a:solidFill>
                <a:prstClr val="white"/>
              </a:solidFill>
            </a:endParaRPr>
          </a:p>
        </p:txBody>
      </p:sp>
    </p:spTree>
    <p:extLst>
      <p:ext uri="{BB962C8B-B14F-4D97-AF65-F5344CB8AC3E}">
        <p14:creationId xmlns:p14="http://schemas.microsoft.com/office/powerpoint/2010/main" val="35188457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Blank">
    <p:bg>
      <p:bgPr>
        <a:solidFill>
          <a:srgbClr val="0078D7"/>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330589" y="253610"/>
            <a:ext cx="6798173" cy="554498"/>
          </a:xfrm>
          <a:noFill/>
        </p:spPr>
        <p:txBody>
          <a:bodyPr wrap="square" lIns="91440" rtlCol="0">
            <a:spAutoFit/>
          </a:bodyPr>
          <a:lstStyle>
            <a:lvl1pPr>
              <a:defRPr lang="en-US" sz="1836" kern="0" spc="-102" dirty="0" smtClean="0">
                <a:gradFill>
                  <a:gsLst>
                    <a:gs pos="37037">
                      <a:prstClr val="white"/>
                    </a:gs>
                    <a:gs pos="53000">
                      <a:prstClr val="white"/>
                    </a:gs>
                  </a:gsLst>
                  <a:lin ang="5400000" scaled="0"/>
                </a:gradFill>
                <a:latin typeface="+mn-lt"/>
                <a:cs typeface="Segoe UI" panose="020B0502040204020203" pitchFamily="34" charset="0"/>
              </a:defRPr>
            </a:lvl1pPr>
          </a:lstStyle>
          <a:p>
            <a:pPr lvl="0">
              <a:lnSpc>
                <a:spcPct val="114000"/>
              </a:lnSpc>
              <a:spcAft>
                <a:spcPts val="612"/>
              </a:spcAft>
            </a:pPr>
            <a:r>
              <a:rPr lang="en-US"/>
              <a:t>Click to edit Master text styles</a:t>
            </a:r>
          </a:p>
        </p:txBody>
      </p:sp>
      <p:sp>
        <p:nvSpPr>
          <p:cNvPr id="7" name="Title 6"/>
          <p:cNvSpPr>
            <a:spLocks noGrp="1"/>
          </p:cNvSpPr>
          <p:nvPr>
            <p:ph type="title" hasCustomPrompt="1"/>
          </p:nvPr>
        </p:nvSpPr>
        <p:spPr>
          <a:xfrm>
            <a:off x="245174" y="817811"/>
            <a:ext cx="11892379" cy="1507783"/>
          </a:xfrm>
        </p:spPr>
        <p:txBody>
          <a:bodyPr wrap="square">
            <a:spAutoFit/>
          </a:bodyPr>
          <a:lstStyle>
            <a:lvl1pPr>
              <a:defRPr lang="en-US" sz="9791" spc="-612" dirty="0">
                <a:gradFill>
                  <a:gsLst>
                    <a:gs pos="5556">
                      <a:prstClr val="white"/>
                    </a:gs>
                    <a:gs pos="27000">
                      <a:prstClr val="white"/>
                    </a:gs>
                  </a:gsLst>
                  <a:lin ang="0" scaled="0"/>
                </a:gradFill>
                <a:latin typeface="+mn-lt"/>
                <a:ea typeface="+mn-ea"/>
                <a:cs typeface="Segoe UI" panose="020B0502040204020203" pitchFamily="34" charset="0"/>
              </a:defRPr>
            </a:lvl1pPr>
          </a:lstStyle>
          <a:p>
            <a:pPr marL="0" lvl="0">
              <a:lnSpc>
                <a:spcPts val="9791"/>
              </a:lnSpc>
            </a:pPr>
            <a:r>
              <a:rPr lang="en-US"/>
              <a:t>Title</a:t>
            </a:r>
          </a:p>
        </p:txBody>
      </p:sp>
      <p:sp>
        <p:nvSpPr>
          <p:cNvPr id="2" name="Slide Number Placeholder 1"/>
          <p:cNvSpPr>
            <a:spLocks noGrp="1"/>
          </p:cNvSpPr>
          <p:nvPr>
            <p:ph type="sldNum" sz="quarter" idx="10"/>
          </p:nvPr>
        </p:nvSpPr>
        <p:spPr/>
        <p:txBody>
          <a:bodyPr lIns="91440" rIns="182880"/>
          <a:lstStyle>
            <a:lvl1pPr>
              <a:defRPr sz="918">
                <a:gradFill>
                  <a:gsLst>
                    <a:gs pos="92920">
                      <a:srgbClr val="FFFFFF"/>
                    </a:gs>
                    <a:gs pos="77778">
                      <a:srgbClr val="FFFFFF"/>
                    </a:gs>
                  </a:gsLst>
                  <a:lin ang="5400000" scaled="0"/>
                </a:gradFill>
              </a:defRPr>
            </a:lvl1pPr>
          </a:lstStyle>
          <a:p>
            <a:pPr defTabSz="932597">
              <a:defRPr/>
            </a:pPr>
            <a:fld id="{B34F68F0-1D97-479E-8476-1F6D336BF15A}" type="slidenum">
              <a:rPr lang="en-US" smtClean="0"/>
              <a:pPr defTabSz="932597">
                <a:defRPr/>
              </a:pPr>
              <a:t>‹#›</a:t>
            </a:fld>
            <a:endParaRPr lang="en-US"/>
          </a:p>
        </p:txBody>
      </p:sp>
      <p:sp>
        <p:nvSpPr>
          <p:cNvPr id="11" name="Text Placeholder 10"/>
          <p:cNvSpPr>
            <a:spLocks noGrp="1"/>
          </p:cNvSpPr>
          <p:nvPr>
            <p:ph type="body" sz="quarter" idx="13"/>
          </p:nvPr>
        </p:nvSpPr>
        <p:spPr>
          <a:xfrm>
            <a:off x="245174" y="2404265"/>
            <a:ext cx="8599822" cy="2235142"/>
          </a:xfrm>
          <a:noFill/>
        </p:spPr>
        <p:txBody>
          <a:bodyPr wrap="square" rtlCol="0">
            <a:noAutofit/>
          </a:bodyPr>
          <a:lstStyle>
            <a:lvl1pPr>
              <a:lnSpc>
                <a:spcPct val="113000"/>
              </a:lnSpc>
              <a:spcBef>
                <a:spcPts val="0"/>
              </a:spcBef>
              <a:spcAft>
                <a:spcPts val="1836"/>
              </a:spcAft>
              <a:defRPr lang="en-US" sz="2040" spc="-102" dirty="0" smtClean="0">
                <a:gradFill>
                  <a:gsLst>
                    <a:gs pos="5556">
                      <a:prstClr val="white"/>
                    </a:gs>
                    <a:gs pos="27000">
                      <a:prstClr val="white"/>
                    </a:gs>
                  </a:gsLst>
                  <a:lin ang="0" scaled="0"/>
                </a:gradFill>
                <a:latin typeface="+mn-lt"/>
                <a:cs typeface="Segoe UI" panose="020B0502040204020203" pitchFamily="34" charset="0"/>
              </a:defRPr>
            </a:lvl1pPr>
          </a:lstStyle>
          <a:p>
            <a:pPr lvl="0">
              <a:lnSpc>
                <a:spcPct val="113000"/>
              </a:lnSpc>
              <a:spcAft>
                <a:spcPts val="1836"/>
              </a:spcAft>
            </a:pPr>
            <a:r>
              <a:rPr lang="en-US"/>
              <a:t>Click to edit Master text styles</a:t>
            </a:r>
          </a:p>
        </p:txBody>
      </p:sp>
    </p:spTree>
    <p:extLst>
      <p:ext uri="{BB962C8B-B14F-4D97-AF65-F5344CB8AC3E}">
        <p14:creationId xmlns:p14="http://schemas.microsoft.com/office/powerpoint/2010/main" val="22221967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Blank">
    <p:bg>
      <p:bgPr>
        <a:solidFill>
          <a:srgbClr val="0078D7"/>
        </a:solidFill>
        <a:effectLst/>
      </p:bgPr>
    </p:bg>
    <p:spTree>
      <p:nvGrpSpPr>
        <p:cNvPr id="1" name=""/>
        <p:cNvGrpSpPr/>
        <p:nvPr/>
      </p:nvGrpSpPr>
      <p:grpSpPr>
        <a:xfrm>
          <a:off x="0" y="0"/>
          <a:ext cx="0" cy="0"/>
          <a:chOff x="0" y="0"/>
          <a:chExt cx="0" cy="0"/>
        </a:xfrm>
      </p:grpSpPr>
      <p:sp>
        <p:nvSpPr>
          <p:cNvPr id="13" name="Rectangle 12"/>
          <p:cNvSpPr/>
          <p:nvPr userDrawn="1"/>
        </p:nvSpPr>
        <p:spPr>
          <a:xfrm>
            <a:off x="0" y="1023273"/>
            <a:ext cx="12436475" cy="59712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marL="0" marR="0" lvl="0" indent="0" algn="ctr" defTabSz="932597" rtl="0" eaLnBrk="1" fontAlgn="auto" latinLnBrk="0" hangingPunct="1">
              <a:lnSpc>
                <a:spcPct val="90000"/>
              </a:lnSpc>
              <a:spcBef>
                <a:spcPts val="612"/>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Segoe UI"/>
              <a:ea typeface="+mn-ea"/>
              <a:cs typeface="+mn-cs"/>
            </a:endParaRPr>
          </a:p>
        </p:txBody>
      </p:sp>
      <p:sp>
        <p:nvSpPr>
          <p:cNvPr id="9" name="Text Placeholder 8"/>
          <p:cNvSpPr>
            <a:spLocks noGrp="1"/>
          </p:cNvSpPr>
          <p:nvPr>
            <p:ph type="body" sz="quarter" idx="12"/>
          </p:nvPr>
        </p:nvSpPr>
        <p:spPr>
          <a:xfrm>
            <a:off x="330589" y="253610"/>
            <a:ext cx="6798173" cy="554498"/>
          </a:xfrm>
          <a:noFill/>
        </p:spPr>
        <p:txBody>
          <a:bodyPr wrap="square" lIns="91440" rtlCol="0">
            <a:spAutoFit/>
          </a:bodyPr>
          <a:lstStyle>
            <a:lvl1pPr>
              <a:defRPr lang="en-US" sz="1836" kern="0" spc="-102" dirty="0" smtClean="0">
                <a:gradFill>
                  <a:gsLst>
                    <a:gs pos="37037">
                      <a:prstClr val="white"/>
                    </a:gs>
                    <a:gs pos="53000">
                      <a:prstClr val="white"/>
                    </a:gs>
                  </a:gsLst>
                  <a:lin ang="5400000" scaled="0"/>
                </a:gradFill>
                <a:latin typeface="+mn-lt"/>
                <a:cs typeface="Segoe UI" panose="020B0502040204020203" pitchFamily="34" charset="0"/>
              </a:defRPr>
            </a:lvl1pPr>
          </a:lstStyle>
          <a:p>
            <a:pPr lvl="0">
              <a:lnSpc>
                <a:spcPct val="114000"/>
              </a:lnSpc>
              <a:spcAft>
                <a:spcPts val="612"/>
              </a:spcAft>
            </a:pPr>
            <a:r>
              <a:rPr lang="en-US"/>
              <a:t>Click to edit Master text styles</a:t>
            </a:r>
          </a:p>
        </p:txBody>
      </p:sp>
      <p:sp>
        <p:nvSpPr>
          <p:cNvPr id="7" name="Title 6"/>
          <p:cNvSpPr>
            <a:spLocks noGrp="1"/>
          </p:cNvSpPr>
          <p:nvPr>
            <p:ph type="title" hasCustomPrompt="1"/>
          </p:nvPr>
        </p:nvSpPr>
        <p:spPr>
          <a:xfrm>
            <a:off x="245174" y="1568030"/>
            <a:ext cx="11892379" cy="1507783"/>
          </a:xfrm>
        </p:spPr>
        <p:txBody>
          <a:bodyPr wrap="square">
            <a:spAutoFit/>
          </a:bodyPr>
          <a:lstStyle>
            <a:lvl1pPr>
              <a:defRPr lang="en-US" sz="8159" spc="-612" dirty="0">
                <a:solidFill>
                  <a:schemeClr val="accent1"/>
                </a:solidFill>
                <a:latin typeface="+mn-lt"/>
                <a:ea typeface="+mn-ea"/>
                <a:cs typeface="Segoe UI" panose="020B0502040204020203" pitchFamily="34" charset="0"/>
              </a:defRPr>
            </a:lvl1pPr>
          </a:lstStyle>
          <a:p>
            <a:pPr marL="0" lvl="0">
              <a:lnSpc>
                <a:spcPts val="9791"/>
              </a:lnSpc>
            </a:pPr>
            <a:r>
              <a:rPr lang="en-US"/>
              <a:t>Title</a:t>
            </a:r>
          </a:p>
        </p:txBody>
      </p:sp>
      <p:sp>
        <p:nvSpPr>
          <p:cNvPr id="2" name="Slide Number Placeholder 1"/>
          <p:cNvSpPr>
            <a:spLocks noGrp="1"/>
          </p:cNvSpPr>
          <p:nvPr>
            <p:ph type="sldNum" sz="quarter" idx="10"/>
          </p:nvPr>
        </p:nvSpPr>
        <p:spPr/>
        <p:txBody>
          <a:bodyPr lIns="91440" rIns="182880"/>
          <a:lstStyle>
            <a:lvl1pPr>
              <a:defRPr sz="918">
                <a:solidFill>
                  <a:srgbClr val="A5A5A5"/>
                </a:solidFill>
              </a:defRPr>
            </a:lvl1pPr>
          </a:lstStyle>
          <a:p>
            <a:pPr defTabSz="932597">
              <a:defRPr/>
            </a:pPr>
            <a:fld id="{B34F68F0-1D97-479E-8476-1F6D336BF15A}" type="slidenum">
              <a:rPr lang="en-US" smtClean="0"/>
              <a:pPr defTabSz="932597">
                <a:defRPr/>
              </a:pPr>
              <a:t>‹#›</a:t>
            </a:fld>
            <a:endParaRPr lang="en-US"/>
          </a:p>
        </p:txBody>
      </p:sp>
      <p:sp>
        <p:nvSpPr>
          <p:cNvPr id="11" name="Text Placeholder 10"/>
          <p:cNvSpPr>
            <a:spLocks noGrp="1"/>
          </p:cNvSpPr>
          <p:nvPr>
            <p:ph type="body" sz="quarter" idx="13"/>
          </p:nvPr>
        </p:nvSpPr>
        <p:spPr>
          <a:xfrm>
            <a:off x="245174" y="3594410"/>
            <a:ext cx="8599822" cy="2235142"/>
          </a:xfrm>
          <a:noFill/>
        </p:spPr>
        <p:txBody>
          <a:bodyPr wrap="square" rtlCol="0">
            <a:noAutofit/>
          </a:bodyPr>
          <a:lstStyle>
            <a:lvl1pPr>
              <a:lnSpc>
                <a:spcPct val="113000"/>
              </a:lnSpc>
              <a:spcBef>
                <a:spcPts val="0"/>
              </a:spcBef>
              <a:spcAft>
                <a:spcPts val="306"/>
              </a:spcAft>
              <a:defRPr lang="en-US" sz="2040" b="1" spc="-102" dirty="0" smtClean="0">
                <a:solidFill>
                  <a:schemeClr val="accent1"/>
                </a:solidFill>
                <a:latin typeface="+mn-lt"/>
                <a:cs typeface="Segoe UI" panose="020B0502040204020203" pitchFamily="34" charset="0"/>
              </a:defRPr>
            </a:lvl1pPr>
          </a:lstStyle>
          <a:p>
            <a:pPr lvl="0">
              <a:lnSpc>
                <a:spcPct val="113000"/>
              </a:lnSpc>
              <a:spcAft>
                <a:spcPts val="1836"/>
              </a:spcAft>
            </a:pPr>
            <a:r>
              <a:rPr lang="en-US"/>
              <a:t>Click to edit Master text styles</a:t>
            </a:r>
          </a:p>
        </p:txBody>
      </p:sp>
      <p:sp>
        <p:nvSpPr>
          <p:cNvPr id="8" name="Footer Placeholder 4"/>
          <p:cNvSpPr txBox="1">
            <a:spLocks/>
          </p:cNvSpPr>
          <p:nvPr userDrawn="1"/>
        </p:nvSpPr>
        <p:spPr>
          <a:xfrm>
            <a:off x="91556" y="6622132"/>
            <a:ext cx="5525273" cy="372394"/>
          </a:xfrm>
          <a:prstGeom prst="rect">
            <a:avLst/>
          </a:prstGeom>
        </p:spPr>
        <p:txBody>
          <a:bodyPr vert="horz" lIns="93260" tIns="46630" rIns="93260" bIns="46630" rtlCol="0" anchor="ctr"/>
          <a:lstStyle>
            <a:defPPr>
              <a:defRPr lang="en-US"/>
            </a:defPPr>
            <a:lvl1pPr marL="0" algn="l" defTabSz="914400" rtl="0" eaLnBrk="1" latinLnBrk="0" hangingPunct="1">
              <a:defRPr lang="en-US" sz="900" kern="1200" smtClean="0">
                <a:solidFill>
                  <a:srgbClr val="A5A5A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18"/>
              <a:t>Windows 10 Commercial Storybook  |  Anniversary Update</a:t>
            </a:r>
          </a:p>
        </p:txBody>
      </p:sp>
    </p:spTree>
    <p:extLst>
      <p:ext uri="{BB962C8B-B14F-4D97-AF65-F5344CB8AC3E}">
        <p14:creationId xmlns:p14="http://schemas.microsoft.com/office/powerpoint/2010/main" val="35713338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72"/>
            </a:lvl1pPr>
          </a:lstStyle>
          <a:p>
            <a:r>
              <a:rPr lang="en-US"/>
              <a:t>Click to edit Master title style</a:t>
            </a:r>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lang="en-US" sz="2040" b="0" kern="0" spc="-100" dirty="0" smtClean="0">
                <a:gradFill>
                  <a:gsLst>
                    <a:gs pos="92913">
                      <a:srgbClr val="595959"/>
                    </a:gs>
                    <a:gs pos="77778">
                      <a:srgbClr val="595959"/>
                    </a:gs>
                  </a:gsLst>
                  <a:lin ang="5400000" scaled="0"/>
                </a:gradFill>
                <a:latin typeface="+mj-lt"/>
                <a:ea typeface="+mn-ea"/>
                <a:cs typeface="Segoe UI" panose="020B0502040204020203" pitchFamily="34" charset="0"/>
              </a:defRPr>
            </a:lvl1pPr>
            <a:lvl2pPr marL="349724" indent="-349724">
              <a:buFontTx/>
              <a:buNone/>
              <a:defRPr sz="2040"/>
            </a:lvl2pPr>
            <a:lvl3pPr marL="228557" indent="0">
              <a:buNone/>
              <a:defRPr/>
            </a:lvl3pPr>
            <a:lvl4pPr marL="457112" indent="0">
              <a:buNone/>
              <a:defRPr/>
            </a:lvl4pPr>
            <a:lvl5pPr marL="685669" indent="0">
              <a:buNone/>
              <a:defRPr/>
            </a:lvl5pPr>
          </a:lstStyle>
          <a:p>
            <a:pPr marL="0" lvl="0" indent="0" algn="l" defTabSz="932573" rtl="0" eaLnBrk="1" latinLnBrk="0" hangingPunct="1">
              <a:lnSpc>
                <a:spcPct val="114000"/>
              </a:lnSpc>
              <a:spcBef>
                <a:spcPts val="0"/>
              </a:spcBef>
              <a:spcAft>
                <a:spcPts val="1836"/>
              </a:spcAft>
              <a:buFont typeface="Arial" panose="020B0604020202020204" pitchFamily="34" charset="0"/>
              <a:buNone/>
            </a:pPr>
            <a:r>
              <a:rPr lang="en-US"/>
              <a:t>Click to edit Master text styles</a:t>
            </a:r>
          </a:p>
          <a:p>
            <a:pPr marL="285640" lvl="0" indent="-285640" algn="l" defTabSz="914026" rtl="0" eaLnBrk="1" latinLnBrk="0" hangingPunct="1">
              <a:lnSpc>
                <a:spcPct val="100000"/>
              </a:lnSpc>
              <a:spcBef>
                <a:spcPts val="0"/>
              </a:spcBef>
              <a:spcAft>
                <a:spcPts val="1224"/>
              </a:spcAft>
              <a:buFont typeface="Wingdings" panose="05000000000000000000" pitchFamily="2" charset="2"/>
              <a:buChar char="§"/>
            </a:pPr>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9639300" y="6623050"/>
            <a:ext cx="2797175" cy="371475"/>
          </a:xfrm>
          <a:prstGeom prst="rect">
            <a:avLst/>
          </a:prstGeom>
        </p:spPr>
        <p:txBody>
          <a:bodyPr vert="horz" lIns="179277" tIns="44819" rIns="179277" bIns="44819" rtlCol="0" anchor="ctr"/>
          <a:lstStyle>
            <a:lvl1pPr algn="r">
              <a:defRPr sz="918">
                <a:solidFill>
                  <a:srgbClr val="A5A5A5"/>
                </a:solidFill>
              </a:defRPr>
            </a:lvl1pPr>
          </a:lstStyle>
          <a:p>
            <a:pPr defTabSz="932597">
              <a:defRPr/>
            </a:pPr>
            <a:fld id="{6503E857-4F15-4ECA-BD4D-D22AAAB9E67A}" type="slidenum">
              <a:rPr lang="en-US" smtClean="0"/>
              <a:pPr defTabSz="932597">
                <a:defRPr/>
              </a:pPr>
              <a:t>‹#›</a:t>
            </a:fld>
            <a:endParaRPr lang="en-US"/>
          </a:p>
        </p:txBody>
      </p:sp>
      <p:sp>
        <p:nvSpPr>
          <p:cNvPr id="7" name="Footer Placeholder 4"/>
          <p:cNvSpPr txBox="1">
            <a:spLocks/>
          </p:cNvSpPr>
          <p:nvPr userDrawn="1"/>
        </p:nvSpPr>
        <p:spPr>
          <a:xfrm>
            <a:off x="91556" y="6622132"/>
            <a:ext cx="5525273" cy="372394"/>
          </a:xfrm>
          <a:prstGeom prst="rect">
            <a:avLst/>
          </a:prstGeom>
        </p:spPr>
        <p:txBody>
          <a:bodyPr vert="horz" lIns="93260" tIns="46630" rIns="93260" bIns="46630" rtlCol="0" anchor="ctr"/>
          <a:lstStyle>
            <a:defPPr>
              <a:defRPr lang="en-US"/>
            </a:defPPr>
            <a:lvl1pPr marL="0" algn="l" defTabSz="914400" rtl="0" eaLnBrk="1" latinLnBrk="0" hangingPunct="1">
              <a:defRPr lang="en-US" sz="900" kern="1200" smtClean="0">
                <a:solidFill>
                  <a:srgbClr val="A5A5A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18"/>
              <a:t>Windows 10 Commercial Storybook  |  Anniversary Update</a:t>
            </a:r>
          </a:p>
        </p:txBody>
      </p:sp>
    </p:spTree>
    <p:extLst>
      <p:ext uri="{BB962C8B-B14F-4D97-AF65-F5344CB8AC3E}">
        <p14:creationId xmlns:p14="http://schemas.microsoft.com/office/powerpoint/2010/main" val="315611429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pPr defTabSz="932597">
              <a:defRPr/>
            </a:pPr>
            <a:fld id="{B34F68F0-1D97-479E-8476-1F6D336BF15A}" type="slidenum">
              <a:rPr lang="en-US" smtClean="0"/>
              <a:pPr defTabSz="932597">
                <a:defRPr/>
              </a:pPr>
              <a:t>‹#›</a:t>
            </a:fld>
            <a:endParaRPr lang="en-US"/>
          </a:p>
        </p:txBody>
      </p:sp>
    </p:spTree>
    <p:extLst>
      <p:ext uri="{BB962C8B-B14F-4D97-AF65-F5344CB8AC3E}">
        <p14:creationId xmlns:p14="http://schemas.microsoft.com/office/powerpoint/2010/main" val="4123319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35203"/>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580" y="6243237"/>
            <a:ext cx="1280160" cy="27449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580" y="6194255"/>
            <a:ext cx="1463409" cy="320845"/>
          </a:xfrm>
          <a:prstGeom prst="rect">
            <a:avLst/>
          </a:prstGeom>
        </p:spPr>
      </p:pic>
    </p:spTree>
    <p:extLst>
      <p:ext uri="{BB962C8B-B14F-4D97-AF65-F5344CB8AC3E}">
        <p14:creationId xmlns:p14="http://schemas.microsoft.com/office/powerpoint/2010/main" val="2588231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1" y="6623050"/>
            <a:ext cx="4412342" cy="371475"/>
          </a:xfrm>
          <a:prstGeom prst="rect">
            <a:avLst/>
          </a:prstGeom>
        </p:spPr>
        <p:txBody>
          <a:bodyPr/>
          <a:lstStyle>
            <a:lvl1pPr marL="0" algn="l" defTabSz="699493" rtl="0" eaLnBrk="1" latinLnBrk="0" hangingPunct="1">
              <a:defRPr lang="en-US" sz="750" kern="1200" smtClean="0">
                <a:solidFill>
                  <a:schemeClr val="tx1">
                    <a:tint val="75000"/>
                  </a:schemeClr>
                </a:solidFill>
                <a:latin typeface="+mn-lt"/>
                <a:ea typeface="+mn-ea"/>
                <a:cs typeface="+mn-cs"/>
              </a:defRPr>
            </a:lvl1pPr>
          </a:lstStyle>
          <a:p>
            <a:r>
              <a:rPr lang="en-US"/>
              <a:t>Windows Consumer Storybook_Holiday '16 </a:t>
            </a:r>
          </a:p>
        </p:txBody>
      </p:sp>
      <p:sp>
        <p:nvSpPr>
          <p:cNvPr id="5" name="Slide Number Placeholder 4"/>
          <p:cNvSpPr>
            <a:spLocks noGrp="1"/>
          </p:cNvSpPr>
          <p:nvPr>
            <p:ph type="sldNum" sz="quarter" idx="11"/>
          </p:nvPr>
        </p:nvSpPr>
        <p:spPr/>
        <p:txBody>
          <a:bodyPr/>
          <a:lstStyle/>
          <a:p>
            <a:fld id="{6503E857-4F15-4ECA-BD4D-D22AAAB9E67A}" type="slidenum">
              <a:rPr lang="en-US" smtClean="0"/>
              <a:pPr/>
              <a:t>‹#›</a:t>
            </a:fld>
            <a:endParaRPr lang="en-US"/>
          </a:p>
        </p:txBody>
      </p:sp>
    </p:spTree>
    <p:extLst>
      <p:ext uri="{BB962C8B-B14F-4D97-AF65-F5344CB8AC3E}">
        <p14:creationId xmlns:p14="http://schemas.microsoft.com/office/powerpoint/2010/main" val="11853239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pic>
        <p:nvPicPr>
          <p:cNvPr id="7" name="Picture 6"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7581" y="6243965"/>
            <a:ext cx="1280160" cy="273038"/>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0"/>
            <a:ext cx="12446999" cy="6998386"/>
          </a:xfrm>
          <a:prstGeom prst="rect">
            <a:avLst/>
          </a:prstGeom>
        </p:spPr>
      </p:pic>
      <p:sp>
        <p:nvSpPr>
          <p:cNvPr id="9" name="Title 1"/>
          <p:cNvSpPr>
            <a:spLocks noGrp="1"/>
          </p:cNvSpPr>
          <p:nvPr>
            <p:ph type="title" hasCustomPrompt="1"/>
          </p:nvPr>
        </p:nvSpPr>
        <p:spPr bwMode="auto">
          <a:xfrm>
            <a:off x="274702" y="2138228"/>
            <a:ext cx="6402388" cy="1828800"/>
          </a:xfrm>
          <a:noFill/>
        </p:spPr>
        <p:txBody>
          <a:bodyPr lIns="146304" tIns="91440" rIns="146304" bIns="91440" anchor="t" anchorCtr="0"/>
          <a:lstStyle>
            <a:lvl1pPr>
              <a:defRPr sz="5399" b="1" spc="-100" baseline="0">
                <a:gradFill>
                  <a:gsLst>
                    <a:gs pos="57576">
                      <a:srgbClr val="FFFFFF"/>
                    </a:gs>
                    <a:gs pos="35000">
                      <a:srgbClr val="FFFFFF"/>
                    </a:gs>
                  </a:gsLst>
                  <a:lin ang="5400000" scaled="0"/>
                </a:gradFill>
                <a:latin typeface="+mn-lt"/>
              </a:defRPr>
            </a:lvl1pPr>
          </a:lstStyle>
          <a:p>
            <a:r>
              <a:rPr lang="en-US" dirty="0"/>
              <a:t>Presentation title</a:t>
            </a:r>
          </a:p>
        </p:txBody>
      </p:sp>
      <p:sp>
        <p:nvSpPr>
          <p:cNvPr id="3" name="Text Placeholder 2"/>
          <p:cNvSpPr>
            <a:spLocks noGrp="1"/>
          </p:cNvSpPr>
          <p:nvPr>
            <p:ph type="body" sz="quarter" idx="14" hasCustomPrompt="1"/>
          </p:nvPr>
        </p:nvSpPr>
        <p:spPr bwMode="auto">
          <a:xfrm>
            <a:off x="273050" y="3954463"/>
            <a:ext cx="6402388" cy="1828800"/>
          </a:xfrm>
        </p:spPr>
        <p:txBody>
          <a:bodyPr tIns="109728" bIns="109728">
            <a:noAutofit/>
          </a:bodyPr>
          <a:lstStyle>
            <a:lvl1pPr marL="0" indent="0">
              <a:spcBef>
                <a:spcPts val="0"/>
              </a:spcBef>
              <a:buNone/>
              <a:defRPr sz="3199">
                <a:gradFill>
                  <a:gsLst>
                    <a:gs pos="57576">
                      <a:srgbClr val="FFFFFF"/>
                    </a:gs>
                    <a:gs pos="35000">
                      <a:srgbClr val="FFFFFF"/>
                    </a:gs>
                  </a:gsLst>
                  <a:lin ang="5400000" scaled="0"/>
                </a:gradFill>
              </a:defRPr>
            </a:lvl1pPr>
          </a:lstStyle>
          <a:p>
            <a:pPr lvl="0"/>
            <a:r>
              <a:rPr lang="en-US" dirty="0"/>
              <a:t>Speaker Name</a:t>
            </a:r>
          </a:p>
        </p:txBody>
      </p:sp>
      <p:sp>
        <p:nvSpPr>
          <p:cNvPr id="10" name="Windows 10"/>
          <p:cNvSpPr>
            <a:spLocks noChangeAspect="1" noEditPoints="1"/>
          </p:cNvSpPr>
          <p:nvPr userDrawn="1"/>
        </p:nvSpPr>
        <p:spPr bwMode="auto">
          <a:xfrm>
            <a:off x="448976" y="6285339"/>
            <a:ext cx="1959262" cy="366144"/>
          </a:xfrm>
          <a:custGeom>
            <a:avLst/>
            <a:gdLst>
              <a:gd name="T0" fmla="*/ 295 w 3590"/>
              <a:gd name="T1" fmla="*/ 329 h 668"/>
              <a:gd name="T2" fmla="*/ 0 w 3590"/>
              <a:gd name="T3" fmla="*/ 94 h 668"/>
              <a:gd name="T4" fmla="*/ 295 w 3590"/>
              <a:gd name="T5" fmla="*/ 616 h 668"/>
              <a:gd name="T6" fmla="*/ 284 w 3590"/>
              <a:gd name="T7" fmla="*/ 340 h 668"/>
              <a:gd name="T8" fmla="*/ 284 w 3590"/>
              <a:gd name="T9" fmla="*/ 340 h 668"/>
              <a:gd name="T10" fmla="*/ 3196 w 3590"/>
              <a:gd name="T11" fmla="*/ 160 h 668"/>
              <a:gd name="T12" fmla="*/ 3158 w 3590"/>
              <a:gd name="T13" fmla="*/ 224 h 668"/>
              <a:gd name="T14" fmla="*/ 3223 w 3590"/>
              <a:gd name="T15" fmla="*/ 531 h 668"/>
              <a:gd name="T16" fmla="*/ 3407 w 3590"/>
              <a:gd name="T17" fmla="*/ 139 h 668"/>
              <a:gd name="T18" fmla="*/ 3339 w 3590"/>
              <a:gd name="T19" fmla="*/ 424 h 668"/>
              <a:gd name="T20" fmla="*/ 3513 w 3590"/>
              <a:gd name="T21" fmla="*/ 524 h 668"/>
              <a:gd name="T22" fmla="*/ 3465 w 3590"/>
              <a:gd name="T23" fmla="*/ 125 h 668"/>
              <a:gd name="T24" fmla="*/ 3544 w 3590"/>
              <a:gd name="T25" fmla="*/ 334 h 668"/>
              <a:gd name="T26" fmla="*/ 1215 w 3590"/>
              <a:gd name="T27" fmla="*/ 532 h 668"/>
              <a:gd name="T28" fmla="*/ 1118 w 3590"/>
              <a:gd name="T29" fmla="*/ 240 h 668"/>
              <a:gd name="T30" fmla="*/ 916 w 3590"/>
              <a:gd name="T31" fmla="*/ 133 h 668"/>
              <a:gd name="T32" fmla="*/ 1017 w 3590"/>
              <a:gd name="T33" fmla="*/ 439 h 668"/>
              <a:gd name="T34" fmla="*/ 1242 w 3590"/>
              <a:gd name="T35" fmla="*/ 478 h 668"/>
              <a:gd name="T36" fmla="*/ 1382 w 3590"/>
              <a:gd name="T37" fmla="*/ 133 h 668"/>
              <a:gd name="T38" fmla="*/ 1424 w 3590"/>
              <a:gd name="T39" fmla="*/ 175 h 668"/>
              <a:gd name="T40" fmla="*/ 1467 w 3590"/>
              <a:gd name="T41" fmla="*/ 132 h 668"/>
              <a:gd name="T42" fmla="*/ 1422 w 3590"/>
              <a:gd name="T43" fmla="*/ 247 h 668"/>
              <a:gd name="T44" fmla="*/ 1726 w 3590"/>
              <a:gd name="T45" fmla="*/ 532 h 668"/>
              <a:gd name="T46" fmla="*/ 1581 w 3590"/>
              <a:gd name="T47" fmla="*/ 369 h 668"/>
              <a:gd name="T48" fmla="*/ 1581 w 3590"/>
              <a:gd name="T49" fmla="*/ 247 h 668"/>
              <a:gd name="T50" fmla="*/ 1747 w 3590"/>
              <a:gd name="T51" fmla="*/ 271 h 668"/>
              <a:gd name="T52" fmla="*/ 2041 w 3590"/>
              <a:gd name="T53" fmla="*/ 532 h 668"/>
              <a:gd name="T54" fmla="*/ 1856 w 3590"/>
              <a:gd name="T55" fmla="*/ 500 h 668"/>
              <a:gd name="T56" fmla="*/ 2040 w 3590"/>
              <a:gd name="T57" fmla="*/ 286 h 668"/>
              <a:gd name="T58" fmla="*/ 2087 w 3590"/>
              <a:gd name="T59" fmla="*/ 532 h 668"/>
              <a:gd name="T60" fmla="*/ 1960 w 3590"/>
              <a:gd name="T61" fmla="*/ 279 h 668"/>
              <a:gd name="T62" fmla="*/ 1955 w 3590"/>
              <a:gd name="T63" fmla="*/ 500 h 668"/>
              <a:gd name="T64" fmla="*/ 2387 w 3590"/>
              <a:gd name="T65" fmla="*/ 497 h 668"/>
              <a:gd name="T66" fmla="*/ 2184 w 3590"/>
              <a:gd name="T67" fmla="*/ 281 h 668"/>
              <a:gd name="T68" fmla="*/ 2379 w 3590"/>
              <a:gd name="T69" fmla="*/ 390 h 668"/>
              <a:gd name="T70" fmla="*/ 2192 w 3590"/>
              <a:gd name="T71" fmla="*/ 391 h 668"/>
              <a:gd name="T72" fmla="*/ 2379 w 3590"/>
              <a:gd name="T73" fmla="*/ 390 h 668"/>
              <a:gd name="T74" fmla="*/ 2651 w 3590"/>
              <a:gd name="T75" fmla="*/ 328 h 668"/>
              <a:gd name="T76" fmla="*/ 2576 w 3590"/>
              <a:gd name="T77" fmla="*/ 532 h 668"/>
              <a:gd name="T78" fmla="*/ 2551 w 3590"/>
              <a:gd name="T79" fmla="*/ 461 h 668"/>
              <a:gd name="T80" fmla="*/ 2628 w 3590"/>
              <a:gd name="T81" fmla="*/ 247 h 668"/>
              <a:gd name="T82" fmla="*/ 2735 w 3590"/>
              <a:gd name="T83" fmla="*/ 487 h 668"/>
              <a:gd name="T84" fmla="*/ 3039 w 3590"/>
              <a:gd name="T85" fmla="*/ 456 h 668"/>
              <a:gd name="T86" fmla="*/ 2864 w 3590"/>
              <a:gd name="T87" fmla="*/ 473 h 668"/>
              <a:gd name="T88" fmla="*/ 2934 w 3590"/>
              <a:gd name="T89" fmla="*/ 406 h 668"/>
              <a:gd name="T90" fmla="*/ 2965 w 3590"/>
              <a:gd name="T91" fmla="*/ 240 h 668"/>
              <a:gd name="T92" fmla="*/ 2925 w 3590"/>
              <a:gd name="T93" fmla="*/ 290 h 668"/>
              <a:gd name="T94" fmla="*/ 3022 w 3590"/>
              <a:gd name="T95" fmla="*/ 40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90" h="668">
                <a:moveTo>
                  <a:pt x="295" y="52"/>
                </a:moveTo>
                <a:cubicBezTo>
                  <a:pt x="667" y="0"/>
                  <a:pt x="667" y="0"/>
                  <a:pt x="667" y="0"/>
                </a:cubicBezTo>
                <a:cubicBezTo>
                  <a:pt x="667" y="329"/>
                  <a:pt x="667" y="329"/>
                  <a:pt x="667" y="329"/>
                </a:cubicBezTo>
                <a:cubicBezTo>
                  <a:pt x="295" y="329"/>
                  <a:pt x="295" y="329"/>
                  <a:pt x="295" y="329"/>
                </a:cubicBezTo>
                <a:lnTo>
                  <a:pt x="295" y="52"/>
                </a:lnTo>
                <a:close/>
                <a:moveTo>
                  <a:pt x="284" y="329"/>
                </a:moveTo>
                <a:cubicBezTo>
                  <a:pt x="284" y="54"/>
                  <a:pt x="284" y="54"/>
                  <a:pt x="284" y="54"/>
                </a:cubicBezTo>
                <a:cubicBezTo>
                  <a:pt x="0" y="94"/>
                  <a:pt x="0" y="94"/>
                  <a:pt x="0" y="94"/>
                </a:cubicBezTo>
                <a:cubicBezTo>
                  <a:pt x="0" y="329"/>
                  <a:pt x="0" y="329"/>
                  <a:pt x="0" y="329"/>
                </a:cubicBezTo>
                <a:lnTo>
                  <a:pt x="284" y="329"/>
                </a:lnTo>
                <a:close/>
                <a:moveTo>
                  <a:pt x="295" y="340"/>
                </a:moveTo>
                <a:cubicBezTo>
                  <a:pt x="295" y="616"/>
                  <a:pt x="295" y="616"/>
                  <a:pt x="295" y="616"/>
                </a:cubicBezTo>
                <a:cubicBezTo>
                  <a:pt x="667" y="668"/>
                  <a:pt x="667" y="668"/>
                  <a:pt x="667" y="668"/>
                </a:cubicBezTo>
                <a:cubicBezTo>
                  <a:pt x="667" y="340"/>
                  <a:pt x="667" y="340"/>
                  <a:pt x="667" y="340"/>
                </a:cubicBezTo>
                <a:lnTo>
                  <a:pt x="295" y="340"/>
                </a:lnTo>
                <a:close/>
                <a:moveTo>
                  <a:pt x="284" y="340"/>
                </a:moveTo>
                <a:cubicBezTo>
                  <a:pt x="0" y="340"/>
                  <a:pt x="0" y="340"/>
                  <a:pt x="0" y="340"/>
                </a:cubicBezTo>
                <a:cubicBezTo>
                  <a:pt x="0" y="575"/>
                  <a:pt x="0" y="575"/>
                  <a:pt x="0" y="575"/>
                </a:cubicBezTo>
                <a:cubicBezTo>
                  <a:pt x="284" y="615"/>
                  <a:pt x="284" y="615"/>
                  <a:pt x="284" y="615"/>
                </a:cubicBezTo>
                <a:lnTo>
                  <a:pt x="284" y="340"/>
                </a:lnTo>
                <a:close/>
                <a:moveTo>
                  <a:pt x="3269" y="123"/>
                </a:moveTo>
                <a:cubicBezTo>
                  <a:pt x="3252" y="123"/>
                  <a:pt x="3252" y="123"/>
                  <a:pt x="3252" y="123"/>
                </a:cubicBezTo>
                <a:cubicBezTo>
                  <a:pt x="3245" y="129"/>
                  <a:pt x="3236" y="136"/>
                  <a:pt x="3227" y="142"/>
                </a:cubicBezTo>
                <a:cubicBezTo>
                  <a:pt x="3217" y="148"/>
                  <a:pt x="3207" y="154"/>
                  <a:pt x="3196" y="160"/>
                </a:cubicBezTo>
                <a:cubicBezTo>
                  <a:pt x="3185" y="166"/>
                  <a:pt x="3174" y="171"/>
                  <a:pt x="3163" y="176"/>
                </a:cubicBezTo>
                <a:cubicBezTo>
                  <a:pt x="3152" y="181"/>
                  <a:pt x="3141" y="185"/>
                  <a:pt x="3131" y="187"/>
                </a:cubicBezTo>
                <a:cubicBezTo>
                  <a:pt x="3131" y="234"/>
                  <a:pt x="3131" y="234"/>
                  <a:pt x="3131" y="234"/>
                </a:cubicBezTo>
                <a:cubicBezTo>
                  <a:pt x="3140" y="231"/>
                  <a:pt x="3149" y="228"/>
                  <a:pt x="3158" y="224"/>
                </a:cubicBezTo>
                <a:cubicBezTo>
                  <a:pt x="3168" y="221"/>
                  <a:pt x="3177" y="216"/>
                  <a:pt x="3185" y="212"/>
                </a:cubicBezTo>
                <a:cubicBezTo>
                  <a:pt x="3194" y="207"/>
                  <a:pt x="3201" y="203"/>
                  <a:pt x="3208" y="198"/>
                </a:cubicBezTo>
                <a:cubicBezTo>
                  <a:pt x="3215" y="194"/>
                  <a:pt x="3220" y="190"/>
                  <a:pt x="3223" y="186"/>
                </a:cubicBezTo>
                <a:cubicBezTo>
                  <a:pt x="3223" y="531"/>
                  <a:pt x="3223" y="531"/>
                  <a:pt x="3223" y="531"/>
                </a:cubicBezTo>
                <a:cubicBezTo>
                  <a:pt x="3269" y="531"/>
                  <a:pt x="3269" y="531"/>
                  <a:pt x="3269" y="531"/>
                </a:cubicBezTo>
                <a:lnTo>
                  <a:pt x="3269" y="123"/>
                </a:lnTo>
                <a:close/>
                <a:moveTo>
                  <a:pt x="3465" y="125"/>
                </a:moveTo>
                <a:cubicBezTo>
                  <a:pt x="3443" y="125"/>
                  <a:pt x="3424" y="130"/>
                  <a:pt x="3407" y="139"/>
                </a:cubicBezTo>
                <a:cubicBezTo>
                  <a:pt x="3390" y="148"/>
                  <a:pt x="3376" y="162"/>
                  <a:pt x="3365" y="180"/>
                </a:cubicBezTo>
                <a:cubicBezTo>
                  <a:pt x="3354" y="198"/>
                  <a:pt x="3345" y="221"/>
                  <a:pt x="3339" y="247"/>
                </a:cubicBezTo>
                <a:cubicBezTo>
                  <a:pt x="3333" y="274"/>
                  <a:pt x="3331" y="305"/>
                  <a:pt x="3331" y="340"/>
                </a:cubicBezTo>
                <a:cubicBezTo>
                  <a:pt x="3331" y="371"/>
                  <a:pt x="3333" y="399"/>
                  <a:pt x="3339" y="424"/>
                </a:cubicBezTo>
                <a:cubicBezTo>
                  <a:pt x="3344" y="448"/>
                  <a:pt x="3353" y="469"/>
                  <a:pt x="3363" y="486"/>
                </a:cubicBezTo>
                <a:cubicBezTo>
                  <a:pt x="3374" y="503"/>
                  <a:pt x="3387" y="516"/>
                  <a:pt x="3403" y="525"/>
                </a:cubicBezTo>
                <a:cubicBezTo>
                  <a:pt x="3419" y="533"/>
                  <a:pt x="3436" y="538"/>
                  <a:pt x="3456" y="538"/>
                </a:cubicBezTo>
                <a:cubicBezTo>
                  <a:pt x="3478" y="538"/>
                  <a:pt x="3496" y="533"/>
                  <a:pt x="3513" y="524"/>
                </a:cubicBezTo>
                <a:cubicBezTo>
                  <a:pt x="3530" y="515"/>
                  <a:pt x="3544" y="501"/>
                  <a:pt x="3555" y="484"/>
                </a:cubicBezTo>
                <a:cubicBezTo>
                  <a:pt x="3566" y="466"/>
                  <a:pt x="3575" y="444"/>
                  <a:pt x="3581" y="418"/>
                </a:cubicBezTo>
                <a:cubicBezTo>
                  <a:pt x="3587" y="393"/>
                  <a:pt x="3590" y="363"/>
                  <a:pt x="3590" y="330"/>
                </a:cubicBezTo>
                <a:cubicBezTo>
                  <a:pt x="3590" y="194"/>
                  <a:pt x="3548" y="125"/>
                  <a:pt x="3465" y="125"/>
                </a:cubicBezTo>
                <a:close/>
                <a:moveTo>
                  <a:pt x="3461" y="499"/>
                </a:moveTo>
                <a:cubicBezTo>
                  <a:pt x="3405" y="499"/>
                  <a:pt x="3377" y="445"/>
                  <a:pt x="3377" y="337"/>
                </a:cubicBezTo>
                <a:cubicBezTo>
                  <a:pt x="3377" y="222"/>
                  <a:pt x="3406" y="164"/>
                  <a:pt x="3463" y="164"/>
                </a:cubicBezTo>
                <a:cubicBezTo>
                  <a:pt x="3517" y="164"/>
                  <a:pt x="3544" y="221"/>
                  <a:pt x="3544" y="334"/>
                </a:cubicBezTo>
                <a:cubicBezTo>
                  <a:pt x="3544" y="444"/>
                  <a:pt x="3516" y="499"/>
                  <a:pt x="3461" y="499"/>
                </a:cubicBezTo>
                <a:close/>
                <a:moveTo>
                  <a:pt x="1382" y="133"/>
                </a:moveTo>
                <a:cubicBezTo>
                  <a:pt x="1270" y="532"/>
                  <a:pt x="1270" y="532"/>
                  <a:pt x="1270" y="532"/>
                </a:cubicBezTo>
                <a:cubicBezTo>
                  <a:pt x="1215" y="532"/>
                  <a:pt x="1215" y="532"/>
                  <a:pt x="1215" y="532"/>
                </a:cubicBezTo>
                <a:cubicBezTo>
                  <a:pt x="1133" y="240"/>
                  <a:pt x="1133" y="240"/>
                  <a:pt x="1133" y="240"/>
                </a:cubicBezTo>
                <a:cubicBezTo>
                  <a:pt x="1130" y="229"/>
                  <a:pt x="1128" y="216"/>
                  <a:pt x="1127" y="200"/>
                </a:cubicBezTo>
                <a:cubicBezTo>
                  <a:pt x="1126" y="200"/>
                  <a:pt x="1126" y="200"/>
                  <a:pt x="1126" y="200"/>
                </a:cubicBezTo>
                <a:cubicBezTo>
                  <a:pt x="1124" y="214"/>
                  <a:pt x="1122" y="227"/>
                  <a:pt x="1118" y="240"/>
                </a:cubicBezTo>
                <a:cubicBezTo>
                  <a:pt x="1036" y="532"/>
                  <a:pt x="1036" y="532"/>
                  <a:pt x="1036" y="532"/>
                </a:cubicBezTo>
                <a:cubicBezTo>
                  <a:pt x="981" y="532"/>
                  <a:pt x="981" y="532"/>
                  <a:pt x="981" y="532"/>
                </a:cubicBezTo>
                <a:cubicBezTo>
                  <a:pt x="865" y="133"/>
                  <a:pt x="865" y="133"/>
                  <a:pt x="865" y="133"/>
                </a:cubicBezTo>
                <a:cubicBezTo>
                  <a:pt x="916" y="133"/>
                  <a:pt x="916" y="133"/>
                  <a:pt x="916" y="133"/>
                </a:cubicBezTo>
                <a:cubicBezTo>
                  <a:pt x="1001" y="439"/>
                  <a:pt x="1001" y="439"/>
                  <a:pt x="1001" y="439"/>
                </a:cubicBezTo>
                <a:cubicBezTo>
                  <a:pt x="1004" y="452"/>
                  <a:pt x="1007" y="466"/>
                  <a:pt x="1008" y="479"/>
                </a:cubicBezTo>
                <a:cubicBezTo>
                  <a:pt x="1009" y="479"/>
                  <a:pt x="1009" y="479"/>
                  <a:pt x="1009" y="479"/>
                </a:cubicBezTo>
                <a:cubicBezTo>
                  <a:pt x="1010" y="468"/>
                  <a:pt x="1013" y="454"/>
                  <a:pt x="1017" y="439"/>
                </a:cubicBezTo>
                <a:cubicBezTo>
                  <a:pt x="1106" y="133"/>
                  <a:pt x="1106" y="133"/>
                  <a:pt x="1106" y="133"/>
                </a:cubicBezTo>
                <a:cubicBezTo>
                  <a:pt x="1151" y="133"/>
                  <a:pt x="1151" y="133"/>
                  <a:pt x="1151" y="133"/>
                </a:cubicBezTo>
                <a:cubicBezTo>
                  <a:pt x="1235" y="441"/>
                  <a:pt x="1235" y="441"/>
                  <a:pt x="1235" y="441"/>
                </a:cubicBezTo>
                <a:cubicBezTo>
                  <a:pt x="1238" y="453"/>
                  <a:pt x="1240" y="465"/>
                  <a:pt x="1242" y="478"/>
                </a:cubicBezTo>
                <a:cubicBezTo>
                  <a:pt x="1243" y="478"/>
                  <a:pt x="1243" y="478"/>
                  <a:pt x="1243" y="478"/>
                </a:cubicBezTo>
                <a:cubicBezTo>
                  <a:pt x="1244" y="469"/>
                  <a:pt x="1246" y="456"/>
                  <a:pt x="1250" y="440"/>
                </a:cubicBezTo>
                <a:cubicBezTo>
                  <a:pt x="1332" y="133"/>
                  <a:pt x="1332" y="133"/>
                  <a:pt x="1332" y="133"/>
                </a:cubicBezTo>
                <a:lnTo>
                  <a:pt x="1382" y="133"/>
                </a:lnTo>
                <a:close/>
                <a:moveTo>
                  <a:pt x="1475" y="153"/>
                </a:moveTo>
                <a:cubicBezTo>
                  <a:pt x="1475" y="162"/>
                  <a:pt x="1472" y="169"/>
                  <a:pt x="1466" y="174"/>
                </a:cubicBezTo>
                <a:cubicBezTo>
                  <a:pt x="1461" y="180"/>
                  <a:pt x="1453" y="183"/>
                  <a:pt x="1445" y="183"/>
                </a:cubicBezTo>
                <a:cubicBezTo>
                  <a:pt x="1437" y="183"/>
                  <a:pt x="1430" y="180"/>
                  <a:pt x="1424" y="175"/>
                </a:cubicBezTo>
                <a:cubicBezTo>
                  <a:pt x="1418" y="169"/>
                  <a:pt x="1416" y="162"/>
                  <a:pt x="1416" y="153"/>
                </a:cubicBezTo>
                <a:cubicBezTo>
                  <a:pt x="1416" y="145"/>
                  <a:pt x="1418" y="138"/>
                  <a:pt x="1424" y="132"/>
                </a:cubicBezTo>
                <a:cubicBezTo>
                  <a:pt x="1430" y="127"/>
                  <a:pt x="1437" y="124"/>
                  <a:pt x="1445" y="124"/>
                </a:cubicBezTo>
                <a:cubicBezTo>
                  <a:pt x="1454" y="124"/>
                  <a:pt x="1461" y="127"/>
                  <a:pt x="1467" y="132"/>
                </a:cubicBezTo>
                <a:cubicBezTo>
                  <a:pt x="1472" y="138"/>
                  <a:pt x="1475" y="145"/>
                  <a:pt x="1475" y="153"/>
                </a:cubicBezTo>
                <a:close/>
                <a:moveTo>
                  <a:pt x="1468" y="532"/>
                </a:moveTo>
                <a:cubicBezTo>
                  <a:pt x="1422" y="532"/>
                  <a:pt x="1422" y="532"/>
                  <a:pt x="1422" y="532"/>
                </a:cubicBezTo>
                <a:cubicBezTo>
                  <a:pt x="1422" y="247"/>
                  <a:pt x="1422" y="247"/>
                  <a:pt x="1422" y="247"/>
                </a:cubicBezTo>
                <a:cubicBezTo>
                  <a:pt x="1468" y="247"/>
                  <a:pt x="1468" y="247"/>
                  <a:pt x="1468" y="247"/>
                </a:cubicBezTo>
                <a:lnTo>
                  <a:pt x="1468" y="532"/>
                </a:lnTo>
                <a:close/>
                <a:moveTo>
                  <a:pt x="1772" y="532"/>
                </a:moveTo>
                <a:cubicBezTo>
                  <a:pt x="1726" y="532"/>
                  <a:pt x="1726" y="532"/>
                  <a:pt x="1726" y="532"/>
                </a:cubicBezTo>
                <a:cubicBezTo>
                  <a:pt x="1726" y="369"/>
                  <a:pt x="1726" y="369"/>
                  <a:pt x="1726" y="369"/>
                </a:cubicBezTo>
                <a:cubicBezTo>
                  <a:pt x="1726" y="309"/>
                  <a:pt x="1704" y="279"/>
                  <a:pt x="1660" y="279"/>
                </a:cubicBezTo>
                <a:cubicBezTo>
                  <a:pt x="1638" y="279"/>
                  <a:pt x="1619" y="288"/>
                  <a:pt x="1604" y="305"/>
                </a:cubicBezTo>
                <a:cubicBezTo>
                  <a:pt x="1589" y="322"/>
                  <a:pt x="1581" y="343"/>
                  <a:pt x="1581" y="369"/>
                </a:cubicBezTo>
                <a:cubicBezTo>
                  <a:pt x="1581" y="532"/>
                  <a:pt x="1581" y="532"/>
                  <a:pt x="1581" y="532"/>
                </a:cubicBezTo>
                <a:cubicBezTo>
                  <a:pt x="1536" y="532"/>
                  <a:pt x="1536" y="532"/>
                  <a:pt x="1536" y="532"/>
                </a:cubicBezTo>
                <a:cubicBezTo>
                  <a:pt x="1536" y="247"/>
                  <a:pt x="1536" y="247"/>
                  <a:pt x="1536" y="247"/>
                </a:cubicBezTo>
                <a:cubicBezTo>
                  <a:pt x="1581" y="247"/>
                  <a:pt x="1581" y="247"/>
                  <a:pt x="1581" y="247"/>
                </a:cubicBezTo>
                <a:cubicBezTo>
                  <a:pt x="1581" y="294"/>
                  <a:pt x="1581" y="294"/>
                  <a:pt x="1581" y="294"/>
                </a:cubicBezTo>
                <a:cubicBezTo>
                  <a:pt x="1583" y="294"/>
                  <a:pt x="1583" y="294"/>
                  <a:pt x="1583" y="294"/>
                </a:cubicBezTo>
                <a:cubicBezTo>
                  <a:pt x="1604" y="258"/>
                  <a:pt x="1635" y="240"/>
                  <a:pt x="1676" y="240"/>
                </a:cubicBezTo>
                <a:cubicBezTo>
                  <a:pt x="1707" y="240"/>
                  <a:pt x="1731" y="250"/>
                  <a:pt x="1747" y="271"/>
                </a:cubicBezTo>
                <a:cubicBezTo>
                  <a:pt x="1764" y="291"/>
                  <a:pt x="1772" y="320"/>
                  <a:pt x="1772" y="358"/>
                </a:cubicBezTo>
                <a:lnTo>
                  <a:pt x="1772" y="532"/>
                </a:lnTo>
                <a:close/>
                <a:moveTo>
                  <a:pt x="2087" y="532"/>
                </a:moveTo>
                <a:cubicBezTo>
                  <a:pt x="2041" y="532"/>
                  <a:pt x="2041" y="532"/>
                  <a:pt x="2041" y="532"/>
                </a:cubicBezTo>
                <a:cubicBezTo>
                  <a:pt x="2041" y="483"/>
                  <a:pt x="2041" y="483"/>
                  <a:pt x="2041" y="483"/>
                </a:cubicBezTo>
                <a:cubicBezTo>
                  <a:pt x="2040" y="483"/>
                  <a:pt x="2040" y="483"/>
                  <a:pt x="2040" y="483"/>
                </a:cubicBezTo>
                <a:cubicBezTo>
                  <a:pt x="2019" y="520"/>
                  <a:pt x="1986" y="539"/>
                  <a:pt x="1942" y="539"/>
                </a:cubicBezTo>
                <a:cubicBezTo>
                  <a:pt x="1906" y="539"/>
                  <a:pt x="1878" y="526"/>
                  <a:pt x="1856" y="500"/>
                </a:cubicBezTo>
                <a:cubicBezTo>
                  <a:pt x="1835" y="474"/>
                  <a:pt x="1824" y="440"/>
                  <a:pt x="1824" y="396"/>
                </a:cubicBezTo>
                <a:cubicBezTo>
                  <a:pt x="1824" y="349"/>
                  <a:pt x="1836" y="312"/>
                  <a:pt x="1860" y="283"/>
                </a:cubicBezTo>
                <a:cubicBezTo>
                  <a:pt x="1883" y="255"/>
                  <a:pt x="1915" y="240"/>
                  <a:pt x="1955" y="240"/>
                </a:cubicBezTo>
                <a:cubicBezTo>
                  <a:pt x="1993" y="240"/>
                  <a:pt x="2022" y="256"/>
                  <a:pt x="2040" y="286"/>
                </a:cubicBezTo>
                <a:cubicBezTo>
                  <a:pt x="2041" y="286"/>
                  <a:pt x="2041" y="286"/>
                  <a:pt x="2041" y="286"/>
                </a:cubicBezTo>
                <a:cubicBezTo>
                  <a:pt x="2041" y="110"/>
                  <a:pt x="2041" y="110"/>
                  <a:pt x="2041" y="110"/>
                </a:cubicBezTo>
                <a:cubicBezTo>
                  <a:pt x="2087" y="110"/>
                  <a:pt x="2087" y="110"/>
                  <a:pt x="2087" y="110"/>
                </a:cubicBezTo>
                <a:lnTo>
                  <a:pt x="2087" y="532"/>
                </a:lnTo>
                <a:close/>
                <a:moveTo>
                  <a:pt x="2041" y="403"/>
                </a:moveTo>
                <a:cubicBezTo>
                  <a:pt x="2041" y="361"/>
                  <a:pt x="2041" y="361"/>
                  <a:pt x="2041" y="361"/>
                </a:cubicBezTo>
                <a:cubicBezTo>
                  <a:pt x="2041" y="338"/>
                  <a:pt x="2033" y="318"/>
                  <a:pt x="2018" y="303"/>
                </a:cubicBezTo>
                <a:cubicBezTo>
                  <a:pt x="2002" y="287"/>
                  <a:pt x="1983" y="279"/>
                  <a:pt x="1960" y="279"/>
                </a:cubicBezTo>
                <a:cubicBezTo>
                  <a:pt x="1933" y="279"/>
                  <a:pt x="1911" y="289"/>
                  <a:pt x="1895" y="310"/>
                </a:cubicBezTo>
                <a:cubicBezTo>
                  <a:pt x="1879" y="330"/>
                  <a:pt x="1871" y="358"/>
                  <a:pt x="1871" y="394"/>
                </a:cubicBezTo>
                <a:cubicBezTo>
                  <a:pt x="1871" y="427"/>
                  <a:pt x="1879" y="452"/>
                  <a:pt x="1894" y="471"/>
                </a:cubicBezTo>
                <a:cubicBezTo>
                  <a:pt x="1909" y="490"/>
                  <a:pt x="1929" y="500"/>
                  <a:pt x="1955" y="500"/>
                </a:cubicBezTo>
                <a:cubicBezTo>
                  <a:pt x="1980" y="500"/>
                  <a:pt x="2001" y="491"/>
                  <a:pt x="2017" y="473"/>
                </a:cubicBezTo>
                <a:cubicBezTo>
                  <a:pt x="2033" y="454"/>
                  <a:pt x="2041" y="431"/>
                  <a:pt x="2041" y="403"/>
                </a:cubicBezTo>
                <a:close/>
                <a:moveTo>
                  <a:pt x="2425" y="388"/>
                </a:moveTo>
                <a:cubicBezTo>
                  <a:pt x="2425" y="434"/>
                  <a:pt x="2412" y="470"/>
                  <a:pt x="2387" y="497"/>
                </a:cubicBezTo>
                <a:cubicBezTo>
                  <a:pt x="2361" y="525"/>
                  <a:pt x="2327" y="539"/>
                  <a:pt x="2284" y="539"/>
                </a:cubicBezTo>
                <a:cubicBezTo>
                  <a:pt x="2242" y="539"/>
                  <a:pt x="2208" y="525"/>
                  <a:pt x="2183" y="499"/>
                </a:cubicBezTo>
                <a:cubicBezTo>
                  <a:pt x="2158" y="472"/>
                  <a:pt x="2145" y="437"/>
                  <a:pt x="2145" y="393"/>
                </a:cubicBezTo>
                <a:cubicBezTo>
                  <a:pt x="2145" y="346"/>
                  <a:pt x="2158" y="309"/>
                  <a:pt x="2184" y="281"/>
                </a:cubicBezTo>
                <a:cubicBezTo>
                  <a:pt x="2210" y="254"/>
                  <a:pt x="2245" y="240"/>
                  <a:pt x="2290" y="240"/>
                </a:cubicBezTo>
                <a:cubicBezTo>
                  <a:pt x="2332" y="240"/>
                  <a:pt x="2366" y="253"/>
                  <a:pt x="2389" y="280"/>
                </a:cubicBezTo>
                <a:cubicBezTo>
                  <a:pt x="2413" y="306"/>
                  <a:pt x="2425" y="342"/>
                  <a:pt x="2425" y="388"/>
                </a:cubicBezTo>
                <a:close/>
                <a:moveTo>
                  <a:pt x="2379" y="390"/>
                </a:moveTo>
                <a:cubicBezTo>
                  <a:pt x="2379" y="354"/>
                  <a:pt x="2371" y="327"/>
                  <a:pt x="2355" y="308"/>
                </a:cubicBezTo>
                <a:cubicBezTo>
                  <a:pt x="2339" y="289"/>
                  <a:pt x="2316" y="279"/>
                  <a:pt x="2287" y="279"/>
                </a:cubicBezTo>
                <a:cubicBezTo>
                  <a:pt x="2258" y="279"/>
                  <a:pt x="2234" y="289"/>
                  <a:pt x="2217" y="308"/>
                </a:cubicBezTo>
                <a:cubicBezTo>
                  <a:pt x="2200" y="328"/>
                  <a:pt x="2192" y="356"/>
                  <a:pt x="2192" y="391"/>
                </a:cubicBezTo>
                <a:cubicBezTo>
                  <a:pt x="2192" y="425"/>
                  <a:pt x="2200" y="452"/>
                  <a:pt x="2218" y="471"/>
                </a:cubicBezTo>
                <a:cubicBezTo>
                  <a:pt x="2235" y="490"/>
                  <a:pt x="2258" y="500"/>
                  <a:pt x="2287" y="500"/>
                </a:cubicBezTo>
                <a:cubicBezTo>
                  <a:pt x="2317" y="500"/>
                  <a:pt x="2339" y="490"/>
                  <a:pt x="2355" y="471"/>
                </a:cubicBezTo>
                <a:cubicBezTo>
                  <a:pt x="2371" y="453"/>
                  <a:pt x="2379" y="425"/>
                  <a:pt x="2379" y="390"/>
                </a:cubicBezTo>
                <a:close/>
                <a:moveTo>
                  <a:pt x="2842" y="247"/>
                </a:moveTo>
                <a:cubicBezTo>
                  <a:pt x="2757" y="532"/>
                  <a:pt x="2757" y="532"/>
                  <a:pt x="2757" y="532"/>
                </a:cubicBezTo>
                <a:cubicBezTo>
                  <a:pt x="2710" y="532"/>
                  <a:pt x="2710" y="532"/>
                  <a:pt x="2710" y="532"/>
                </a:cubicBezTo>
                <a:cubicBezTo>
                  <a:pt x="2651" y="328"/>
                  <a:pt x="2651" y="328"/>
                  <a:pt x="2651" y="328"/>
                </a:cubicBezTo>
                <a:cubicBezTo>
                  <a:pt x="2649" y="321"/>
                  <a:pt x="2648" y="312"/>
                  <a:pt x="2647" y="302"/>
                </a:cubicBezTo>
                <a:cubicBezTo>
                  <a:pt x="2646" y="302"/>
                  <a:pt x="2646" y="302"/>
                  <a:pt x="2646" y="302"/>
                </a:cubicBezTo>
                <a:cubicBezTo>
                  <a:pt x="2645" y="308"/>
                  <a:pt x="2643" y="317"/>
                  <a:pt x="2640" y="328"/>
                </a:cubicBezTo>
                <a:cubicBezTo>
                  <a:pt x="2576" y="532"/>
                  <a:pt x="2576" y="532"/>
                  <a:pt x="2576" y="532"/>
                </a:cubicBezTo>
                <a:cubicBezTo>
                  <a:pt x="2531" y="532"/>
                  <a:pt x="2531" y="532"/>
                  <a:pt x="2531" y="532"/>
                </a:cubicBezTo>
                <a:cubicBezTo>
                  <a:pt x="2445" y="247"/>
                  <a:pt x="2445" y="247"/>
                  <a:pt x="2445" y="247"/>
                </a:cubicBezTo>
                <a:cubicBezTo>
                  <a:pt x="2493" y="247"/>
                  <a:pt x="2493" y="247"/>
                  <a:pt x="2493" y="247"/>
                </a:cubicBezTo>
                <a:cubicBezTo>
                  <a:pt x="2551" y="461"/>
                  <a:pt x="2551" y="461"/>
                  <a:pt x="2551" y="461"/>
                </a:cubicBezTo>
                <a:cubicBezTo>
                  <a:pt x="2553" y="469"/>
                  <a:pt x="2554" y="477"/>
                  <a:pt x="2555" y="487"/>
                </a:cubicBezTo>
                <a:cubicBezTo>
                  <a:pt x="2557" y="487"/>
                  <a:pt x="2557" y="487"/>
                  <a:pt x="2557" y="487"/>
                </a:cubicBezTo>
                <a:cubicBezTo>
                  <a:pt x="2558" y="480"/>
                  <a:pt x="2559" y="471"/>
                  <a:pt x="2563" y="461"/>
                </a:cubicBezTo>
                <a:cubicBezTo>
                  <a:pt x="2628" y="247"/>
                  <a:pt x="2628" y="247"/>
                  <a:pt x="2628" y="247"/>
                </a:cubicBezTo>
                <a:cubicBezTo>
                  <a:pt x="2670" y="247"/>
                  <a:pt x="2670" y="247"/>
                  <a:pt x="2670" y="247"/>
                </a:cubicBezTo>
                <a:cubicBezTo>
                  <a:pt x="2729" y="462"/>
                  <a:pt x="2729" y="462"/>
                  <a:pt x="2729" y="462"/>
                </a:cubicBezTo>
                <a:cubicBezTo>
                  <a:pt x="2731" y="469"/>
                  <a:pt x="2732" y="477"/>
                  <a:pt x="2733" y="487"/>
                </a:cubicBezTo>
                <a:cubicBezTo>
                  <a:pt x="2735" y="487"/>
                  <a:pt x="2735" y="487"/>
                  <a:pt x="2735" y="487"/>
                </a:cubicBezTo>
                <a:cubicBezTo>
                  <a:pt x="2735" y="478"/>
                  <a:pt x="2737" y="470"/>
                  <a:pt x="2739" y="462"/>
                </a:cubicBezTo>
                <a:cubicBezTo>
                  <a:pt x="2797" y="247"/>
                  <a:pt x="2797" y="247"/>
                  <a:pt x="2797" y="247"/>
                </a:cubicBezTo>
                <a:lnTo>
                  <a:pt x="2842" y="247"/>
                </a:lnTo>
                <a:close/>
                <a:moveTo>
                  <a:pt x="3039" y="456"/>
                </a:moveTo>
                <a:cubicBezTo>
                  <a:pt x="3039" y="480"/>
                  <a:pt x="3029" y="500"/>
                  <a:pt x="3010" y="516"/>
                </a:cubicBezTo>
                <a:cubicBezTo>
                  <a:pt x="2991" y="531"/>
                  <a:pt x="2966" y="539"/>
                  <a:pt x="2935" y="539"/>
                </a:cubicBezTo>
                <a:cubicBezTo>
                  <a:pt x="2908" y="539"/>
                  <a:pt x="2884" y="533"/>
                  <a:pt x="2864" y="521"/>
                </a:cubicBezTo>
                <a:cubicBezTo>
                  <a:pt x="2864" y="473"/>
                  <a:pt x="2864" y="473"/>
                  <a:pt x="2864" y="473"/>
                </a:cubicBezTo>
                <a:cubicBezTo>
                  <a:pt x="2886" y="491"/>
                  <a:pt x="2911" y="500"/>
                  <a:pt x="2938" y="500"/>
                </a:cubicBezTo>
                <a:cubicBezTo>
                  <a:pt x="2974" y="500"/>
                  <a:pt x="2992" y="487"/>
                  <a:pt x="2992" y="460"/>
                </a:cubicBezTo>
                <a:cubicBezTo>
                  <a:pt x="2992" y="449"/>
                  <a:pt x="2989" y="441"/>
                  <a:pt x="2982" y="434"/>
                </a:cubicBezTo>
                <a:cubicBezTo>
                  <a:pt x="2975" y="427"/>
                  <a:pt x="2959" y="418"/>
                  <a:pt x="2934" y="406"/>
                </a:cubicBezTo>
                <a:cubicBezTo>
                  <a:pt x="2908" y="396"/>
                  <a:pt x="2891" y="384"/>
                  <a:pt x="2880" y="372"/>
                </a:cubicBezTo>
                <a:cubicBezTo>
                  <a:pt x="2870" y="360"/>
                  <a:pt x="2865" y="343"/>
                  <a:pt x="2865" y="323"/>
                </a:cubicBezTo>
                <a:cubicBezTo>
                  <a:pt x="2865" y="299"/>
                  <a:pt x="2874" y="280"/>
                  <a:pt x="2893" y="264"/>
                </a:cubicBezTo>
                <a:cubicBezTo>
                  <a:pt x="2912" y="248"/>
                  <a:pt x="2936" y="240"/>
                  <a:pt x="2965" y="240"/>
                </a:cubicBezTo>
                <a:cubicBezTo>
                  <a:pt x="2987" y="240"/>
                  <a:pt x="3008" y="245"/>
                  <a:pt x="3026" y="254"/>
                </a:cubicBezTo>
                <a:cubicBezTo>
                  <a:pt x="3026" y="299"/>
                  <a:pt x="3026" y="299"/>
                  <a:pt x="3026" y="299"/>
                </a:cubicBezTo>
                <a:cubicBezTo>
                  <a:pt x="3007" y="286"/>
                  <a:pt x="2986" y="279"/>
                  <a:pt x="2961" y="279"/>
                </a:cubicBezTo>
                <a:cubicBezTo>
                  <a:pt x="2946" y="279"/>
                  <a:pt x="2934" y="283"/>
                  <a:pt x="2925" y="290"/>
                </a:cubicBezTo>
                <a:cubicBezTo>
                  <a:pt x="2916" y="298"/>
                  <a:pt x="2911" y="307"/>
                  <a:pt x="2911" y="319"/>
                </a:cubicBezTo>
                <a:cubicBezTo>
                  <a:pt x="2911" y="332"/>
                  <a:pt x="2915" y="341"/>
                  <a:pt x="2922" y="348"/>
                </a:cubicBezTo>
                <a:cubicBezTo>
                  <a:pt x="2929" y="355"/>
                  <a:pt x="2943" y="363"/>
                  <a:pt x="2965" y="372"/>
                </a:cubicBezTo>
                <a:cubicBezTo>
                  <a:pt x="2993" y="383"/>
                  <a:pt x="3012" y="396"/>
                  <a:pt x="3022" y="408"/>
                </a:cubicBezTo>
                <a:cubicBezTo>
                  <a:pt x="3033" y="421"/>
                  <a:pt x="3039" y="437"/>
                  <a:pt x="3039" y="4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914191"/>
            <a:endParaRPr lang="en-US" sz="1764" dirty="0">
              <a:solidFill>
                <a:srgbClr val="FFFFFF"/>
              </a:solidFill>
            </a:endParaRPr>
          </a:p>
        </p:txBody>
      </p:sp>
    </p:spTree>
    <p:extLst>
      <p:ext uri="{BB962C8B-B14F-4D97-AF65-F5344CB8AC3E}">
        <p14:creationId xmlns:p14="http://schemas.microsoft.com/office/powerpoint/2010/main" val="67229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35203"/>
            <a:ext cx="9143936" cy="1828786"/>
          </a:xfrm>
          <a:noFill/>
        </p:spPr>
        <p:txBody>
          <a:bodyPr lIns="146304" tIns="91440" rIns="146304" bIns="91440" anchor="t" anchorCtr="0"/>
          <a:lstStyle>
            <a:lvl1pPr>
              <a:defRPr sz="5399" b="1" spc="-100" baseline="0">
                <a:gradFill>
                  <a:gsLst>
                    <a:gs pos="100000">
                      <a:schemeClr val="tx2"/>
                    </a:gs>
                    <a:gs pos="0">
                      <a:schemeClr val="tx2"/>
                    </a:gs>
                  </a:gsLst>
                  <a:lin ang="5400000" scaled="0"/>
                </a:gradFill>
                <a:latin typeface="+mn-lt"/>
              </a:defRPr>
            </a:lvl1pPr>
          </a:lstStyle>
          <a:p>
            <a:r>
              <a:rPr lang="en-US" dirty="0"/>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581" y="6243237"/>
            <a:ext cx="1280160" cy="274492"/>
          </a:xfrm>
          <a:prstGeom prst="rect">
            <a:avLst/>
          </a:prstGeom>
        </p:spPr>
      </p:pic>
      <p:sp>
        <p:nvSpPr>
          <p:cNvPr id="7" name="Windows 10"/>
          <p:cNvSpPr>
            <a:spLocks noChangeAspect="1" noEditPoints="1"/>
          </p:cNvSpPr>
          <p:nvPr userDrawn="1"/>
        </p:nvSpPr>
        <p:spPr bwMode="auto">
          <a:xfrm>
            <a:off x="448976" y="6285339"/>
            <a:ext cx="1959262" cy="366144"/>
          </a:xfrm>
          <a:custGeom>
            <a:avLst/>
            <a:gdLst>
              <a:gd name="T0" fmla="*/ 295 w 3590"/>
              <a:gd name="T1" fmla="*/ 329 h 668"/>
              <a:gd name="T2" fmla="*/ 0 w 3590"/>
              <a:gd name="T3" fmla="*/ 94 h 668"/>
              <a:gd name="T4" fmla="*/ 295 w 3590"/>
              <a:gd name="T5" fmla="*/ 616 h 668"/>
              <a:gd name="T6" fmla="*/ 284 w 3590"/>
              <a:gd name="T7" fmla="*/ 340 h 668"/>
              <a:gd name="T8" fmla="*/ 284 w 3590"/>
              <a:gd name="T9" fmla="*/ 340 h 668"/>
              <a:gd name="T10" fmla="*/ 3196 w 3590"/>
              <a:gd name="T11" fmla="*/ 160 h 668"/>
              <a:gd name="T12" fmla="*/ 3158 w 3590"/>
              <a:gd name="T13" fmla="*/ 224 h 668"/>
              <a:gd name="T14" fmla="*/ 3223 w 3590"/>
              <a:gd name="T15" fmla="*/ 531 h 668"/>
              <a:gd name="T16" fmla="*/ 3407 w 3590"/>
              <a:gd name="T17" fmla="*/ 139 h 668"/>
              <a:gd name="T18" fmla="*/ 3339 w 3590"/>
              <a:gd name="T19" fmla="*/ 424 h 668"/>
              <a:gd name="T20" fmla="*/ 3513 w 3590"/>
              <a:gd name="T21" fmla="*/ 524 h 668"/>
              <a:gd name="T22" fmla="*/ 3465 w 3590"/>
              <a:gd name="T23" fmla="*/ 125 h 668"/>
              <a:gd name="T24" fmla="*/ 3544 w 3590"/>
              <a:gd name="T25" fmla="*/ 334 h 668"/>
              <a:gd name="T26" fmla="*/ 1215 w 3590"/>
              <a:gd name="T27" fmla="*/ 532 h 668"/>
              <a:gd name="T28" fmla="*/ 1118 w 3590"/>
              <a:gd name="T29" fmla="*/ 240 h 668"/>
              <a:gd name="T30" fmla="*/ 916 w 3590"/>
              <a:gd name="T31" fmla="*/ 133 h 668"/>
              <a:gd name="T32" fmla="*/ 1017 w 3590"/>
              <a:gd name="T33" fmla="*/ 439 h 668"/>
              <a:gd name="T34" fmla="*/ 1242 w 3590"/>
              <a:gd name="T35" fmla="*/ 478 h 668"/>
              <a:gd name="T36" fmla="*/ 1382 w 3590"/>
              <a:gd name="T37" fmla="*/ 133 h 668"/>
              <a:gd name="T38" fmla="*/ 1424 w 3590"/>
              <a:gd name="T39" fmla="*/ 175 h 668"/>
              <a:gd name="T40" fmla="*/ 1467 w 3590"/>
              <a:gd name="T41" fmla="*/ 132 h 668"/>
              <a:gd name="T42" fmla="*/ 1422 w 3590"/>
              <a:gd name="T43" fmla="*/ 247 h 668"/>
              <a:gd name="T44" fmla="*/ 1726 w 3590"/>
              <a:gd name="T45" fmla="*/ 532 h 668"/>
              <a:gd name="T46" fmla="*/ 1581 w 3590"/>
              <a:gd name="T47" fmla="*/ 369 h 668"/>
              <a:gd name="T48" fmla="*/ 1581 w 3590"/>
              <a:gd name="T49" fmla="*/ 247 h 668"/>
              <a:gd name="T50" fmla="*/ 1747 w 3590"/>
              <a:gd name="T51" fmla="*/ 271 h 668"/>
              <a:gd name="T52" fmla="*/ 2041 w 3590"/>
              <a:gd name="T53" fmla="*/ 532 h 668"/>
              <a:gd name="T54" fmla="*/ 1856 w 3590"/>
              <a:gd name="T55" fmla="*/ 500 h 668"/>
              <a:gd name="T56" fmla="*/ 2040 w 3590"/>
              <a:gd name="T57" fmla="*/ 286 h 668"/>
              <a:gd name="T58" fmla="*/ 2087 w 3590"/>
              <a:gd name="T59" fmla="*/ 532 h 668"/>
              <a:gd name="T60" fmla="*/ 1960 w 3590"/>
              <a:gd name="T61" fmla="*/ 279 h 668"/>
              <a:gd name="T62" fmla="*/ 1955 w 3590"/>
              <a:gd name="T63" fmla="*/ 500 h 668"/>
              <a:gd name="T64" fmla="*/ 2387 w 3590"/>
              <a:gd name="T65" fmla="*/ 497 h 668"/>
              <a:gd name="T66" fmla="*/ 2184 w 3590"/>
              <a:gd name="T67" fmla="*/ 281 h 668"/>
              <a:gd name="T68" fmla="*/ 2379 w 3590"/>
              <a:gd name="T69" fmla="*/ 390 h 668"/>
              <a:gd name="T70" fmla="*/ 2192 w 3590"/>
              <a:gd name="T71" fmla="*/ 391 h 668"/>
              <a:gd name="T72" fmla="*/ 2379 w 3590"/>
              <a:gd name="T73" fmla="*/ 390 h 668"/>
              <a:gd name="T74" fmla="*/ 2651 w 3590"/>
              <a:gd name="T75" fmla="*/ 328 h 668"/>
              <a:gd name="T76" fmla="*/ 2576 w 3590"/>
              <a:gd name="T77" fmla="*/ 532 h 668"/>
              <a:gd name="T78" fmla="*/ 2551 w 3590"/>
              <a:gd name="T79" fmla="*/ 461 h 668"/>
              <a:gd name="T80" fmla="*/ 2628 w 3590"/>
              <a:gd name="T81" fmla="*/ 247 h 668"/>
              <a:gd name="T82" fmla="*/ 2735 w 3590"/>
              <a:gd name="T83" fmla="*/ 487 h 668"/>
              <a:gd name="T84" fmla="*/ 3039 w 3590"/>
              <a:gd name="T85" fmla="*/ 456 h 668"/>
              <a:gd name="T86" fmla="*/ 2864 w 3590"/>
              <a:gd name="T87" fmla="*/ 473 h 668"/>
              <a:gd name="T88" fmla="*/ 2934 w 3590"/>
              <a:gd name="T89" fmla="*/ 406 h 668"/>
              <a:gd name="T90" fmla="*/ 2965 w 3590"/>
              <a:gd name="T91" fmla="*/ 240 h 668"/>
              <a:gd name="T92" fmla="*/ 2925 w 3590"/>
              <a:gd name="T93" fmla="*/ 290 h 668"/>
              <a:gd name="T94" fmla="*/ 3022 w 3590"/>
              <a:gd name="T95" fmla="*/ 40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90" h="668">
                <a:moveTo>
                  <a:pt x="295" y="52"/>
                </a:moveTo>
                <a:cubicBezTo>
                  <a:pt x="667" y="0"/>
                  <a:pt x="667" y="0"/>
                  <a:pt x="667" y="0"/>
                </a:cubicBezTo>
                <a:cubicBezTo>
                  <a:pt x="667" y="329"/>
                  <a:pt x="667" y="329"/>
                  <a:pt x="667" y="329"/>
                </a:cubicBezTo>
                <a:cubicBezTo>
                  <a:pt x="295" y="329"/>
                  <a:pt x="295" y="329"/>
                  <a:pt x="295" y="329"/>
                </a:cubicBezTo>
                <a:lnTo>
                  <a:pt x="295" y="52"/>
                </a:lnTo>
                <a:close/>
                <a:moveTo>
                  <a:pt x="284" y="329"/>
                </a:moveTo>
                <a:cubicBezTo>
                  <a:pt x="284" y="54"/>
                  <a:pt x="284" y="54"/>
                  <a:pt x="284" y="54"/>
                </a:cubicBezTo>
                <a:cubicBezTo>
                  <a:pt x="0" y="94"/>
                  <a:pt x="0" y="94"/>
                  <a:pt x="0" y="94"/>
                </a:cubicBezTo>
                <a:cubicBezTo>
                  <a:pt x="0" y="329"/>
                  <a:pt x="0" y="329"/>
                  <a:pt x="0" y="329"/>
                </a:cubicBezTo>
                <a:lnTo>
                  <a:pt x="284" y="329"/>
                </a:lnTo>
                <a:close/>
                <a:moveTo>
                  <a:pt x="295" y="340"/>
                </a:moveTo>
                <a:cubicBezTo>
                  <a:pt x="295" y="616"/>
                  <a:pt x="295" y="616"/>
                  <a:pt x="295" y="616"/>
                </a:cubicBezTo>
                <a:cubicBezTo>
                  <a:pt x="667" y="668"/>
                  <a:pt x="667" y="668"/>
                  <a:pt x="667" y="668"/>
                </a:cubicBezTo>
                <a:cubicBezTo>
                  <a:pt x="667" y="340"/>
                  <a:pt x="667" y="340"/>
                  <a:pt x="667" y="340"/>
                </a:cubicBezTo>
                <a:lnTo>
                  <a:pt x="295" y="340"/>
                </a:lnTo>
                <a:close/>
                <a:moveTo>
                  <a:pt x="284" y="340"/>
                </a:moveTo>
                <a:cubicBezTo>
                  <a:pt x="0" y="340"/>
                  <a:pt x="0" y="340"/>
                  <a:pt x="0" y="340"/>
                </a:cubicBezTo>
                <a:cubicBezTo>
                  <a:pt x="0" y="575"/>
                  <a:pt x="0" y="575"/>
                  <a:pt x="0" y="575"/>
                </a:cubicBezTo>
                <a:cubicBezTo>
                  <a:pt x="284" y="615"/>
                  <a:pt x="284" y="615"/>
                  <a:pt x="284" y="615"/>
                </a:cubicBezTo>
                <a:lnTo>
                  <a:pt x="284" y="340"/>
                </a:lnTo>
                <a:close/>
                <a:moveTo>
                  <a:pt x="3269" y="123"/>
                </a:moveTo>
                <a:cubicBezTo>
                  <a:pt x="3252" y="123"/>
                  <a:pt x="3252" y="123"/>
                  <a:pt x="3252" y="123"/>
                </a:cubicBezTo>
                <a:cubicBezTo>
                  <a:pt x="3245" y="129"/>
                  <a:pt x="3236" y="136"/>
                  <a:pt x="3227" y="142"/>
                </a:cubicBezTo>
                <a:cubicBezTo>
                  <a:pt x="3217" y="148"/>
                  <a:pt x="3207" y="154"/>
                  <a:pt x="3196" y="160"/>
                </a:cubicBezTo>
                <a:cubicBezTo>
                  <a:pt x="3185" y="166"/>
                  <a:pt x="3174" y="171"/>
                  <a:pt x="3163" y="176"/>
                </a:cubicBezTo>
                <a:cubicBezTo>
                  <a:pt x="3152" y="181"/>
                  <a:pt x="3141" y="185"/>
                  <a:pt x="3131" y="187"/>
                </a:cubicBezTo>
                <a:cubicBezTo>
                  <a:pt x="3131" y="234"/>
                  <a:pt x="3131" y="234"/>
                  <a:pt x="3131" y="234"/>
                </a:cubicBezTo>
                <a:cubicBezTo>
                  <a:pt x="3140" y="231"/>
                  <a:pt x="3149" y="228"/>
                  <a:pt x="3158" y="224"/>
                </a:cubicBezTo>
                <a:cubicBezTo>
                  <a:pt x="3168" y="221"/>
                  <a:pt x="3177" y="216"/>
                  <a:pt x="3185" y="212"/>
                </a:cubicBezTo>
                <a:cubicBezTo>
                  <a:pt x="3194" y="207"/>
                  <a:pt x="3201" y="203"/>
                  <a:pt x="3208" y="198"/>
                </a:cubicBezTo>
                <a:cubicBezTo>
                  <a:pt x="3215" y="194"/>
                  <a:pt x="3220" y="190"/>
                  <a:pt x="3223" y="186"/>
                </a:cubicBezTo>
                <a:cubicBezTo>
                  <a:pt x="3223" y="531"/>
                  <a:pt x="3223" y="531"/>
                  <a:pt x="3223" y="531"/>
                </a:cubicBezTo>
                <a:cubicBezTo>
                  <a:pt x="3269" y="531"/>
                  <a:pt x="3269" y="531"/>
                  <a:pt x="3269" y="531"/>
                </a:cubicBezTo>
                <a:lnTo>
                  <a:pt x="3269" y="123"/>
                </a:lnTo>
                <a:close/>
                <a:moveTo>
                  <a:pt x="3465" y="125"/>
                </a:moveTo>
                <a:cubicBezTo>
                  <a:pt x="3443" y="125"/>
                  <a:pt x="3424" y="130"/>
                  <a:pt x="3407" y="139"/>
                </a:cubicBezTo>
                <a:cubicBezTo>
                  <a:pt x="3390" y="148"/>
                  <a:pt x="3376" y="162"/>
                  <a:pt x="3365" y="180"/>
                </a:cubicBezTo>
                <a:cubicBezTo>
                  <a:pt x="3354" y="198"/>
                  <a:pt x="3345" y="221"/>
                  <a:pt x="3339" y="247"/>
                </a:cubicBezTo>
                <a:cubicBezTo>
                  <a:pt x="3333" y="274"/>
                  <a:pt x="3331" y="305"/>
                  <a:pt x="3331" y="340"/>
                </a:cubicBezTo>
                <a:cubicBezTo>
                  <a:pt x="3331" y="371"/>
                  <a:pt x="3333" y="399"/>
                  <a:pt x="3339" y="424"/>
                </a:cubicBezTo>
                <a:cubicBezTo>
                  <a:pt x="3344" y="448"/>
                  <a:pt x="3353" y="469"/>
                  <a:pt x="3363" y="486"/>
                </a:cubicBezTo>
                <a:cubicBezTo>
                  <a:pt x="3374" y="503"/>
                  <a:pt x="3387" y="516"/>
                  <a:pt x="3403" y="525"/>
                </a:cubicBezTo>
                <a:cubicBezTo>
                  <a:pt x="3419" y="533"/>
                  <a:pt x="3436" y="538"/>
                  <a:pt x="3456" y="538"/>
                </a:cubicBezTo>
                <a:cubicBezTo>
                  <a:pt x="3478" y="538"/>
                  <a:pt x="3496" y="533"/>
                  <a:pt x="3513" y="524"/>
                </a:cubicBezTo>
                <a:cubicBezTo>
                  <a:pt x="3530" y="515"/>
                  <a:pt x="3544" y="501"/>
                  <a:pt x="3555" y="484"/>
                </a:cubicBezTo>
                <a:cubicBezTo>
                  <a:pt x="3566" y="466"/>
                  <a:pt x="3575" y="444"/>
                  <a:pt x="3581" y="418"/>
                </a:cubicBezTo>
                <a:cubicBezTo>
                  <a:pt x="3587" y="393"/>
                  <a:pt x="3590" y="363"/>
                  <a:pt x="3590" y="330"/>
                </a:cubicBezTo>
                <a:cubicBezTo>
                  <a:pt x="3590" y="194"/>
                  <a:pt x="3548" y="125"/>
                  <a:pt x="3465" y="125"/>
                </a:cubicBezTo>
                <a:close/>
                <a:moveTo>
                  <a:pt x="3461" y="499"/>
                </a:moveTo>
                <a:cubicBezTo>
                  <a:pt x="3405" y="499"/>
                  <a:pt x="3377" y="445"/>
                  <a:pt x="3377" y="337"/>
                </a:cubicBezTo>
                <a:cubicBezTo>
                  <a:pt x="3377" y="222"/>
                  <a:pt x="3406" y="164"/>
                  <a:pt x="3463" y="164"/>
                </a:cubicBezTo>
                <a:cubicBezTo>
                  <a:pt x="3517" y="164"/>
                  <a:pt x="3544" y="221"/>
                  <a:pt x="3544" y="334"/>
                </a:cubicBezTo>
                <a:cubicBezTo>
                  <a:pt x="3544" y="444"/>
                  <a:pt x="3516" y="499"/>
                  <a:pt x="3461" y="499"/>
                </a:cubicBezTo>
                <a:close/>
                <a:moveTo>
                  <a:pt x="1382" y="133"/>
                </a:moveTo>
                <a:cubicBezTo>
                  <a:pt x="1270" y="532"/>
                  <a:pt x="1270" y="532"/>
                  <a:pt x="1270" y="532"/>
                </a:cubicBezTo>
                <a:cubicBezTo>
                  <a:pt x="1215" y="532"/>
                  <a:pt x="1215" y="532"/>
                  <a:pt x="1215" y="532"/>
                </a:cubicBezTo>
                <a:cubicBezTo>
                  <a:pt x="1133" y="240"/>
                  <a:pt x="1133" y="240"/>
                  <a:pt x="1133" y="240"/>
                </a:cubicBezTo>
                <a:cubicBezTo>
                  <a:pt x="1130" y="229"/>
                  <a:pt x="1128" y="216"/>
                  <a:pt x="1127" y="200"/>
                </a:cubicBezTo>
                <a:cubicBezTo>
                  <a:pt x="1126" y="200"/>
                  <a:pt x="1126" y="200"/>
                  <a:pt x="1126" y="200"/>
                </a:cubicBezTo>
                <a:cubicBezTo>
                  <a:pt x="1124" y="214"/>
                  <a:pt x="1122" y="227"/>
                  <a:pt x="1118" y="240"/>
                </a:cubicBezTo>
                <a:cubicBezTo>
                  <a:pt x="1036" y="532"/>
                  <a:pt x="1036" y="532"/>
                  <a:pt x="1036" y="532"/>
                </a:cubicBezTo>
                <a:cubicBezTo>
                  <a:pt x="981" y="532"/>
                  <a:pt x="981" y="532"/>
                  <a:pt x="981" y="532"/>
                </a:cubicBezTo>
                <a:cubicBezTo>
                  <a:pt x="865" y="133"/>
                  <a:pt x="865" y="133"/>
                  <a:pt x="865" y="133"/>
                </a:cubicBezTo>
                <a:cubicBezTo>
                  <a:pt x="916" y="133"/>
                  <a:pt x="916" y="133"/>
                  <a:pt x="916" y="133"/>
                </a:cubicBezTo>
                <a:cubicBezTo>
                  <a:pt x="1001" y="439"/>
                  <a:pt x="1001" y="439"/>
                  <a:pt x="1001" y="439"/>
                </a:cubicBezTo>
                <a:cubicBezTo>
                  <a:pt x="1004" y="452"/>
                  <a:pt x="1007" y="466"/>
                  <a:pt x="1008" y="479"/>
                </a:cubicBezTo>
                <a:cubicBezTo>
                  <a:pt x="1009" y="479"/>
                  <a:pt x="1009" y="479"/>
                  <a:pt x="1009" y="479"/>
                </a:cubicBezTo>
                <a:cubicBezTo>
                  <a:pt x="1010" y="468"/>
                  <a:pt x="1013" y="454"/>
                  <a:pt x="1017" y="439"/>
                </a:cubicBezTo>
                <a:cubicBezTo>
                  <a:pt x="1106" y="133"/>
                  <a:pt x="1106" y="133"/>
                  <a:pt x="1106" y="133"/>
                </a:cubicBezTo>
                <a:cubicBezTo>
                  <a:pt x="1151" y="133"/>
                  <a:pt x="1151" y="133"/>
                  <a:pt x="1151" y="133"/>
                </a:cubicBezTo>
                <a:cubicBezTo>
                  <a:pt x="1235" y="441"/>
                  <a:pt x="1235" y="441"/>
                  <a:pt x="1235" y="441"/>
                </a:cubicBezTo>
                <a:cubicBezTo>
                  <a:pt x="1238" y="453"/>
                  <a:pt x="1240" y="465"/>
                  <a:pt x="1242" y="478"/>
                </a:cubicBezTo>
                <a:cubicBezTo>
                  <a:pt x="1243" y="478"/>
                  <a:pt x="1243" y="478"/>
                  <a:pt x="1243" y="478"/>
                </a:cubicBezTo>
                <a:cubicBezTo>
                  <a:pt x="1244" y="469"/>
                  <a:pt x="1246" y="456"/>
                  <a:pt x="1250" y="440"/>
                </a:cubicBezTo>
                <a:cubicBezTo>
                  <a:pt x="1332" y="133"/>
                  <a:pt x="1332" y="133"/>
                  <a:pt x="1332" y="133"/>
                </a:cubicBezTo>
                <a:lnTo>
                  <a:pt x="1382" y="133"/>
                </a:lnTo>
                <a:close/>
                <a:moveTo>
                  <a:pt x="1475" y="153"/>
                </a:moveTo>
                <a:cubicBezTo>
                  <a:pt x="1475" y="162"/>
                  <a:pt x="1472" y="169"/>
                  <a:pt x="1466" y="174"/>
                </a:cubicBezTo>
                <a:cubicBezTo>
                  <a:pt x="1461" y="180"/>
                  <a:pt x="1453" y="183"/>
                  <a:pt x="1445" y="183"/>
                </a:cubicBezTo>
                <a:cubicBezTo>
                  <a:pt x="1437" y="183"/>
                  <a:pt x="1430" y="180"/>
                  <a:pt x="1424" y="175"/>
                </a:cubicBezTo>
                <a:cubicBezTo>
                  <a:pt x="1418" y="169"/>
                  <a:pt x="1416" y="162"/>
                  <a:pt x="1416" y="153"/>
                </a:cubicBezTo>
                <a:cubicBezTo>
                  <a:pt x="1416" y="145"/>
                  <a:pt x="1418" y="138"/>
                  <a:pt x="1424" y="132"/>
                </a:cubicBezTo>
                <a:cubicBezTo>
                  <a:pt x="1430" y="127"/>
                  <a:pt x="1437" y="124"/>
                  <a:pt x="1445" y="124"/>
                </a:cubicBezTo>
                <a:cubicBezTo>
                  <a:pt x="1454" y="124"/>
                  <a:pt x="1461" y="127"/>
                  <a:pt x="1467" y="132"/>
                </a:cubicBezTo>
                <a:cubicBezTo>
                  <a:pt x="1472" y="138"/>
                  <a:pt x="1475" y="145"/>
                  <a:pt x="1475" y="153"/>
                </a:cubicBezTo>
                <a:close/>
                <a:moveTo>
                  <a:pt x="1468" y="532"/>
                </a:moveTo>
                <a:cubicBezTo>
                  <a:pt x="1422" y="532"/>
                  <a:pt x="1422" y="532"/>
                  <a:pt x="1422" y="532"/>
                </a:cubicBezTo>
                <a:cubicBezTo>
                  <a:pt x="1422" y="247"/>
                  <a:pt x="1422" y="247"/>
                  <a:pt x="1422" y="247"/>
                </a:cubicBezTo>
                <a:cubicBezTo>
                  <a:pt x="1468" y="247"/>
                  <a:pt x="1468" y="247"/>
                  <a:pt x="1468" y="247"/>
                </a:cubicBezTo>
                <a:lnTo>
                  <a:pt x="1468" y="532"/>
                </a:lnTo>
                <a:close/>
                <a:moveTo>
                  <a:pt x="1772" y="532"/>
                </a:moveTo>
                <a:cubicBezTo>
                  <a:pt x="1726" y="532"/>
                  <a:pt x="1726" y="532"/>
                  <a:pt x="1726" y="532"/>
                </a:cubicBezTo>
                <a:cubicBezTo>
                  <a:pt x="1726" y="369"/>
                  <a:pt x="1726" y="369"/>
                  <a:pt x="1726" y="369"/>
                </a:cubicBezTo>
                <a:cubicBezTo>
                  <a:pt x="1726" y="309"/>
                  <a:pt x="1704" y="279"/>
                  <a:pt x="1660" y="279"/>
                </a:cubicBezTo>
                <a:cubicBezTo>
                  <a:pt x="1638" y="279"/>
                  <a:pt x="1619" y="288"/>
                  <a:pt x="1604" y="305"/>
                </a:cubicBezTo>
                <a:cubicBezTo>
                  <a:pt x="1589" y="322"/>
                  <a:pt x="1581" y="343"/>
                  <a:pt x="1581" y="369"/>
                </a:cubicBezTo>
                <a:cubicBezTo>
                  <a:pt x="1581" y="532"/>
                  <a:pt x="1581" y="532"/>
                  <a:pt x="1581" y="532"/>
                </a:cubicBezTo>
                <a:cubicBezTo>
                  <a:pt x="1536" y="532"/>
                  <a:pt x="1536" y="532"/>
                  <a:pt x="1536" y="532"/>
                </a:cubicBezTo>
                <a:cubicBezTo>
                  <a:pt x="1536" y="247"/>
                  <a:pt x="1536" y="247"/>
                  <a:pt x="1536" y="247"/>
                </a:cubicBezTo>
                <a:cubicBezTo>
                  <a:pt x="1581" y="247"/>
                  <a:pt x="1581" y="247"/>
                  <a:pt x="1581" y="247"/>
                </a:cubicBezTo>
                <a:cubicBezTo>
                  <a:pt x="1581" y="294"/>
                  <a:pt x="1581" y="294"/>
                  <a:pt x="1581" y="294"/>
                </a:cubicBezTo>
                <a:cubicBezTo>
                  <a:pt x="1583" y="294"/>
                  <a:pt x="1583" y="294"/>
                  <a:pt x="1583" y="294"/>
                </a:cubicBezTo>
                <a:cubicBezTo>
                  <a:pt x="1604" y="258"/>
                  <a:pt x="1635" y="240"/>
                  <a:pt x="1676" y="240"/>
                </a:cubicBezTo>
                <a:cubicBezTo>
                  <a:pt x="1707" y="240"/>
                  <a:pt x="1731" y="250"/>
                  <a:pt x="1747" y="271"/>
                </a:cubicBezTo>
                <a:cubicBezTo>
                  <a:pt x="1764" y="291"/>
                  <a:pt x="1772" y="320"/>
                  <a:pt x="1772" y="358"/>
                </a:cubicBezTo>
                <a:lnTo>
                  <a:pt x="1772" y="532"/>
                </a:lnTo>
                <a:close/>
                <a:moveTo>
                  <a:pt x="2087" y="532"/>
                </a:moveTo>
                <a:cubicBezTo>
                  <a:pt x="2041" y="532"/>
                  <a:pt x="2041" y="532"/>
                  <a:pt x="2041" y="532"/>
                </a:cubicBezTo>
                <a:cubicBezTo>
                  <a:pt x="2041" y="483"/>
                  <a:pt x="2041" y="483"/>
                  <a:pt x="2041" y="483"/>
                </a:cubicBezTo>
                <a:cubicBezTo>
                  <a:pt x="2040" y="483"/>
                  <a:pt x="2040" y="483"/>
                  <a:pt x="2040" y="483"/>
                </a:cubicBezTo>
                <a:cubicBezTo>
                  <a:pt x="2019" y="520"/>
                  <a:pt x="1986" y="539"/>
                  <a:pt x="1942" y="539"/>
                </a:cubicBezTo>
                <a:cubicBezTo>
                  <a:pt x="1906" y="539"/>
                  <a:pt x="1878" y="526"/>
                  <a:pt x="1856" y="500"/>
                </a:cubicBezTo>
                <a:cubicBezTo>
                  <a:pt x="1835" y="474"/>
                  <a:pt x="1824" y="440"/>
                  <a:pt x="1824" y="396"/>
                </a:cubicBezTo>
                <a:cubicBezTo>
                  <a:pt x="1824" y="349"/>
                  <a:pt x="1836" y="312"/>
                  <a:pt x="1860" y="283"/>
                </a:cubicBezTo>
                <a:cubicBezTo>
                  <a:pt x="1883" y="255"/>
                  <a:pt x="1915" y="240"/>
                  <a:pt x="1955" y="240"/>
                </a:cubicBezTo>
                <a:cubicBezTo>
                  <a:pt x="1993" y="240"/>
                  <a:pt x="2022" y="256"/>
                  <a:pt x="2040" y="286"/>
                </a:cubicBezTo>
                <a:cubicBezTo>
                  <a:pt x="2041" y="286"/>
                  <a:pt x="2041" y="286"/>
                  <a:pt x="2041" y="286"/>
                </a:cubicBezTo>
                <a:cubicBezTo>
                  <a:pt x="2041" y="110"/>
                  <a:pt x="2041" y="110"/>
                  <a:pt x="2041" y="110"/>
                </a:cubicBezTo>
                <a:cubicBezTo>
                  <a:pt x="2087" y="110"/>
                  <a:pt x="2087" y="110"/>
                  <a:pt x="2087" y="110"/>
                </a:cubicBezTo>
                <a:lnTo>
                  <a:pt x="2087" y="532"/>
                </a:lnTo>
                <a:close/>
                <a:moveTo>
                  <a:pt x="2041" y="403"/>
                </a:moveTo>
                <a:cubicBezTo>
                  <a:pt x="2041" y="361"/>
                  <a:pt x="2041" y="361"/>
                  <a:pt x="2041" y="361"/>
                </a:cubicBezTo>
                <a:cubicBezTo>
                  <a:pt x="2041" y="338"/>
                  <a:pt x="2033" y="318"/>
                  <a:pt x="2018" y="303"/>
                </a:cubicBezTo>
                <a:cubicBezTo>
                  <a:pt x="2002" y="287"/>
                  <a:pt x="1983" y="279"/>
                  <a:pt x="1960" y="279"/>
                </a:cubicBezTo>
                <a:cubicBezTo>
                  <a:pt x="1933" y="279"/>
                  <a:pt x="1911" y="289"/>
                  <a:pt x="1895" y="310"/>
                </a:cubicBezTo>
                <a:cubicBezTo>
                  <a:pt x="1879" y="330"/>
                  <a:pt x="1871" y="358"/>
                  <a:pt x="1871" y="394"/>
                </a:cubicBezTo>
                <a:cubicBezTo>
                  <a:pt x="1871" y="427"/>
                  <a:pt x="1879" y="452"/>
                  <a:pt x="1894" y="471"/>
                </a:cubicBezTo>
                <a:cubicBezTo>
                  <a:pt x="1909" y="490"/>
                  <a:pt x="1929" y="500"/>
                  <a:pt x="1955" y="500"/>
                </a:cubicBezTo>
                <a:cubicBezTo>
                  <a:pt x="1980" y="500"/>
                  <a:pt x="2001" y="491"/>
                  <a:pt x="2017" y="473"/>
                </a:cubicBezTo>
                <a:cubicBezTo>
                  <a:pt x="2033" y="454"/>
                  <a:pt x="2041" y="431"/>
                  <a:pt x="2041" y="403"/>
                </a:cubicBezTo>
                <a:close/>
                <a:moveTo>
                  <a:pt x="2425" y="388"/>
                </a:moveTo>
                <a:cubicBezTo>
                  <a:pt x="2425" y="434"/>
                  <a:pt x="2412" y="470"/>
                  <a:pt x="2387" y="497"/>
                </a:cubicBezTo>
                <a:cubicBezTo>
                  <a:pt x="2361" y="525"/>
                  <a:pt x="2327" y="539"/>
                  <a:pt x="2284" y="539"/>
                </a:cubicBezTo>
                <a:cubicBezTo>
                  <a:pt x="2242" y="539"/>
                  <a:pt x="2208" y="525"/>
                  <a:pt x="2183" y="499"/>
                </a:cubicBezTo>
                <a:cubicBezTo>
                  <a:pt x="2158" y="472"/>
                  <a:pt x="2145" y="437"/>
                  <a:pt x="2145" y="393"/>
                </a:cubicBezTo>
                <a:cubicBezTo>
                  <a:pt x="2145" y="346"/>
                  <a:pt x="2158" y="309"/>
                  <a:pt x="2184" y="281"/>
                </a:cubicBezTo>
                <a:cubicBezTo>
                  <a:pt x="2210" y="254"/>
                  <a:pt x="2245" y="240"/>
                  <a:pt x="2290" y="240"/>
                </a:cubicBezTo>
                <a:cubicBezTo>
                  <a:pt x="2332" y="240"/>
                  <a:pt x="2366" y="253"/>
                  <a:pt x="2389" y="280"/>
                </a:cubicBezTo>
                <a:cubicBezTo>
                  <a:pt x="2413" y="306"/>
                  <a:pt x="2425" y="342"/>
                  <a:pt x="2425" y="388"/>
                </a:cubicBezTo>
                <a:close/>
                <a:moveTo>
                  <a:pt x="2379" y="390"/>
                </a:moveTo>
                <a:cubicBezTo>
                  <a:pt x="2379" y="354"/>
                  <a:pt x="2371" y="327"/>
                  <a:pt x="2355" y="308"/>
                </a:cubicBezTo>
                <a:cubicBezTo>
                  <a:pt x="2339" y="289"/>
                  <a:pt x="2316" y="279"/>
                  <a:pt x="2287" y="279"/>
                </a:cubicBezTo>
                <a:cubicBezTo>
                  <a:pt x="2258" y="279"/>
                  <a:pt x="2234" y="289"/>
                  <a:pt x="2217" y="308"/>
                </a:cubicBezTo>
                <a:cubicBezTo>
                  <a:pt x="2200" y="328"/>
                  <a:pt x="2192" y="356"/>
                  <a:pt x="2192" y="391"/>
                </a:cubicBezTo>
                <a:cubicBezTo>
                  <a:pt x="2192" y="425"/>
                  <a:pt x="2200" y="452"/>
                  <a:pt x="2218" y="471"/>
                </a:cubicBezTo>
                <a:cubicBezTo>
                  <a:pt x="2235" y="490"/>
                  <a:pt x="2258" y="500"/>
                  <a:pt x="2287" y="500"/>
                </a:cubicBezTo>
                <a:cubicBezTo>
                  <a:pt x="2317" y="500"/>
                  <a:pt x="2339" y="490"/>
                  <a:pt x="2355" y="471"/>
                </a:cubicBezTo>
                <a:cubicBezTo>
                  <a:pt x="2371" y="453"/>
                  <a:pt x="2379" y="425"/>
                  <a:pt x="2379" y="390"/>
                </a:cubicBezTo>
                <a:close/>
                <a:moveTo>
                  <a:pt x="2842" y="247"/>
                </a:moveTo>
                <a:cubicBezTo>
                  <a:pt x="2757" y="532"/>
                  <a:pt x="2757" y="532"/>
                  <a:pt x="2757" y="532"/>
                </a:cubicBezTo>
                <a:cubicBezTo>
                  <a:pt x="2710" y="532"/>
                  <a:pt x="2710" y="532"/>
                  <a:pt x="2710" y="532"/>
                </a:cubicBezTo>
                <a:cubicBezTo>
                  <a:pt x="2651" y="328"/>
                  <a:pt x="2651" y="328"/>
                  <a:pt x="2651" y="328"/>
                </a:cubicBezTo>
                <a:cubicBezTo>
                  <a:pt x="2649" y="321"/>
                  <a:pt x="2648" y="312"/>
                  <a:pt x="2647" y="302"/>
                </a:cubicBezTo>
                <a:cubicBezTo>
                  <a:pt x="2646" y="302"/>
                  <a:pt x="2646" y="302"/>
                  <a:pt x="2646" y="302"/>
                </a:cubicBezTo>
                <a:cubicBezTo>
                  <a:pt x="2645" y="308"/>
                  <a:pt x="2643" y="317"/>
                  <a:pt x="2640" y="328"/>
                </a:cubicBezTo>
                <a:cubicBezTo>
                  <a:pt x="2576" y="532"/>
                  <a:pt x="2576" y="532"/>
                  <a:pt x="2576" y="532"/>
                </a:cubicBezTo>
                <a:cubicBezTo>
                  <a:pt x="2531" y="532"/>
                  <a:pt x="2531" y="532"/>
                  <a:pt x="2531" y="532"/>
                </a:cubicBezTo>
                <a:cubicBezTo>
                  <a:pt x="2445" y="247"/>
                  <a:pt x="2445" y="247"/>
                  <a:pt x="2445" y="247"/>
                </a:cubicBezTo>
                <a:cubicBezTo>
                  <a:pt x="2493" y="247"/>
                  <a:pt x="2493" y="247"/>
                  <a:pt x="2493" y="247"/>
                </a:cubicBezTo>
                <a:cubicBezTo>
                  <a:pt x="2551" y="461"/>
                  <a:pt x="2551" y="461"/>
                  <a:pt x="2551" y="461"/>
                </a:cubicBezTo>
                <a:cubicBezTo>
                  <a:pt x="2553" y="469"/>
                  <a:pt x="2554" y="477"/>
                  <a:pt x="2555" y="487"/>
                </a:cubicBezTo>
                <a:cubicBezTo>
                  <a:pt x="2557" y="487"/>
                  <a:pt x="2557" y="487"/>
                  <a:pt x="2557" y="487"/>
                </a:cubicBezTo>
                <a:cubicBezTo>
                  <a:pt x="2558" y="480"/>
                  <a:pt x="2559" y="471"/>
                  <a:pt x="2563" y="461"/>
                </a:cubicBezTo>
                <a:cubicBezTo>
                  <a:pt x="2628" y="247"/>
                  <a:pt x="2628" y="247"/>
                  <a:pt x="2628" y="247"/>
                </a:cubicBezTo>
                <a:cubicBezTo>
                  <a:pt x="2670" y="247"/>
                  <a:pt x="2670" y="247"/>
                  <a:pt x="2670" y="247"/>
                </a:cubicBezTo>
                <a:cubicBezTo>
                  <a:pt x="2729" y="462"/>
                  <a:pt x="2729" y="462"/>
                  <a:pt x="2729" y="462"/>
                </a:cubicBezTo>
                <a:cubicBezTo>
                  <a:pt x="2731" y="469"/>
                  <a:pt x="2732" y="477"/>
                  <a:pt x="2733" y="487"/>
                </a:cubicBezTo>
                <a:cubicBezTo>
                  <a:pt x="2735" y="487"/>
                  <a:pt x="2735" y="487"/>
                  <a:pt x="2735" y="487"/>
                </a:cubicBezTo>
                <a:cubicBezTo>
                  <a:pt x="2735" y="478"/>
                  <a:pt x="2737" y="470"/>
                  <a:pt x="2739" y="462"/>
                </a:cubicBezTo>
                <a:cubicBezTo>
                  <a:pt x="2797" y="247"/>
                  <a:pt x="2797" y="247"/>
                  <a:pt x="2797" y="247"/>
                </a:cubicBezTo>
                <a:lnTo>
                  <a:pt x="2842" y="247"/>
                </a:lnTo>
                <a:close/>
                <a:moveTo>
                  <a:pt x="3039" y="456"/>
                </a:moveTo>
                <a:cubicBezTo>
                  <a:pt x="3039" y="480"/>
                  <a:pt x="3029" y="500"/>
                  <a:pt x="3010" y="516"/>
                </a:cubicBezTo>
                <a:cubicBezTo>
                  <a:pt x="2991" y="531"/>
                  <a:pt x="2966" y="539"/>
                  <a:pt x="2935" y="539"/>
                </a:cubicBezTo>
                <a:cubicBezTo>
                  <a:pt x="2908" y="539"/>
                  <a:pt x="2884" y="533"/>
                  <a:pt x="2864" y="521"/>
                </a:cubicBezTo>
                <a:cubicBezTo>
                  <a:pt x="2864" y="473"/>
                  <a:pt x="2864" y="473"/>
                  <a:pt x="2864" y="473"/>
                </a:cubicBezTo>
                <a:cubicBezTo>
                  <a:pt x="2886" y="491"/>
                  <a:pt x="2911" y="500"/>
                  <a:pt x="2938" y="500"/>
                </a:cubicBezTo>
                <a:cubicBezTo>
                  <a:pt x="2974" y="500"/>
                  <a:pt x="2992" y="487"/>
                  <a:pt x="2992" y="460"/>
                </a:cubicBezTo>
                <a:cubicBezTo>
                  <a:pt x="2992" y="449"/>
                  <a:pt x="2989" y="441"/>
                  <a:pt x="2982" y="434"/>
                </a:cubicBezTo>
                <a:cubicBezTo>
                  <a:pt x="2975" y="427"/>
                  <a:pt x="2959" y="418"/>
                  <a:pt x="2934" y="406"/>
                </a:cubicBezTo>
                <a:cubicBezTo>
                  <a:pt x="2908" y="396"/>
                  <a:pt x="2891" y="384"/>
                  <a:pt x="2880" y="372"/>
                </a:cubicBezTo>
                <a:cubicBezTo>
                  <a:pt x="2870" y="360"/>
                  <a:pt x="2865" y="343"/>
                  <a:pt x="2865" y="323"/>
                </a:cubicBezTo>
                <a:cubicBezTo>
                  <a:pt x="2865" y="299"/>
                  <a:pt x="2874" y="280"/>
                  <a:pt x="2893" y="264"/>
                </a:cubicBezTo>
                <a:cubicBezTo>
                  <a:pt x="2912" y="248"/>
                  <a:pt x="2936" y="240"/>
                  <a:pt x="2965" y="240"/>
                </a:cubicBezTo>
                <a:cubicBezTo>
                  <a:pt x="2987" y="240"/>
                  <a:pt x="3008" y="245"/>
                  <a:pt x="3026" y="254"/>
                </a:cubicBezTo>
                <a:cubicBezTo>
                  <a:pt x="3026" y="299"/>
                  <a:pt x="3026" y="299"/>
                  <a:pt x="3026" y="299"/>
                </a:cubicBezTo>
                <a:cubicBezTo>
                  <a:pt x="3007" y="286"/>
                  <a:pt x="2986" y="279"/>
                  <a:pt x="2961" y="279"/>
                </a:cubicBezTo>
                <a:cubicBezTo>
                  <a:pt x="2946" y="279"/>
                  <a:pt x="2934" y="283"/>
                  <a:pt x="2925" y="290"/>
                </a:cubicBezTo>
                <a:cubicBezTo>
                  <a:pt x="2916" y="298"/>
                  <a:pt x="2911" y="307"/>
                  <a:pt x="2911" y="319"/>
                </a:cubicBezTo>
                <a:cubicBezTo>
                  <a:pt x="2911" y="332"/>
                  <a:pt x="2915" y="341"/>
                  <a:pt x="2922" y="348"/>
                </a:cubicBezTo>
                <a:cubicBezTo>
                  <a:pt x="2929" y="355"/>
                  <a:pt x="2943" y="363"/>
                  <a:pt x="2965" y="372"/>
                </a:cubicBezTo>
                <a:cubicBezTo>
                  <a:pt x="2993" y="383"/>
                  <a:pt x="3012" y="396"/>
                  <a:pt x="3022" y="408"/>
                </a:cubicBezTo>
                <a:cubicBezTo>
                  <a:pt x="3033" y="421"/>
                  <a:pt x="3039" y="437"/>
                  <a:pt x="3039" y="456"/>
                </a:cubicBezTo>
                <a:close/>
              </a:path>
            </a:pathLst>
          </a:custGeom>
          <a:solidFill>
            <a:schemeClr val="accent1"/>
          </a:solidFill>
          <a:ln>
            <a:noFill/>
          </a:ln>
          <a:extLst/>
        </p:spPr>
        <p:txBody>
          <a:bodyPr vert="horz" wrap="square" lIns="89617" tIns="44808" rIns="89617" bIns="44808" numCol="1" anchor="t" anchorCtr="0" compatLnSpc="1">
            <a:prstTxWarp prst="textNoShape">
              <a:avLst/>
            </a:prstTxWarp>
          </a:bodyPr>
          <a:lstStyle/>
          <a:p>
            <a:pPr defTabSz="914191"/>
            <a:endParaRPr lang="en-US" sz="1764" dirty="0">
              <a:solidFill>
                <a:srgbClr val="FFFFFF"/>
              </a:solidFill>
            </a:endParaRPr>
          </a:p>
        </p:txBody>
      </p:sp>
    </p:spTree>
    <p:extLst>
      <p:ext uri="{BB962C8B-B14F-4D97-AF65-F5344CB8AC3E}">
        <p14:creationId xmlns:p14="http://schemas.microsoft.com/office/powerpoint/2010/main" val="18445410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1714567"/>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6747748"/>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1714567"/>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62808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1791473"/>
          </a:xfrm>
        </p:spPr>
        <p:txBody>
          <a:bodyPr>
            <a:spAutoFit/>
          </a:bodyPr>
          <a:lstStyle>
            <a:lvl1pPr>
              <a:defRPr sz="3999">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497916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1791473"/>
          </a:xfrm>
        </p:spPr>
        <p:txBody>
          <a:bodyPr>
            <a:spAutoFit/>
          </a:bodyPr>
          <a:lstStyle>
            <a:lvl1pPr>
              <a:defRPr sz="39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903901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8"/>
            <a:ext cx="5486399" cy="1782319"/>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8"/>
            <a:ext cx="5486399" cy="1782319"/>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064588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8"/>
            <a:ext cx="5486399" cy="1782319"/>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8"/>
            <a:ext cx="5486399" cy="1782319"/>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30789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2293131"/>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2293131"/>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003936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2293131"/>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2293131"/>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121138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1103019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mp; 2-color Non-bulleted text">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446999" cy="6998386"/>
          </a:xfrm>
          <a:prstGeom prst="rect">
            <a:avLst/>
          </a:prstGeom>
        </p:spPr>
      </p:pic>
      <p:sp>
        <p:nvSpPr>
          <p:cNvPr id="2" name="Title 1"/>
          <p:cNvSpPr>
            <a:spLocks noGrp="1"/>
          </p:cNvSpPr>
          <p:nvPr>
            <p:ph type="title"/>
          </p:nvPr>
        </p:nvSpPr>
        <p:spPr/>
        <p:txBody>
          <a:bodyPr/>
          <a:lstStyle>
            <a:lvl1pPr>
              <a:defRPr>
                <a:gradFill>
                  <a:gsLst>
                    <a:gs pos="0">
                      <a:schemeClr val="bg1"/>
                    </a:gs>
                    <a:gs pos="100000">
                      <a:schemeClr val="bg1"/>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1714567"/>
          </a:xfrm>
        </p:spPr>
        <p:txBody>
          <a:bodyPr/>
          <a:lstStyle>
            <a:lvl1pPr marL="0" indent="0">
              <a:buNone/>
              <a:defRPr>
                <a:gradFill>
                  <a:gsLst>
                    <a:gs pos="0">
                      <a:schemeClr val="bg1"/>
                    </a:gs>
                    <a:gs pos="100000">
                      <a:schemeClr val="bg1"/>
                    </a:gs>
                  </a:gsLst>
                  <a:lin ang="5400000" scaled="0"/>
                </a:gradFill>
              </a:defRPr>
            </a:lvl1pPr>
            <a:lvl2pPr marL="0" indent="0">
              <a:buFontTx/>
              <a:buNone/>
              <a:defRPr sz="2000">
                <a:gradFill>
                  <a:gsLst>
                    <a:gs pos="0">
                      <a:schemeClr val="bg1"/>
                    </a:gs>
                    <a:gs pos="100000">
                      <a:schemeClr val="bg1"/>
                    </a:gs>
                  </a:gsLst>
                  <a:lin ang="5400000" scaled="0"/>
                </a:gradFill>
              </a:defRPr>
            </a:lvl2pPr>
            <a:lvl3pPr marL="228557" indent="0">
              <a:buNone/>
              <a:defRPr>
                <a:gradFill>
                  <a:gsLst>
                    <a:gs pos="0">
                      <a:schemeClr val="bg1"/>
                    </a:gs>
                    <a:gs pos="100000">
                      <a:schemeClr val="bg1"/>
                    </a:gs>
                  </a:gsLst>
                  <a:lin ang="5400000" scaled="0"/>
                </a:gradFill>
              </a:defRPr>
            </a:lvl3pPr>
            <a:lvl4pPr marL="457112" indent="0">
              <a:buNone/>
              <a:defRPr>
                <a:gradFill>
                  <a:gsLst>
                    <a:gs pos="0">
                      <a:schemeClr val="bg1"/>
                    </a:gs>
                    <a:gs pos="100000">
                      <a:schemeClr val="bg1"/>
                    </a:gs>
                  </a:gsLst>
                  <a:lin ang="5400000" scaled="0"/>
                </a:gradFill>
              </a:defRPr>
            </a:lvl4pPr>
            <a:lvl5pPr marL="685669" indent="0">
              <a:buNone/>
              <a:defRPr>
                <a:gradFill>
                  <a:gsLst>
                    <a:gs pos="0">
                      <a:schemeClr val="bg1"/>
                    </a:gs>
                    <a:gs pos="100000">
                      <a:schemeClr val="bg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468784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1st level color text">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446999" cy="6998386"/>
          </a:xfrm>
          <a:prstGeom prst="rect">
            <a:avLst/>
          </a:prstGeom>
        </p:spPr>
      </p:pic>
      <p:sp>
        <p:nvSpPr>
          <p:cNvPr id="4" name="Text Placeholder 3"/>
          <p:cNvSpPr>
            <a:spLocks noGrp="1"/>
          </p:cNvSpPr>
          <p:nvPr>
            <p:ph type="body" sz="quarter" idx="10"/>
          </p:nvPr>
        </p:nvSpPr>
        <p:spPr>
          <a:xfrm>
            <a:off x="274639" y="1212851"/>
            <a:ext cx="11887200" cy="1791473"/>
          </a:xfrm>
        </p:spPr>
        <p:txBody>
          <a:bodyPr>
            <a:spAutoFit/>
          </a:bodyPr>
          <a:lstStyle>
            <a:lvl1pPr>
              <a:defRPr sz="3999">
                <a:gradFill>
                  <a:gsLst>
                    <a:gs pos="0">
                      <a:schemeClr val="bg1"/>
                    </a:gs>
                    <a:gs pos="100000">
                      <a:schemeClr val="bg1"/>
                    </a:gs>
                  </a:gsLst>
                  <a:lin ang="5400000" scaled="0"/>
                </a:gradFill>
              </a:defRPr>
            </a:lvl1pPr>
            <a:lvl2pPr>
              <a:defRPr>
                <a:gradFill>
                  <a:gsLst>
                    <a:gs pos="0">
                      <a:schemeClr val="bg1"/>
                    </a:gs>
                    <a:gs pos="100000">
                      <a:schemeClr val="bg1"/>
                    </a:gs>
                  </a:gsLst>
                  <a:lin ang="5400000" scaled="0"/>
                </a:gradFill>
              </a:defRPr>
            </a:lvl2pPr>
            <a:lvl3pPr>
              <a:defRPr>
                <a:gradFill>
                  <a:gsLst>
                    <a:gs pos="0">
                      <a:schemeClr val="bg1"/>
                    </a:gs>
                    <a:gs pos="100000">
                      <a:schemeClr val="bg1"/>
                    </a:gs>
                  </a:gsLst>
                  <a:lin ang="5400000" scaled="0"/>
                </a:gradFill>
              </a:defRPr>
            </a:lvl3pPr>
            <a:lvl4pPr>
              <a:defRPr>
                <a:gradFill>
                  <a:gsLst>
                    <a:gs pos="0">
                      <a:schemeClr val="bg1"/>
                    </a:gs>
                    <a:gs pos="100000">
                      <a:schemeClr val="bg1"/>
                    </a:gs>
                  </a:gsLst>
                  <a:lin ang="5400000" scaled="0"/>
                </a:gradFill>
              </a:defRPr>
            </a:lvl4pPr>
            <a:lvl5pPr>
              <a:defRPr>
                <a:gradFill>
                  <a:gsLst>
                    <a:gs pos="0">
                      <a:schemeClr val="bg1"/>
                    </a:gs>
                    <a:gs pos="100000">
                      <a:schemeClr val="bg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lvl1pPr>
              <a:defRPr>
                <a:gradFill>
                  <a:gsLst>
                    <a:gs pos="0">
                      <a:schemeClr val="bg1"/>
                    </a:gs>
                    <a:gs pos="100000">
                      <a:schemeClr val="bg1"/>
                    </a:gs>
                  </a:gsLst>
                  <a:lin ang="5400000" scaled="0"/>
                </a:gradFill>
              </a:defRPr>
            </a:lvl1pPr>
          </a:lstStyle>
          <a:p>
            <a:r>
              <a:rPr lang="en-US"/>
              <a:t>Click to edit Master title style</a:t>
            </a:r>
          </a:p>
        </p:txBody>
      </p:sp>
    </p:spTree>
    <p:extLst>
      <p:ext uri="{BB962C8B-B14F-4D97-AF65-F5344CB8AC3E}">
        <p14:creationId xmlns:p14="http://schemas.microsoft.com/office/powerpoint/2010/main" val="410588490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446999" cy="6998386"/>
          </a:xfrm>
          <a:prstGeom prst="rect">
            <a:avLst/>
          </a:prstGeom>
        </p:spPr>
      </p:pic>
      <p:sp>
        <p:nvSpPr>
          <p:cNvPr id="2" name="Title 1"/>
          <p:cNvSpPr>
            <a:spLocks noGrp="1"/>
          </p:cNvSpPr>
          <p:nvPr>
            <p:ph type="title"/>
          </p:nvPr>
        </p:nvSpPr>
        <p:spPr/>
        <p:txBody>
          <a:bodyPr anchor="ctr"/>
          <a:lstStyle>
            <a:lvl1pPr>
              <a:defRPr>
                <a:gradFill>
                  <a:gsLst>
                    <a:gs pos="1250">
                      <a:schemeClr val="bg1"/>
                    </a:gs>
                    <a:gs pos="100000">
                      <a:schemeClr val="bg1"/>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133748180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Video slide">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446999" cy="6998386"/>
          </a:xfrm>
          <a:prstGeom prst="rect">
            <a:avLst/>
          </a:prstGeom>
        </p:spPr>
      </p:pic>
      <p:sp>
        <p:nvSpPr>
          <p:cNvPr id="4" name="Title 1"/>
          <p:cNvSpPr>
            <a:spLocks noGrp="1"/>
          </p:cNvSpPr>
          <p:nvPr>
            <p:ph type="title"/>
          </p:nvPr>
        </p:nvSpPr>
        <p:spPr>
          <a:xfrm>
            <a:off x="274639" y="295275"/>
            <a:ext cx="11889564" cy="917575"/>
          </a:xfrm>
        </p:spPr>
        <p:txBody>
          <a:bodyPr anchor="ct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0119032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446999" cy="6998386"/>
          </a:xfrm>
          <a:prstGeom prst="rect">
            <a:avLst/>
          </a:prstGeom>
        </p:spPr>
      </p:pic>
    </p:spTree>
    <p:extLst>
      <p:ext uri="{BB962C8B-B14F-4D97-AF65-F5344CB8AC3E}">
        <p14:creationId xmlns:p14="http://schemas.microsoft.com/office/powerpoint/2010/main" val="1329676744"/>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446999" cy="6998386"/>
          </a:xfrm>
          <a:prstGeom prst="rect">
            <a:avLst/>
          </a:prstGeom>
        </p:spPr>
      </p:pic>
      <p:sp>
        <p:nvSpPr>
          <p:cNvPr id="2" name="Title 1"/>
          <p:cNvSpPr>
            <a:spLocks noGrp="1"/>
          </p:cNvSpPr>
          <p:nvPr>
            <p:ph type="title" hasCustomPrompt="1"/>
          </p:nvPr>
        </p:nvSpPr>
        <p:spPr>
          <a:xfrm>
            <a:off x="274639" y="1209974"/>
            <a:ext cx="10056812"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856456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446999" cy="6998386"/>
          </a:xfrm>
          <a:prstGeom prst="rect">
            <a:avLst/>
          </a:prstGeom>
        </p:spPr>
      </p:pic>
      <p:sp>
        <p:nvSpPr>
          <p:cNvPr id="2" name="Title 1"/>
          <p:cNvSpPr>
            <a:spLocks noGrp="1"/>
          </p:cNvSpPr>
          <p:nvPr>
            <p:ph type="title" hasCustomPrompt="1"/>
          </p:nvPr>
        </p:nvSpPr>
        <p:spPr>
          <a:xfrm>
            <a:off x="274639" y="1209974"/>
            <a:ext cx="10056812" cy="1181862"/>
          </a:xfrm>
          <a:noFill/>
        </p:spPr>
        <p:txBody>
          <a:bodyPr tIns="91440" bIns="91440" anchor="t" anchorCtr="0">
            <a:spAutoFit/>
          </a:bodyPr>
          <a:lstStyle>
            <a:lvl1pPr algn="l" defTabSz="932563" rtl="0" eaLnBrk="1" latinLnBrk="0" hangingPunct="1">
              <a:lnSpc>
                <a:spcPct val="90000"/>
              </a:lnSpc>
              <a:spcBef>
                <a:spcPct val="0"/>
              </a:spcBef>
              <a:buNone/>
              <a:defRPr lang="en-US" sz="7198" b="1" kern="1200" cap="none" spc="-100" baseline="0" dirty="0">
                <a:ln w="3175">
                  <a:noFill/>
                </a:ln>
                <a:gradFill>
                  <a:gsLst>
                    <a:gs pos="0">
                      <a:schemeClr val="tx1"/>
                    </a:gs>
                    <a:gs pos="100000">
                      <a:schemeClr val="tx1"/>
                    </a:gs>
                  </a:gsLst>
                  <a:lin ang="5400000" scaled="0"/>
                </a:gradFill>
                <a:effectLst/>
                <a:latin typeface="+mn-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1844869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accent1"/>
                    </a:gs>
                    <a:gs pos="0">
                      <a:schemeClr val="accent1"/>
                    </a:gs>
                  </a:gsLst>
                  <a:lin ang="5400000" scaled="0"/>
                </a:gradFill>
              </a:defRPr>
            </a:lvl1pPr>
          </a:lstStyle>
          <a:p>
            <a:r>
              <a:rPr lang="en-US" dirty="0"/>
              <a:t>Section title</a:t>
            </a:r>
          </a:p>
        </p:txBody>
      </p:sp>
    </p:spTree>
    <p:extLst>
      <p:ext uri="{BB962C8B-B14F-4D97-AF65-F5344CB8AC3E}">
        <p14:creationId xmlns:p14="http://schemas.microsoft.com/office/powerpoint/2010/main" val="414604182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2619220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1437143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219825" y="0"/>
            <a:ext cx="6216650" cy="6992587"/>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dirty="0"/>
              <a:t>Click icon to add picture</a:t>
            </a:r>
          </a:p>
        </p:txBody>
      </p:sp>
      <p:sp>
        <p:nvSpPr>
          <p:cNvPr id="4" name="Title 1"/>
          <p:cNvSpPr>
            <a:spLocks noGrp="1"/>
          </p:cNvSpPr>
          <p:nvPr>
            <p:ph type="title"/>
          </p:nvPr>
        </p:nvSpPr>
        <p:spPr>
          <a:xfrm>
            <a:off x="274640" y="295275"/>
            <a:ext cx="5486399" cy="917575"/>
          </a:xfrm>
        </p:spPr>
        <p:txBody>
          <a:bodyPr/>
          <a:lstStyle/>
          <a:p>
            <a:r>
              <a:rPr lang="en-US" dirty="0"/>
              <a:t>Click to edit Master title style</a:t>
            </a:r>
          </a:p>
        </p:txBody>
      </p:sp>
      <p:sp>
        <p:nvSpPr>
          <p:cNvPr id="6" name="Text Placeholder 5"/>
          <p:cNvSpPr>
            <a:spLocks noGrp="1"/>
          </p:cNvSpPr>
          <p:nvPr>
            <p:ph type="body" sz="quarter" idx="11"/>
          </p:nvPr>
        </p:nvSpPr>
        <p:spPr>
          <a:xfrm>
            <a:off x="274639" y="2135563"/>
            <a:ext cx="5485308" cy="1452705"/>
          </a:xfrm>
        </p:spPr>
        <p:txBody>
          <a:bodyPr/>
          <a:lstStyle>
            <a:lvl1pPr marL="0" indent="0">
              <a:buNone/>
              <a:defRPr sz="2800">
                <a:gradFill>
                  <a:gsLst>
                    <a:gs pos="1250">
                      <a:schemeClr val="tx2"/>
                    </a:gs>
                    <a:gs pos="99000">
                      <a:schemeClr val="tx2"/>
                    </a:gs>
                  </a:gsLst>
                  <a:lin ang="5400000" scaled="0"/>
                </a:gradFill>
              </a:defRPr>
            </a:lvl1pPr>
            <a:lvl2pPr marL="0" indent="0">
              <a:buFontTx/>
              <a:buNone/>
              <a:defRPr sz="1399"/>
            </a:lvl2pPr>
            <a:lvl3pPr marL="228557" indent="0">
              <a:buNone/>
              <a:defRPr sz="1399"/>
            </a:lvl3pPr>
            <a:lvl4pPr marL="457112" indent="0">
              <a:buNone/>
              <a:defRPr sz="1199"/>
            </a:lvl4pPr>
            <a:lvl5pPr marL="685669" indent="0">
              <a:buNone/>
              <a:defRPr sz="11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678883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48710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7717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331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694622"/>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110500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rgbClr val="505050"/>
                    </a:gs>
                    <a:gs pos="100000">
                      <a:srgbClr val="505050"/>
                    </a:gs>
                  </a:gsLst>
                  <a:lin ang="5400000" scaled="0"/>
                </a:gradFill>
                <a:cs typeface="Segoe UI" pitchFamily="34" charset="0"/>
              </a:rPr>
              <a:t>© 2015 Microsoft Corporation. All rights reserved. </a:t>
            </a:r>
          </a:p>
        </p:txBody>
      </p:sp>
      <p:pic>
        <p:nvPicPr>
          <p:cNvPr id="4" name="Picture 3"/>
          <p:cNvPicPr>
            <a:picLocks noChangeAspect="1"/>
          </p:cNvPicPr>
          <p:nvPr userDrawn="1"/>
        </p:nvPicPr>
        <p:blipFill>
          <a:blip r:embed="rId2"/>
          <a:stretch>
            <a:fillRect/>
          </a:stretch>
        </p:blipFill>
        <p:spPr bwMode="black">
          <a:xfrm>
            <a:off x="459231" y="3145040"/>
            <a:ext cx="3291840" cy="705834"/>
          </a:xfrm>
          <a:prstGeom prst="rect">
            <a:avLst/>
          </a:prstGeom>
        </p:spPr>
      </p:pic>
    </p:spTree>
    <p:extLst>
      <p:ext uri="{BB962C8B-B14F-4D97-AF65-F5344CB8AC3E}">
        <p14:creationId xmlns:p14="http://schemas.microsoft.com/office/powerpoint/2010/main" val="282167751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rgbClr val="FFFFFF"/>
                    </a:gs>
                    <a:gs pos="100000">
                      <a:srgbClr val="FFFFFF"/>
                    </a:gs>
                  </a:gsLst>
                  <a:lin ang="5400000" scaled="0"/>
                </a:gradFill>
                <a:cs typeface="Segoe UI" pitchFamily="34" charset="0"/>
              </a:rPr>
              <a:t>© 2015 Microsoft Corporation. All rights reserved. </a:t>
            </a:r>
          </a:p>
        </p:txBody>
      </p:sp>
      <p:pic>
        <p:nvPicPr>
          <p:cNvPr id="4" name="Picture 3"/>
          <p:cNvPicPr>
            <a:picLocks noChangeAspect="1"/>
          </p:cNvPicPr>
          <p:nvPr userDrawn="1"/>
        </p:nvPicPr>
        <p:blipFill>
          <a:blip r:embed="rId2"/>
          <a:stretch>
            <a:fillRect/>
          </a:stretch>
        </p:blipFill>
        <p:spPr bwMode="black">
          <a:xfrm>
            <a:off x="459233" y="3145040"/>
            <a:ext cx="3291840" cy="705836"/>
          </a:xfrm>
          <a:prstGeom prst="rect">
            <a:avLst/>
          </a:prstGeom>
        </p:spPr>
      </p:pic>
    </p:spTree>
    <p:extLst>
      <p:ext uri="{BB962C8B-B14F-4D97-AF65-F5344CB8AC3E}">
        <p14:creationId xmlns:p14="http://schemas.microsoft.com/office/powerpoint/2010/main" val="30324140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744155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US" dirty="0"/>
              <a:t>Click to edit title</a:t>
            </a:r>
          </a:p>
        </p:txBody>
      </p:sp>
      <p:sp>
        <p:nvSpPr>
          <p:cNvPr id="4" name="Text Placeholder 2"/>
          <p:cNvSpPr>
            <a:spLocks noGrp="1"/>
          </p:cNvSpPr>
          <p:nvPr>
            <p:ph type="body" sz="quarter" idx="13" hasCustomPrompt="1"/>
          </p:nvPr>
        </p:nvSpPr>
        <p:spPr>
          <a:xfrm>
            <a:off x="274210" y="6398966"/>
            <a:ext cx="11888061" cy="297646"/>
          </a:xfrm>
        </p:spPr>
        <p:txBody>
          <a:bodyPr anchor="b" anchorCtr="0">
            <a:spAutoFit/>
          </a:bodyPr>
          <a:lstStyle>
            <a:lvl1pPr>
              <a:spcBef>
                <a:spcPts val="0"/>
              </a:spcBef>
              <a:defRPr sz="816" b="0">
                <a:solidFill>
                  <a:schemeClr val="tx1"/>
                </a:solidFill>
                <a:latin typeface="+mn-lt"/>
              </a:defRPr>
            </a:lvl1pPr>
            <a:lvl2pPr>
              <a:defRPr sz="816" b="0">
                <a:solidFill>
                  <a:schemeClr val="tx1"/>
                </a:solidFill>
              </a:defRPr>
            </a:lvl2pPr>
            <a:lvl3pPr>
              <a:defRPr sz="816" b="0">
                <a:solidFill>
                  <a:schemeClr val="tx1"/>
                </a:solidFill>
              </a:defRPr>
            </a:lvl3pPr>
            <a:lvl4pPr>
              <a:defRPr sz="816" b="0">
                <a:solidFill>
                  <a:schemeClr val="tx1"/>
                </a:solidFill>
              </a:defRPr>
            </a:lvl4pPr>
            <a:lvl5pPr>
              <a:defRPr sz="816" b="0">
                <a:solidFill>
                  <a:schemeClr val="tx1"/>
                </a:solidFill>
              </a:defRPr>
            </a:lvl5pPr>
          </a:lstStyle>
          <a:p>
            <a:pPr lvl="0"/>
            <a:r>
              <a:rPr lang="en-US" dirty="0"/>
              <a:t>Footnote</a:t>
            </a:r>
          </a:p>
        </p:txBody>
      </p:sp>
      <p:sp>
        <p:nvSpPr>
          <p:cNvPr id="2" name="Slide Number Placeholder 1"/>
          <p:cNvSpPr>
            <a:spLocks noGrp="1"/>
          </p:cNvSpPr>
          <p:nvPr>
            <p:ph type="sldNum" sz="quarter" idx="14"/>
          </p:nvPr>
        </p:nvSpPr>
        <p:spPr>
          <a:xfrm>
            <a:off x="0" y="6683657"/>
            <a:ext cx="1697579" cy="307759"/>
          </a:xfrm>
          <a:prstGeom prst="rect">
            <a:avLst/>
          </a:prstGeom>
        </p:spPr>
        <p:txBody>
          <a:bodyPr/>
          <a:lstStyle/>
          <a:p>
            <a:fld id="{36E03257-0AE1-44FC-B4D0-AB0665D5B2D9}" type="slidenum">
              <a:rPr lang="en-US" smtClean="0">
                <a:solidFill>
                  <a:srgbClr val="737373">
                    <a:tint val="75000"/>
                  </a:srgbClr>
                </a:solidFill>
              </a:rPr>
              <a:pPr/>
              <a:t>‹#›</a:t>
            </a:fld>
            <a:endParaRPr lang="en-US" dirty="0">
              <a:solidFill>
                <a:srgbClr val="737373">
                  <a:tint val="75000"/>
                </a:srgbClr>
              </a:solidFill>
            </a:endParaRPr>
          </a:p>
        </p:txBody>
      </p:sp>
    </p:spTree>
    <p:extLst>
      <p:ext uri="{BB962C8B-B14F-4D97-AF65-F5344CB8AC3E}">
        <p14:creationId xmlns:p14="http://schemas.microsoft.com/office/powerpoint/2010/main" val="38646540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371931" y="412273"/>
            <a:ext cx="6883589" cy="516830"/>
          </a:xfrm>
          <a:noFill/>
        </p:spPr>
        <p:txBody>
          <a:bodyPr wrap="square" lIns="91440" rtlCol="0">
            <a:spAutoFit/>
          </a:bodyPr>
          <a:lstStyle>
            <a:lvl1pPr>
              <a:defRPr lang="en-US" sz="1836" kern="0" spc="-102" dirty="0" smtClean="0">
                <a:gradFill>
                  <a:gsLst>
                    <a:gs pos="2655">
                      <a:srgbClr val="0078D7"/>
                    </a:gs>
                    <a:gs pos="29204">
                      <a:srgbClr val="0078D7"/>
                    </a:gs>
                  </a:gsLst>
                  <a:lin ang="5400000" scaled="0"/>
                </a:gradFill>
                <a:latin typeface="+mn-lt"/>
                <a:cs typeface="Segoe UI" panose="020B0502040204020203" pitchFamily="34" charset="0"/>
              </a:defRPr>
            </a:lvl1pPr>
          </a:lstStyle>
          <a:p>
            <a:pPr lvl="0">
              <a:lnSpc>
                <a:spcPct val="114000"/>
              </a:lnSpc>
              <a:spcAft>
                <a:spcPts val="612"/>
              </a:spcAft>
            </a:pPr>
            <a:r>
              <a:rPr lang="en-US"/>
              <a:t>Click to edit Master text styles</a:t>
            </a:r>
          </a:p>
        </p:txBody>
      </p:sp>
      <p:sp>
        <p:nvSpPr>
          <p:cNvPr id="7" name="Title 6"/>
          <p:cNvSpPr>
            <a:spLocks noGrp="1"/>
          </p:cNvSpPr>
          <p:nvPr>
            <p:ph type="title"/>
          </p:nvPr>
        </p:nvSpPr>
        <p:spPr>
          <a:xfrm>
            <a:off x="371931" y="998902"/>
            <a:ext cx="11705832" cy="547501"/>
          </a:xfrm>
          <a:noFill/>
        </p:spPr>
        <p:txBody>
          <a:bodyPr wrap="square" lIns="91440" tIns="0" rIns="182880" bIns="0" rtlCol="0">
            <a:spAutoFit/>
          </a:bodyPr>
          <a:lstStyle>
            <a:lvl1pPr>
              <a:defRPr lang="en-US" sz="3672" kern="0" spc="-102" dirty="0">
                <a:gradFill>
                  <a:gsLst>
                    <a:gs pos="77778">
                      <a:srgbClr val="0078D7"/>
                    </a:gs>
                    <a:gs pos="54630">
                      <a:srgbClr val="0078D7"/>
                    </a:gs>
                  </a:gsLst>
                  <a:lin ang="5400000" scaled="0"/>
                </a:gradFill>
                <a:latin typeface="+mn-lt"/>
                <a:ea typeface="+mn-ea"/>
                <a:cs typeface="Segoe UI" panose="020B0502040204020203" pitchFamily="34" charset="0"/>
              </a:defRPr>
            </a:lvl1pPr>
          </a:lstStyle>
          <a:p>
            <a:pPr marL="0" lvl="0">
              <a:lnSpc>
                <a:spcPct val="95000"/>
              </a:lnSpc>
            </a:pPr>
            <a:r>
              <a:rPr lang="en-US"/>
              <a:t>Click to edit Master title style</a:t>
            </a:r>
          </a:p>
        </p:txBody>
      </p:sp>
      <p:sp>
        <p:nvSpPr>
          <p:cNvPr id="2" name="Slide Number Placeholder 1"/>
          <p:cNvSpPr>
            <a:spLocks noGrp="1"/>
          </p:cNvSpPr>
          <p:nvPr>
            <p:ph type="sldNum" sz="quarter" idx="10"/>
          </p:nvPr>
        </p:nvSpPr>
        <p:spPr/>
        <p:txBody>
          <a:bodyPr rIns="182880"/>
          <a:lstStyle>
            <a:lvl1pPr>
              <a:defRPr sz="918">
                <a:solidFill>
                  <a:srgbClr val="A5A5A5"/>
                </a:solidFill>
              </a:defRPr>
            </a:lvl1pPr>
          </a:lstStyle>
          <a:p>
            <a:pPr algn="r" defTabSz="932597">
              <a:defRPr/>
            </a:pPr>
            <a:fld id="{B34F68F0-1D97-479E-8476-1F6D336BF15A}" type="slidenum">
              <a:rPr lang="en-US" smtClean="0"/>
              <a:pPr algn="r" defTabSz="932597">
                <a:defRPr/>
              </a:pPr>
              <a:t>‹#›</a:t>
            </a:fld>
            <a:endParaRPr lang="en-US"/>
          </a:p>
        </p:txBody>
      </p:sp>
      <p:sp>
        <p:nvSpPr>
          <p:cNvPr id="5" name="Text Placeholder 4"/>
          <p:cNvSpPr>
            <a:spLocks noGrp="1"/>
          </p:cNvSpPr>
          <p:nvPr>
            <p:ph type="body" sz="quarter" idx="13"/>
          </p:nvPr>
        </p:nvSpPr>
        <p:spPr>
          <a:xfrm>
            <a:off x="372446" y="1606150"/>
            <a:ext cx="11704537" cy="539378"/>
          </a:xfrm>
        </p:spPr>
        <p:txBody>
          <a:bodyPr/>
          <a:lstStyle>
            <a:lvl1pPr algn="l" defTabSz="932597" rtl="0" eaLnBrk="1" latinLnBrk="0" hangingPunct="1">
              <a:lnSpc>
                <a:spcPct val="113000"/>
              </a:lnSpc>
              <a:spcBef>
                <a:spcPts val="0"/>
              </a:spcBef>
              <a:spcAft>
                <a:spcPts val="1836"/>
              </a:spcAft>
              <a:defRPr lang="en-US" sz="2040" b="0" kern="1200" dirty="0" smtClean="0">
                <a:solidFill>
                  <a:schemeClr val="tx1"/>
                </a:solidFill>
                <a:latin typeface="+mn-lt"/>
                <a:ea typeface="+mn-ea"/>
                <a:cs typeface="+mn-cs"/>
              </a:defRPr>
            </a:lvl1pPr>
            <a:lvl2pPr algn="l" defTabSz="932597" rtl="0" eaLnBrk="1" latinLnBrk="0" hangingPunct="1">
              <a:defRPr lang="en-US" sz="1428" b="1" kern="1200" dirty="0" smtClean="0">
                <a:solidFill>
                  <a:schemeClr val="tx1"/>
                </a:solidFill>
                <a:latin typeface="+mn-lt"/>
                <a:ea typeface="+mn-ea"/>
                <a:cs typeface="+mn-cs"/>
              </a:defRPr>
            </a:lvl2pPr>
            <a:lvl3pPr algn="l" defTabSz="932597" rtl="0" eaLnBrk="1" latinLnBrk="0" hangingPunct="1">
              <a:defRPr lang="en-US" sz="1428" b="1" kern="1200" dirty="0" smtClean="0">
                <a:solidFill>
                  <a:schemeClr val="tx1"/>
                </a:solidFill>
                <a:latin typeface="+mn-lt"/>
                <a:ea typeface="+mn-ea"/>
                <a:cs typeface="+mn-cs"/>
              </a:defRPr>
            </a:lvl3pPr>
            <a:lvl4pPr algn="l" defTabSz="932597" rtl="0" eaLnBrk="1" latinLnBrk="0" hangingPunct="1">
              <a:defRPr lang="en-US" sz="1428" b="1" kern="1200" dirty="0" smtClean="0">
                <a:solidFill>
                  <a:schemeClr val="tx1"/>
                </a:solidFill>
                <a:latin typeface="+mn-lt"/>
                <a:ea typeface="+mn-ea"/>
                <a:cs typeface="+mn-cs"/>
              </a:defRPr>
            </a:lvl4pPr>
            <a:lvl5pPr algn="l" defTabSz="932597" rtl="0" eaLnBrk="1" latinLnBrk="0" hangingPunct="1">
              <a:defRPr lang="en-US" sz="1428" b="1" kern="1200" dirty="0">
                <a:solidFill>
                  <a:schemeClr val="tx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07874897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87" name="Freeform 16"/>
          <p:cNvSpPr>
            <a:spLocks/>
          </p:cNvSpPr>
          <p:nvPr userDrawn="1"/>
        </p:nvSpPr>
        <p:spPr bwMode="auto">
          <a:xfrm>
            <a:off x="0" y="4032253"/>
            <a:ext cx="5659438" cy="2962275"/>
          </a:xfrm>
          <a:custGeom>
            <a:avLst/>
            <a:gdLst>
              <a:gd name="T0" fmla="*/ 128 w 3565"/>
              <a:gd name="T1" fmla="*/ 957 h 1866"/>
              <a:gd name="T2" fmla="*/ 187 w 3565"/>
              <a:gd name="T3" fmla="*/ 982 h 1866"/>
              <a:gd name="T4" fmla="*/ 246 w 3565"/>
              <a:gd name="T5" fmla="*/ 909 h 1866"/>
              <a:gd name="T6" fmla="*/ 463 w 3565"/>
              <a:gd name="T7" fmla="*/ 816 h 1866"/>
              <a:gd name="T8" fmla="*/ 501 w 3565"/>
              <a:gd name="T9" fmla="*/ 874 h 1866"/>
              <a:gd name="T10" fmla="*/ 543 w 3565"/>
              <a:gd name="T11" fmla="*/ 926 h 1866"/>
              <a:gd name="T12" fmla="*/ 632 w 3565"/>
              <a:gd name="T13" fmla="*/ 677 h 1866"/>
              <a:gd name="T14" fmla="*/ 774 w 3565"/>
              <a:gd name="T15" fmla="*/ 719 h 1866"/>
              <a:gd name="T16" fmla="*/ 822 w 3565"/>
              <a:gd name="T17" fmla="*/ 771 h 1866"/>
              <a:gd name="T18" fmla="*/ 1040 w 3565"/>
              <a:gd name="T19" fmla="*/ 691 h 1866"/>
              <a:gd name="T20" fmla="*/ 1151 w 3565"/>
              <a:gd name="T21" fmla="*/ 823 h 1866"/>
              <a:gd name="T22" fmla="*/ 1209 w 3565"/>
              <a:gd name="T23" fmla="*/ 608 h 1866"/>
              <a:gd name="T24" fmla="*/ 1251 w 3565"/>
              <a:gd name="T25" fmla="*/ 543 h 1866"/>
              <a:gd name="T26" fmla="*/ 1372 w 3565"/>
              <a:gd name="T27" fmla="*/ 608 h 1866"/>
              <a:gd name="T28" fmla="*/ 1413 w 3565"/>
              <a:gd name="T29" fmla="*/ 567 h 1866"/>
              <a:gd name="T30" fmla="*/ 1458 w 3565"/>
              <a:gd name="T31" fmla="*/ 629 h 1866"/>
              <a:gd name="T32" fmla="*/ 1510 w 3565"/>
              <a:gd name="T33" fmla="*/ 871 h 1866"/>
              <a:gd name="T34" fmla="*/ 1548 w 3565"/>
              <a:gd name="T35" fmla="*/ 608 h 1866"/>
              <a:gd name="T36" fmla="*/ 1600 w 3565"/>
              <a:gd name="T37" fmla="*/ 563 h 1866"/>
              <a:gd name="T38" fmla="*/ 1627 w 3565"/>
              <a:gd name="T39" fmla="*/ 619 h 1866"/>
              <a:gd name="T40" fmla="*/ 1648 w 3565"/>
              <a:gd name="T41" fmla="*/ 764 h 1866"/>
              <a:gd name="T42" fmla="*/ 1683 w 3565"/>
              <a:gd name="T43" fmla="*/ 950 h 1866"/>
              <a:gd name="T44" fmla="*/ 1721 w 3565"/>
              <a:gd name="T45" fmla="*/ 847 h 1866"/>
              <a:gd name="T46" fmla="*/ 1752 w 3565"/>
              <a:gd name="T47" fmla="*/ 536 h 1866"/>
              <a:gd name="T48" fmla="*/ 2038 w 3565"/>
              <a:gd name="T49" fmla="*/ 456 h 1866"/>
              <a:gd name="T50" fmla="*/ 2059 w 3565"/>
              <a:gd name="T51" fmla="*/ 539 h 1866"/>
              <a:gd name="T52" fmla="*/ 2173 w 3565"/>
              <a:gd name="T53" fmla="*/ 246 h 1866"/>
              <a:gd name="T54" fmla="*/ 2252 w 3565"/>
              <a:gd name="T55" fmla="*/ 201 h 1866"/>
              <a:gd name="T56" fmla="*/ 2287 w 3565"/>
              <a:gd name="T57" fmla="*/ 259 h 1866"/>
              <a:gd name="T58" fmla="*/ 2356 w 3565"/>
              <a:gd name="T59" fmla="*/ 843 h 1866"/>
              <a:gd name="T60" fmla="*/ 2384 w 3565"/>
              <a:gd name="T61" fmla="*/ 612 h 1866"/>
              <a:gd name="T62" fmla="*/ 2398 w 3565"/>
              <a:gd name="T63" fmla="*/ 432 h 1866"/>
              <a:gd name="T64" fmla="*/ 2436 w 3565"/>
              <a:gd name="T65" fmla="*/ 139 h 1866"/>
              <a:gd name="T66" fmla="*/ 2567 w 3565"/>
              <a:gd name="T67" fmla="*/ 0 h 1866"/>
              <a:gd name="T68" fmla="*/ 2598 w 3565"/>
              <a:gd name="T69" fmla="*/ 121 h 1866"/>
              <a:gd name="T70" fmla="*/ 2629 w 3565"/>
              <a:gd name="T71" fmla="*/ 173 h 1866"/>
              <a:gd name="T72" fmla="*/ 2670 w 3565"/>
              <a:gd name="T73" fmla="*/ 491 h 1866"/>
              <a:gd name="T74" fmla="*/ 2988 w 3565"/>
              <a:gd name="T75" fmla="*/ 346 h 1866"/>
              <a:gd name="T76" fmla="*/ 3071 w 3565"/>
              <a:gd name="T77" fmla="*/ 532 h 1866"/>
              <a:gd name="T78" fmla="*/ 3126 w 3565"/>
              <a:gd name="T79" fmla="*/ 498 h 1866"/>
              <a:gd name="T80" fmla="*/ 3233 w 3565"/>
              <a:gd name="T81" fmla="*/ 550 h 1866"/>
              <a:gd name="T82" fmla="*/ 3320 w 3565"/>
              <a:gd name="T83" fmla="*/ 463 h 1866"/>
              <a:gd name="T84" fmla="*/ 3382 w 3565"/>
              <a:gd name="T85" fmla="*/ 398 h 1866"/>
              <a:gd name="T86" fmla="*/ 3565 w 3565"/>
              <a:gd name="T87" fmla="*/ 446 h 1866"/>
              <a:gd name="T88" fmla="*/ 3565 w 3565"/>
              <a:gd name="T89" fmla="*/ 1866 h 1866"/>
              <a:gd name="T90" fmla="*/ 0 w 3565"/>
              <a:gd name="T91" fmla="*/ 957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65" h="1866">
                <a:moveTo>
                  <a:pt x="0" y="957"/>
                </a:moveTo>
                <a:lnTo>
                  <a:pt x="128" y="957"/>
                </a:lnTo>
                <a:lnTo>
                  <a:pt x="128" y="982"/>
                </a:lnTo>
                <a:lnTo>
                  <a:pt x="187" y="982"/>
                </a:lnTo>
                <a:lnTo>
                  <a:pt x="187" y="909"/>
                </a:lnTo>
                <a:lnTo>
                  <a:pt x="246" y="909"/>
                </a:lnTo>
                <a:lnTo>
                  <a:pt x="246" y="816"/>
                </a:lnTo>
                <a:lnTo>
                  <a:pt x="463" y="816"/>
                </a:lnTo>
                <a:lnTo>
                  <a:pt x="463" y="874"/>
                </a:lnTo>
                <a:lnTo>
                  <a:pt x="501" y="874"/>
                </a:lnTo>
                <a:lnTo>
                  <a:pt x="501" y="926"/>
                </a:lnTo>
                <a:lnTo>
                  <a:pt x="543" y="926"/>
                </a:lnTo>
                <a:lnTo>
                  <a:pt x="543" y="677"/>
                </a:lnTo>
                <a:lnTo>
                  <a:pt x="632" y="677"/>
                </a:lnTo>
                <a:lnTo>
                  <a:pt x="632" y="719"/>
                </a:lnTo>
                <a:lnTo>
                  <a:pt x="774" y="719"/>
                </a:lnTo>
                <a:lnTo>
                  <a:pt x="774" y="771"/>
                </a:lnTo>
                <a:lnTo>
                  <a:pt x="822" y="771"/>
                </a:lnTo>
                <a:lnTo>
                  <a:pt x="822" y="691"/>
                </a:lnTo>
                <a:lnTo>
                  <a:pt x="1040" y="691"/>
                </a:lnTo>
                <a:lnTo>
                  <a:pt x="1040" y="823"/>
                </a:lnTo>
                <a:lnTo>
                  <a:pt x="1151" y="823"/>
                </a:lnTo>
                <a:lnTo>
                  <a:pt x="1151" y="608"/>
                </a:lnTo>
                <a:lnTo>
                  <a:pt x="1209" y="608"/>
                </a:lnTo>
                <a:lnTo>
                  <a:pt x="1209" y="543"/>
                </a:lnTo>
                <a:lnTo>
                  <a:pt x="1251" y="543"/>
                </a:lnTo>
                <a:lnTo>
                  <a:pt x="1251" y="608"/>
                </a:lnTo>
                <a:lnTo>
                  <a:pt x="1372" y="608"/>
                </a:lnTo>
                <a:lnTo>
                  <a:pt x="1372" y="567"/>
                </a:lnTo>
                <a:lnTo>
                  <a:pt x="1413" y="567"/>
                </a:lnTo>
                <a:lnTo>
                  <a:pt x="1413" y="629"/>
                </a:lnTo>
                <a:lnTo>
                  <a:pt x="1458" y="629"/>
                </a:lnTo>
                <a:lnTo>
                  <a:pt x="1458" y="871"/>
                </a:lnTo>
                <a:lnTo>
                  <a:pt x="1510" y="871"/>
                </a:lnTo>
                <a:lnTo>
                  <a:pt x="1510" y="608"/>
                </a:lnTo>
                <a:lnTo>
                  <a:pt x="1548" y="608"/>
                </a:lnTo>
                <a:lnTo>
                  <a:pt x="1548" y="563"/>
                </a:lnTo>
                <a:lnTo>
                  <a:pt x="1600" y="563"/>
                </a:lnTo>
                <a:lnTo>
                  <a:pt x="1600" y="619"/>
                </a:lnTo>
                <a:lnTo>
                  <a:pt x="1627" y="619"/>
                </a:lnTo>
                <a:lnTo>
                  <a:pt x="1627" y="764"/>
                </a:lnTo>
                <a:lnTo>
                  <a:pt x="1648" y="764"/>
                </a:lnTo>
                <a:lnTo>
                  <a:pt x="1648" y="950"/>
                </a:lnTo>
                <a:lnTo>
                  <a:pt x="1683" y="950"/>
                </a:lnTo>
                <a:lnTo>
                  <a:pt x="1683" y="847"/>
                </a:lnTo>
                <a:lnTo>
                  <a:pt x="1721" y="847"/>
                </a:lnTo>
                <a:lnTo>
                  <a:pt x="1721" y="536"/>
                </a:lnTo>
                <a:lnTo>
                  <a:pt x="1752" y="536"/>
                </a:lnTo>
                <a:lnTo>
                  <a:pt x="1752" y="456"/>
                </a:lnTo>
                <a:lnTo>
                  <a:pt x="2038" y="456"/>
                </a:lnTo>
                <a:lnTo>
                  <a:pt x="2038" y="539"/>
                </a:lnTo>
                <a:lnTo>
                  <a:pt x="2059" y="539"/>
                </a:lnTo>
                <a:lnTo>
                  <a:pt x="2059" y="246"/>
                </a:lnTo>
                <a:lnTo>
                  <a:pt x="2173" y="246"/>
                </a:lnTo>
                <a:lnTo>
                  <a:pt x="2173" y="201"/>
                </a:lnTo>
                <a:lnTo>
                  <a:pt x="2252" y="201"/>
                </a:lnTo>
                <a:lnTo>
                  <a:pt x="2252" y="259"/>
                </a:lnTo>
                <a:lnTo>
                  <a:pt x="2287" y="259"/>
                </a:lnTo>
                <a:lnTo>
                  <a:pt x="2287" y="843"/>
                </a:lnTo>
                <a:lnTo>
                  <a:pt x="2356" y="843"/>
                </a:lnTo>
                <a:lnTo>
                  <a:pt x="2356" y="612"/>
                </a:lnTo>
                <a:lnTo>
                  <a:pt x="2384" y="612"/>
                </a:lnTo>
                <a:lnTo>
                  <a:pt x="2384" y="449"/>
                </a:lnTo>
                <a:lnTo>
                  <a:pt x="2398" y="432"/>
                </a:lnTo>
                <a:lnTo>
                  <a:pt x="2398" y="139"/>
                </a:lnTo>
                <a:lnTo>
                  <a:pt x="2436" y="139"/>
                </a:lnTo>
                <a:lnTo>
                  <a:pt x="2436" y="0"/>
                </a:lnTo>
                <a:lnTo>
                  <a:pt x="2567" y="0"/>
                </a:lnTo>
                <a:lnTo>
                  <a:pt x="2567" y="121"/>
                </a:lnTo>
                <a:lnTo>
                  <a:pt x="2598" y="121"/>
                </a:lnTo>
                <a:lnTo>
                  <a:pt x="2598" y="173"/>
                </a:lnTo>
                <a:lnTo>
                  <a:pt x="2629" y="173"/>
                </a:lnTo>
                <a:lnTo>
                  <a:pt x="2629" y="491"/>
                </a:lnTo>
                <a:lnTo>
                  <a:pt x="2670" y="491"/>
                </a:lnTo>
                <a:lnTo>
                  <a:pt x="2670" y="346"/>
                </a:lnTo>
                <a:lnTo>
                  <a:pt x="2988" y="346"/>
                </a:lnTo>
                <a:lnTo>
                  <a:pt x="2988" y="532"/>
                </a:lnTo>
                <a:lnTo>
                  <a:pt x="3071" y="532"/>
                </a:lnTo>
                <a:lnTo>
                  <a:pt x="3071" y="498"/>
                </a:lnTo>
                <a:lnTo>
                  <a:pt x="3126" y="498"/>
                </a:lnTo>
                <a:lnTo>
                  <a:pt x="3126" y="550"/>
                </a:lnTo>
                <a:lnTo>
                  <a:pt x="3233" y="550"/>
                </a:lnTo>
                <a:lnTo>
                  <a:pt x="3233" y="463"/>
                </a:lnTo>
                <a:lnTo>
                  <a:pt x="3320" y="463"/>
                </a:lnTo>
                <a:lnTo>
                  <a:pt x="3320" y="398"/>
                </a:lnTo>
                <a:lnTo>
                  <a:pt x="3382" y="398"/>
                </a:lnTo>
                <a:lnTo>
                  <a:pt x="3382" y="446"/>
                </a:lnTo>
                <a:lnTo>
                  <a:pt x="3565" y="446"/>
                </a:lnTo>
                <a:lnTo>
                  <a:pt x="3565" y="1040"/>
                </a:lnTo>
                <a:lnTo>
                  <a:pt x="3565" y="1866"/>
                </a:lnTo>
                <a:lnTo>
                  <a:pt x="0" y="1866"/>
                </a:lnTo>
                <a:lnTo>
                  <a:pt x="0" y="957"/>
                </a:lnTo>
                <a:close/>
              </a:path>
            </a:pathLst>
          </a:custGeom>
          <a:solidFill>
            <a:schemeClr val="accent2"/>
          </a:solidFill>
          <a:ln>
            <a:noFill/>
          </a:ln>
        </p:spPr>
        <p:txBody>
          <a:bodyPr vert="horz" wrap="square" lIns="91401" tIns="45700" rIns="91401" bIns="45700" numCol="1" anchor="t" anchorCtr="0" compatLnSpc="1">
            <a:prstTxWarp prst="textNoShape">
              <a:avLst/>
            </a:prstTxWarp>
          </a:bodyPr>
          <a:lstStyle/>
          <a:p>
            <a:pPr defTabSz="932205"/>
            <a:endParaRPr lang="en-US" sz="1800">
              <a:solidFill>
                <a:srgbClr val="FFFFFF"/>
              </a:solidFill>
            </a:endParaRPr>
          </a:p>
        </p:txBody>
      </p:sp>
      <p:sp>
        <p:nvSpPr>
          <p:cNvPr id="88" name="Freeform 17"/>
          <p:cNvSpPr>
            <a:spLocks/>
          </p:cNvSpPr>
          <p:nvPr userDrawn="1"/>
        </p:nvSpPr>
        <p:spPr bwMode="auto">
          <a:xfrm>
            <a:off x="5503866" y="4559300"/>
            <a:ext cx="3146425" cy="2435225"/>
          </a:xfrm>
          <a:custGeom>
            <a:avLst/>
            <a:gdLst>
              <a:gd name="T0" fmla="*/ 1882 w 1982"/>
              <a:gd name="T1" fmla="*/ 456 h 1534"/>
              <a:gd name="T2" fmla="*/ 1882 w 1982"/>
              <a:gd name="T3" fmla="*/ 546 h 1534"/>
              <a:gd name="T4" fmla="*/ 1830 w 1982"/>
              <a:gd name="T5" fmla="*/ 546 h 1534"/>
              <a:gd name="T6" fmla="*/ 1830 w 1982"/>
              <a:gd name="T7" fmla="*/ 629 h 1534"/>
              <a:gd name="T8" fmla="*/ 1699 w 1982"/>
              <a:gd name="T9" fmla="*/ 629 h 1534"/>
              <a:gd name="T10" fmla="*/ 1699 w 1982"/>
              <a:gd name="T11" fmla="*/ 822 h 1534"/>
              <a:gd name="T12" fmla="*/ 1668 w 1982"/>
              <a:gd name="T13" fmla="*/ 822 h 1534"/>
              <a:gd name="T14" fmla="*/ 1668 w 1982"/>
              <a:gd name="T15" fmla="*/ 59 h 1534"/>
              <a:gd name="T16" fmla="*/ 1388 w 1982"/>
              <a:gd name="T17" fmla="*/ 59 h 1534"/>
              <a:gd name="T18" fmla="*/ 1388 w 1982"/>
              <a:gd name="T19" fmla="*/ 200 h 1534"/>
              <a:gd name="T20" fmla="*/ 1226 w 1982"/>
              <a:gd name="T21" fmla="*/ 200 h 1534"/>
              <a:gd name="T22" fmla="*/ 1226 w 1982"/>
              <a:gd name="T23" fmla="*/ 688 h 1534"/>
              <a:gd name="T24" fmla="*/ 1119 w 1982"/>
              <a:gd name="T25" fmla="*/ 688 h 1534"/>
              <a:gd name="T26" fmla="*/ 1119 w 1982"/>
              <a:gd name="T27" fmla="*/ 629 h 1534"/>
              <a:gd name="T28" fmla="*/ 1043 w 1982"/>
              <a:gd name="T29" fmla="*/ 629 h 1534"/>
              <a:gd name="T30" fmla="*/ 1043 w 1982"/>
              <a:gd name="T31" fmla="*/ 542 h 1534"/>
              <a:gd name="T32" fmla="*/ 839 w 1982"/>
              <a:gd name="T33" fmla="*/ 542 h 1534"/>
              <a:gd name="T34" fmla="*/ 839 w 1982"/>
              <a:gd name="T35" fmla="*/ 629 h 1534"/>
              <a:gd name="T36" fmla="*/ 736 w 1982"/>
              <a:gd name="T37" fmla="*/ 629 h 1534"/>
              <a:gd name="T38" fmla="*/ 736 w 1982"/>
              <a:gd name="T39" fmla="*/ 698 h 1534"/>
              <a:gd name="T40" fmla="*/ 694 w 1982"/>
              <a:gd name="T41" fmla="*/ 698 h 1534"/>
              <a:gd name="T42" fmla="*/ 694 w 1982"/>
              <a:gd name="T43" fmla="*/ 0 h 1534"/>
              <a:gd name="T44" fmla="*/ 331 w 1982"/>
              <a:gd name="T45" fmla="*/ 0 h 1534"/>
              <a:gd name="T46" fmla="*/ 331 w 1982"/>
              <a:gd name="T47" fmla="*/ 663 h 1534"/>
              <a:gd name="T48" fmla="*/ 245 w 1982"/>
              <a:gd name="T49" fmla="*/ 663 h 1534"/>
              <a:gd name="T50" fmla="*/ 245 w 1982"/>
              <a:gd name="T51" fmla="*/ 456 h 1534"/>
              <a:gd name="T52" fmla="*/ 93 w 1982"/>
              <a:gd name="T53" fmla="*/ 456 h 1534"/>
              <a:gd name="T54" fmla="*/ 93 w 1982"/>
              <a:gd name="T55" fmla="*/ 826 h 1534"/>
              <a:gd name="T56" fmla="*/ 0 w 1982"/>
              <a:gd name="T57" fmla="*/ 826 h 1534"/>
              <a:gd name="T58" fmla="*/ 0 w 1982"/>
              <a:gd name="T59" fmla="*/ 1534 h 1534"/>
              <a:gd name="T60" fmla="*/ 1982 w 1982"/>
              <a:gd name="T61" fmla="*/ 1534 h 1534"/>
              <a:gd name="T62" fmla="*/ 1982 w 1982"/>
              <a:gd name="T63" fmla="*/ 456 h 1534"/>
              <a:gd name="T64" fmla="*/ 1882 w 1982"/>
              <a:gd name="T65" fmla="*/ 456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82" h="1534">
                <a:moveTo>
                  <a:pt x="1882" y="456"/>
                </a:moveTo>
                <a:lnTo>
                  <a:pt x="1882" y="546"/>
                </a:lnTo>
                <a:lnTo>
                  <a:pt x="1830" y="546"/>
                </a:lnTo>
                <a:lnTo>
                  <a:pt x="1830" y="629"/>
                </a:lnTo>
                <a:lnTo>
                  <a:pt x="1699" y="629"/>
                </a:lnTo>
                <a:lnTo>
                  <a:pt x="1699" y="822"/>
                </a:lnTo>
                <a:lnTo>
                  <a:pt x="1668" y="822"/>
                </a:lnTo>
                <a:lnTo>
                  <a:pt x="1668" y="59"/>
                </a:lnTo>
                <a:lnTo>
                  <a:pt x="1388" y="59"/>
                </a:lnTo>
                <a:lnTo>
                  <a:pt x="1388" y="200"/>
                </a:lnTo>
                <a:lnTo>
                  <a:pt x="1226" y="200"/>
                </a:lnTo>
                <a:lnTo>
                  <a:pt x="1226" y="688"/>
                </a:lnTo>
                <a:lnTo>
                  <a:pt x="1119" y="688"/>
                </a:lnTo>
                <a:lnTo>
                  <a:pt x="1119" y="629"/>
                </a:lnTo>
                <a:lnTo>
                  <a:pt x="1043" y="629"/>
                </a:lnTo>
                <a:lnTo>
                  <a:pt x="1043" y="542"/>
                </a:lnTo>
                <a:lnTo>
                  <a:pt x="839" y="542"/>
                </a:lnTo>
                <a:lnTo>
                  <a:pt x="839" y="629"/>
                </a:lnTo>
                <a:lnTo>
                  <a:pt x="736" y="629"/>
                </a:lnTo>
                <a:lnTo>
                  <a:pt x="736" y="698"/>
                </a:lnTo>
                <a:lnTo>
                  <a:pt x="694" y="698"/>
                </a:lnTo>
                <a:lnTo>
                  <a:pt x="694" y="0"/>
                </a:lnTo>
                <a:lnTo>
                  <a:pt x="331" y="0"/>
                </a:lnTo>
                <a:lnTo>
                  <a:pt x="331" y="663"/>
                </a:lnTo>
                <a:lnTo>
                  <a:pt x="245" y="663"/>
                </a:lnTo>
                <a:lnTo>
                  <a:pt x="245" y="456"/>
                </a:lnTo>
                <a:lnTo>
                  <a:pt x="93" y="456"/>
                </a:lnTo>
                <a:lnTo>
                  <a:pt x="93" y="826"/>
                </a:lnTo>
                <a:lnTo>
                  <a:pt x="0" y="826"/>
                </a:lnTo>
                <a:lnTo>
                  <a:pt x="0" y="1534"/>
                </a:lnTo>
                <a:lnTo>
                  <a:pt x="1982" y="1534"/>
                </a:lnTo>
                <a:lnTo>
                  <a:pt x="1982" y="456"/>
                </a:lnTo>
                <a:lnTo>
                  <a:pt x="1882" y="456"/>
                </a:lnTo>
                <a:close/>
              </a:path>
            </a:pathLst>
          </a:custGeom>
          <a:solidFill>
            <a:schemeClr val="accent2"/>
          </a:solidFill>
          <a:ln>
            <a:noFill/>
          </a:ln>
        </p:spPr>
        <p:txBody>
          <a:bodyPr vert="horz" wrap="square" lIns="91401" tIns="45700" rIns="91401" bIns="45700" numCol="1" anchor="t" anchorCtr="0" compatLnSpc="1">
            <a:prstTxWarp prst="textNoShape">
              <a:avLst/>
            </a:prstTxWarp>
          </a:bodyPr>
          <a:lstStyle/>
          <a:p>
            <a:pPr defTabSz="932205"/>
            <a:endParaRPr lang="en-US" sz="1800">
              <a:solidFill>
                <a:srgbClr val="FFFFFF"/>
              </a:solidFill>
            </a:endParaRPr>
          </a:p>
        </p:txBody>
      </p:sp>
      <p:sp>
        <p:nvSpPr>
          <p:cNvPr id="89" name="Freeform 18"/>
          <p:cNvSpPr>
            <a:spLocks/>
          </p:cNvSpPr>
          <p:nvPr userDrawn="1"/>
        </p:nvSpPr>
        <p:spPr bwMode="auto">
          <a:xfrm flipH="1">
            <a:off x="8636003" y="3024188"/>
            <a:ext cx="3800475" cy="3970338"/>
          </a:xfrm>
          <a:custGeom>
            <a:avLst/>
            <a:gdLst>
              <a:gd name="T0" fmla="*/ 2308 w 2394"/>
              <a:gd name="T1" fmla="*/ 1385 h 2501"/>
              <a:gd name="T2" fmla="*/ 2270 w 2394"/>
              <a:gd name="T3" fmla="*/ 1420 h 2501"/>
              <a:gd name="T4" fmla="*/ 2228 w 2394"/>
              <a:gd name="T5" fmla="*/ 1323 h 2501"/>
              <a:gd name="T6" fmla="*/ 2083 w 2394"/>
              <a:gd name="T7" fmla="*/ 1202 h 2501"/>
              <a:gd name="T8" fmla="*/ 2055 w 2394"/>
              <a:gd name="T9" fmla="*/ 1278 h 2501"/>
              <a:gd name="T10" fmla="*/ 2031 w 2394"/>
              <a:gd name="T11" fmla="*/ 1344 h 2501"/>
              <a:gd name="T12" fmla="*/ 1969 w 2394"/>
              <a:gd name="T13" fmla="*/ 1019 h 2501"/>
              <a:gd name="T14" fmla="*/ 1872 w 2394"/>
              <a:gd name="T15" fmla="*/ 1071 h 2501"/>
              <a:gd name="T16" fmla="*/ 1845 w 2394"/>
              <a:gd name="T17" fmla="*/ 1140 h 2501"/>
              <a:gd name="T18" fmla="*/ 1696 w 2394"/>
              <a:gd name="T19" fmla="*/ 1036 h 2501"/>
              <a:gd name="T20" fmla="*/ 1620 w 2394"/>
              <a:gd name="T21" fmla="*/ 1209 h 2501"/>
              <a:gd name="T22" fmla="*/ 1582 w 2394"/>
              <a:gd name="T23" fmla="*/ 929 h 2501"/>
              <a:gd name="T24" fmla="*/ 1555 w 2394"/>
              <a:gd name="T25" fmla="*/ 843 h 2501"/>
              <a:gd name="T26" fmla="*/ 1472 w 2394"/>
              <a:gd name="T27" fmla="*/ 929 h 2501"/>
              <a:gd name="T28" fmla="*/ 1447 w 2394"/>
              <a:gd name="T29" fmla="*/ 874 h 2501"/>
              <a:gd name="T30" fmla="*/ 1416 w 2394"/>
              <a:gd name="T31" fmla="*/ 953 h 2501"/>
              <a:gd name="T32" fmla="*/ 1382 w 2394"/>
              <a:gd name="T33" fmla="*/ 1274 h 2501"/>
              <a:gd name="T34" fmla="*/ 1354 w 2394"/>
              <a:gd name="T35" fmla="*/ 929 h 2501"/>
              <a:gd name="T36" fmla="*/ 1320 w 2394"/>
              <a:gd name="T37" fmla="*/ 867 h 2501"/>
              <a:gd name="T38" fmla="*/ 1302 w 2394"/>
              <a:gd name="T39" fmla="*/ 939 h 2501"/>
              <a:gd name="T40" fmla="*/ 1285 w 2394"/>
              <a:gd name="T41" fmla="*/ 1133 h 2501"/>
              <a:gd name="T42" fmla="*/ 1264 w 2394"/>
              <a:gd name="T43" fmla="*/ 1378 h 2501"/>
              <a:gd name="T44" fmla="*/ 1240 w 2394"/>
              <a:gd name="T45" fmla="*/ 1243 h 2501"/>
              <a:gd name="T46" fmla="*/ 1216 w 2394"/>
              <a:gd name="T47" fmla="*/ 701 h 2501"/>
              <a:gd name="T48" fmla="*/ 1026 w 2394"/>
              <a:gd name="T49" fmla="*/ 597 h 2501"/>
              <a:gd name="T50" fmla="*/ 1009 w 2394"/>
              <a:gd name="T51" fmla="*/ 708 h 2501"/>
              <a:gd name="T52" fmla="*/ 933 w 2394"/>
              <a:gd name="T53" fmla="*/ 324 h 2501"/>
              <a:gd name="T54" fmla="*/ 881 w 2394"/>
              <a:gd name="T55" fmla="*/ 262 h 2501"/>
              <a:gd name="T56" fmla="*/ 857 w 2394"/>
              <a:gd name="T57" fmla="*/ 338 h 2501"/>
              <a:gd name="T58" fmla="*/ 812 w 2394"/>
              <a:gd name="T59" fmla="*/ 1243 h 2501"/>
              <a:gd name="T60" fmla="*/ 795 w 2394"/>
              <a:gd name="T61" fmla="*/ 939 h 2501"/>
              <a:gd name="T62" fmla="*/ 784 w 2394"/>
              <a:gd name="T63" fmla="*/ 566 h 2501"/>
              <a:gd name="T64" fmla="*/ 757 w 2394"/>
              <a:gd name="T65" fmla="*/ 183 h 2501"/>
              <a:gd name="T66" fmla="*/ 670 w 2394"/>
              <a:gd name="T67" fmla="*/ 0 h 2501"/>
              <a:gd name="T68" fmla="*/ 646 w 2394"/>
              <a:gd name="T69" fmla="*/ 155 h 2501"/>
              <a:gd name="T70" fmla="*/ 629 w 2394"/>
              <a:gd name="T71" fmla="*/ 228 h 2501"/>
              <a:gd name="T72" fmla="*/ 598 w 2394"/>
              <a:gd name="T73" fmla="*/ 642 h 2501"/>
              <a:gd name="T74" fmla="*/ 387 w 2394"/>
              <a:gd name="T75" fmla="*/ 456 h 2501"/>
              <a:gd name="T76" fmla="*/ 332 w 2394"/>
              <a:gd name="T77" fmla="*/ 698 h 2501"/>
              <a:gd name="T78" fmla="*/ 294 w 2394"/>
              <a:gd name="T79" fmla="*/ 653 h 2501"/>
              <a:gd name="T80" fmla="*/ 221 w 2394"/>
              <a:gd name="T81" fmla="*/ 722 h 2501"/>
              <a:gd name="T82" fmla="*/ 163 w 2394"/>
              <a:gd name="T83" fmla="*/ 604 h 2501"/>
              <a:gd name="T84" fmla="*/ 121 w 2394"/>
              <a:gd name="T85" fmla="*/ 521 h 2501"/>
              <a:gd name="T86" fmla="*/ 0 w 2394"/>
              <a:gd name="T87" fmla="*/ 587 h 2501"/>
              <a:gd name="T88" fmla="*/ 0 w 2394"/>
              <a:gd name="T89" fmla="*/ 2501 h 2501"/>
              <a:gd name="T90" fmla="*/ 2394 w 2394"/>
              <a:gd name="T91" fmla="*/ 1385 h 2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4" h="2501">
                <a:moveTo>
                  <a:pt x="2394" y="1385"/>
                </a:moveTo>
                <a:lnTo>
                  <a:pt x="2308" y="1385"/>
                </a:lnTo>
                <a:lnTo>
                  <a:pt x="2308" y="1420"/>
                </a:lnTo>
                <a:lnTo>
                  <a:pt x="2270" y="1420"/>
                </a:lnTo>
                <a:lnTo>
                  <a:pt x="2270" y="1323"/>
                </a:lnTo>
                <a:lnTo>
                  <a:pt x="2228" y="1323"/>
                </a:lnTo>
                <a:lnTo>
                  <a:pt x="2228" y="1202"/>
                </a:lnTo>
                <a:lnTo>
                  <a:pt x="2083" y="1202"/>
                </a:lnTo>
                <a:lnTo>
                  <a:pt x="2083" y="1278"/>
                </a:lnTo>
                <a:lnTo>
                  <a:pt x="2055" y="1278"/>
                </a:lnTo>
                <a:lnTo>
                  <a:pt x="2055" y="1344"/>
                </a:lnTo>
                <a:lnTo>
                  <a:pt x="2031" y="1344"/>
                </a:lnTo>
                <a:lnTo>
                  <a:pt x="2031" y="1019"/>
                </a:lnTo>
                <a:lnTo>
                  <a:pt x="1969" y="1019"/>
                </a:lnTo>
                <a:lnTo>
                  <a:pt x="1969" y="1071"/>
                </a:lnTo>
                <a:lnTo>
                  <a:pt x="1872" y="1071"/>
                </a:lnTo>
                <a:lnTo>
                  <a:pt x="1872" y="1140"/>
                </a:lnTo>
                <a:lnTo>
                  <a:pt x="1845" y="1140"/>
                </a:lnTo>
                <a:lnTo>
                  <a:pt x="1845" y="1036"/>
                </a:lnTo>
                <a:lnTo>
                  <a:pt x="1696" y="1036"/>
                </a:lnTo>
                <a:lnTo>
                  <a:pt x="1696" y="1209"/>
                </a:lnTo>
                <a:lnTo>
                  <a:pt x="1620" y="1209"/>
                </a:lnTo>
                <a:lnTo>
                  <a:pt x="1620" y="929"/>
                </a:lnTo>
                <a:lnTo>
                  <a:pt x="1582" y="929"/>
                </a:lnTo>
                <a:lnTo>
                  <a:pt x="1582" y="843"/>
                </a:lnTo>
                <a:lnTo>
                  <a:pt x="1555" y="843"/>
                </a:lnTo>
                <a:lnTo>
                  <a:pt x="1555" y="929"/>
                </a:lnTo>
                <a:lnTo>
                  <a:pt x="1472" y="929"/>
                </a:lnTo>
                <a:lnTo>
                  <a:pt x="1472" y="874"/>
                </a:lnTo>
                <a:lnTo>
                  <a:pt x="1447" y="874"/>
                </a:lnTo>
                <a:lnTo>
                  <a:pt x="1447" y="953"/>
                </a:lnTo>
                <a:lnTo>
                  <a:pt x="1416" y="953"/>
                </a:lnTo>
                <a:lnTo>
                  <a:pt x="1416" y="1274"/>
                </a:lnTo>
                <a:lnTo>
                  <a:pt x="1382" y="1274"/>
                </a:lnTo>
                <a:lnTo>
                  <a:pt x="1382" y="929"/>
                </a:lnTo>
                <a:lnTo>
                  <a:pt x="1354" y="929"/>
                </a:lnTo>
                <a:lnTo>
                  <a:pt x="1354" y="867"/>
                </a:lnTo>
                <a:lnTo>
                  <a:pt x="1320" y="867"/>
                </a:lnTo>
                <a:lnTo>
                  <a:pt x="1320" y="939"/>
                </a:lnTo>
                <a:lnTo>
                  <a:pt x="1302" y="939"/>
                </a:lnTo>
                <a:lnTo>
                  <a:pt x="1302" y="1133"/>
                </a:lnTo>
                <a:lnTo>
                  <a:pt x="1285" y="1133"/>
                </a:lnTo>
                <a:lnTo>
                  <a:pt x="1285" y="1378"/>
                </a:lnTo>
                <a:lnTo>
                  <a:pt x="1264" y="1378"/>
                </a:lnTo>
                <a:lnTo>
                  <a:pt x="1264" y="1243"/>
                </a:lnTo>
                <a:lnTo>
                  <a:pt x="1240" y="1243"/>
                </a:lnTo>
                <a:lnTo>
                  <a:pt x="1240" y="701"/>
                </a:lnTo>
                <a:lnTo>
                  <a:pt x="1216" y="701"/>
                </a:lnTo>
                <a:lnTo>
                  <a:pt x="1216" y="597"/>
                </a:lnTo>
                <a:lnTo>
                  <a:pt x="1026" y="597"/>
                </a:lnTo>
                <a:lnTo>
                  <a:pt x="1026" y="708"/>
                </a:lnTo>
                <a:lnTo>
                  <a:pt x="1009" y="708"/>
                </a:lnTo>
                <a:lnTo>
                  <a:pt x="1009" y="324"/>
                </a:lnTo>
                <a:lnTo>
                  <a:pt x="933" y="324"/>
                </a:lnTo>
                <a:lnTo>
                  <a:pt x="933" y="262"/>
                </a:lnTo>
                <a:lnTo>
                  <a:pt x="881" y="262"/>
                </a:lnTo>
                <a:lnTo>
                  <a:pt x="881" y="338"/>
                </a:lnTo>
                <a:lnTo>
                  <a:pt x="857" y="338"/>
                </a:lnTo>
                <a:lnTo>
                  <a:pt x="857" y="1243"/>
                </a:lnTo>
                <a:lnTo>
                  <a:pt x="812" y="1243"/>
                </a:lnTo>
                <a:lnTo>
                  <a:pt x="812" y="939"/>
                </a:lnTo>
                <a:lnTo>
                  <a:pt x="795" y="939"/>
                </a:lnTo>
                <a:lnTo>
                  <a:pt x="795" y="590"/>
                </a:lnTo>
                <a:lnTo>
                  <a:pt x="784" y="566"/>
                </a:lnTo>
                <a:lnTo>
                  <a:pt x="784" y="183"/>
                </a:lnTo>
                <a:lnTo>
                  <a:pt x="757" y="183"/>
                </a:lnTo>
                <a:lnTo>
                  <a:pt x="757" y="0"/>
                </a:lnTo>
                <a:lnTo>
                  <a:pt x="670" y="0"/>
                </a:lnTo>
                <a:lnTo>
                  <a:pt x="670" y="155"/>
                </a:lnTo>
                <a:lnTo>
                  <a:pt x="646" y="155"/>
                </a:lnTo>
                <a:lnTo>
                  <a:pt x="646" y="228"/>
                </a:lnTo>
                <a:lnTo>
                  <a:pt x="629" y="228"/>
                </a:lnTo>
                <a:lnTo>
                  <a:pt x="629" y="642"/>
                </a:lnTo>
                <a:lnTo>
                  <a:pt x="598" y="642"/>
                </a:lnTo>
                <a:lnTo>
                  <a:pt x="598" y="456"/>
                </a:lnTo>
                <a:lnTo>
                  <a:pt x="387" y="456"/>
                </a:lnTo>
                <a:lnTo>
                  <a:pt x="387" y="698"/>
                </a:lnTo>
                <a:lnTo>
                  <a:pt x="332" y="698"/>
                </a:lnTo>
                <a:lnTo>
                  <a:pt x="332" y="653"/>
                </a:lnTo>
                <a:lnTo>
                  <a:pt x="294" y="653"/>
                </a:lnTo>
                <a:lnTo>
                  <a:pt x="294" y="722"/>
                </a:lnTo>
                <a:lnTo>
                  <a:pt x="221" y="722"/>
                </a:lnTo>
                <a:lnTo>
                  <a:pt x="221" y="604"/>
                </a:lnTo>
                <a:lnTo>
                  <a:pt x="163" y="604"/>
                </a:lnTo>
                <a:lnTo>
                  <a:pt x="163" y="521"/>
                </a:lnTo>
                <a:lnTo>
                  <a:pt x="121" y="521"/>
                </a:lnTo>
                <a:lnTo>
                  <a:pt x="121" y="587"/>
                </a:lnTo>
                <a:lnTo>
                  <a:pt x="0" y="587"/>
                </a:lnTo>
                <a:lnTo>
                  <a:pt x="0" y="1503"/>
                </a:lnTo>
                <a:lnTo>
                  <a:pt x="0" y="2501"/>
                </a:lnTo>
                <a:lnTo>
                  <a:pt x="2394" y="2501"/>
                </a:lnTo>
                <a:lnTo>
                  <a:pt x="2394" y="1385"/>
                </a:lnTo>
                <a:close/>
              </a:path>
            </a:pathLst>
          </a:custGeom>
          <a:solidFill>
            <a:schemeClr val="accent2"/>
          </a:solidFill>
          <a:ln>
            <a:noFill/>
          </a:ln>
        </p:spPr>
        <p:txBody>
          <a:bodyPr vert="horz" wrap="square" lIns="91401" tIns="45700" rIns="91401" bIns="45700" numCol="1" anchor="t" anchorCtr="0" compatLnSpc="1">
            <a:prstTxWarp prst="textNoShape">
              <a:avLst/>
            </a:prstTxWarp>
          </a:bodyPr>
          <a:lstStyle/>
          <a:p>
            <a:pPr defTabSz="932205"/>
            <a:endParaRPr lang="en-US" sz="1800">
              <a:solidFill>
                <a:srgbClr val="FFFFFF"/>
              </a:solidFill>
            </a:endParaRPr>
          </a:p>
        </p:txBody>
      </p:sp>
      <p:sp>
        <p:nvSpPr>
          <p:cNvPr id="91" name="Freeform 20"/>
          <p:cNvSpPr>
            <a:spLocks noEditPoints="1"/>
          </p:cNvSpPr>
          <p:nvPr userDrawn="1"/>
        </p:nvSpPr>
        <p:spPr bwMode="auto">
          <a:xfrm>
            <a:off x="8267995" y="309235"/>
            <a:ext cx="546100" cy="5896513"/>
          </a:xfrm>
          <a:custGeom>
            <a:avLst/>
            <a:gdLst>
              <a:gd name="T0" fmla="*/ 51 w 93"/>
              <a:gd name="T1" fmla="*/ 1003 h 1003"/>
              <a:gd name="T2" fmla="*/ 51 w 93"/>
              <a:gd name="T3" fmla="*/ 1002 h 1003"/>
              <a:gd name="T4" fmla="*/ 42 w 93"/>
              <a:gd name="T5" fmla="*/ 1002 h 1003"/>
              <a:gd name="T6" fmla="*/ 42 w 93"/>
              <a:gd name="T7" fmla="*/ 1003 h 1003"/>
              <a:gd name="T8" fmla="*/ 0 w 93"/>
              <a:gd name="T9" fmla="*/ 1003 h 1003"/>
              <a:gd name="T10" fmla="*/ 34 w 93"/>
              <a:gd name="T11" fmla="*/ 384 h 1003"/>
              <a:gd name="T12" fmla="*/ 4 w 93"/>
              <a:gd name="T13" fmla="*/ 370 h 1003"/>
              <a:gd name="T14" fmla="*/ 13 w 93"/>
              <a:gd name="T15" fmla="*/ 360 h 1003"/>
              <a:gd name="T16" fmla="*/ 3 w 93"/>
              <a:gd name="T17" fmla="*/ 344 h 1003"/>
              <a:gd name="T18" fmla="*/ 15 w 93"/>
              <a:gd name="T19" fmla="*/ 325 h 1003"/>
              <a:gd name="T20" fmla="*/ 15 w 93"/>
              <a:gd name="T21" fmla="*/ 324 h 1003"/>
              <a:gd name="T22" fmla="*/ 29 w 93"/>
              <a:gd name="T23" fmla="*/ 309 h 1003"/>
              <a:gd name="T24" fmla="*/ 35 w 93"/>
              <a:gd name="T25" fmla="*/ 309 h 1003"/>
              <a:gd name="T26" fmla="*/ 35 w 93"/>
              <a:gd name="T27" fmla="*/ 300 h 1003"/>
              <a:gd name="T28" fmla="*/ 35 w 93"/>
              <a:gd name="T29" fmla="*/ 300 h 1003"/>
              <a:gd name="T30" fmla="*/ 29 w 93"/>
              <a:gd name="T31" fmla="*/ 294 h 1003"/>
              <a:gd name="T32" fmla="*/ 35 w 93"/>
              <a:gd name="T33" fmla="*/ 288 h 1003"/>
              <a:gd name="T34" fmla="*/ 35 w 93"/>
              <a:gd name="T35" fmla="*/ 288 h 1003"/>
              <a:gd name="T36" fmla="*/ 35 w 93"/>
              <a:gd name="T37" fmla="*/ 178 h 1003"/>
              <a:gd name="T38" fmla="*/ 58 w 93"/>
              <a:gd name="T39" fmla="*/ 178 h 1003"/>
              <a:gd name="T40" fmla="*/ 58 w 93"/>
              <a:gd name="T41" fmla="*/ 288 h 1003"/>
              <a:gd name="T42" fmla="*/ 58 w 93"/>
              <a:gd name="T43" fmla="*/ 288 h 1003"/>
              <a:gd name="T44" fmla="*/ 64 w 93"/>
              <a:gd name="T45" fmla="*/ 294 h 1003"/>
              <a:gd name="T46" fmla="*/ 58 w 93"/>
              <a:gd name="T47" fmla="*/ 300 h 1003"/>
              <a:gd name="T48" fmla="*/ 58 w 93"/>
              <a:gd name="T49" fmla="*/ 300 h 1003"/>
              <a:gd name="T50" fmla="*/ 58 w 93"/>
              <a:gd name="T51" fmla="*/ 309 h 1003"/>
              <a:gd name="T52" fmla="*/ 63 w 93"/>
              <a:gd name="T53" fmla="*/ 309 h 1003"/>
              <a:gd name="T54" fmla="*/ 78 w 93"/>
              <a:gd name="T55" fmla="*/ 324 h 1003"/>
              <a:gd name="T56" fmla="*/ 78 w 93"/>
              <a:gd name="T57" fmla="*/ 325 h 1003"/>
              <a:gd name="T58" fmla="*/ 90 w 93"/>
              <a:gd name="T59" fmla="*/ 344 h 1003"/>
              <a:gd name="T60" fmla="*/ 80 w 93"/>
              <a:gd name="T61" fmla="*/ 360 h 1003"/>
              <a:gd name="T62" fmla="*/ 89 w 93"/>
              <a:gd name="T63" fmla="*/ 370 h 1003"/>
              <a:gd name="T64" fmla="*/ 59 w 93"/>
              <a:gd name="T65" fmla="*/ 384 h 1003"/>
              <a:gd name="T66" fmla="*/ 93 w 93"/>
              <a:gd name="T67" fmla="*/ 1003 h 1003"/>
              <a:gd name="T68" fmla="*/ 51 w 93"/>
              <a:gd name="T69" fmla="*/ 1003 h 1003"/>
              <a:gd name="T70" fmla="*/ 63 w 93"/>
              <a:gd name="T71" fmla="*/ 177 h 1003"/>
              <a:gd name="T72" fmla="*/ 53 w 93"/>
              <a:gd name="T73" fmla="*/ 165 h 1003"/>
              <a:gd name="T74" fmla="*/ 53 w 93"/>
              <a:gd name="T75" fmla="*/ 94 h 1003"/>
              <a:gd name="T76" fmla="*/ 51 w 93"/>
              <a:gd name="T77" fmla="*/ 94 h 1003"/>
              <a:gd name="T78" fmla="*/ 51 w 93"/>
              <a:gd name="T79" fmla="*/ 66 h 1003"/>
              <a:gd name="T80" fmla="*/ 50 w 93"/>
              <a:gd name="T81" fmla="*/ 66 h 1003"/>
              <a:gd name="T82" fmla="*/ 50 w 93"/>
              <a:gd name="T83" fmla="*/ 35 h 1003"/>
              <a:gd name="T84" fmla="*/ 49 w 93"/>
              <a:gd name="T85" fmla="*/ 35 h 1003"/>
              <a:gd name="T86" fmla="*/ 49 w 93"/>
              <a:gd name="T87" fmla="*/ 0 h 1003"/>
              <a:gd name="T88" fmla="*/ 44 w 93"/>
              <a:gd name="T89" fmla="*/ 0 h 1003"/>
              <a:gd name="T90" fmla="*/ 44 w 93"/>
              <a:gd name="T91" fmla="*/ 35 h 1003"/>
              <a:gd name="T92" fmla="*/ 43 w 93"/>
              <a:gd name="T93" fmla="*/ 35 h 1003"/>
              <a:gd name="T94" fmla="*/ 43 w 93"/>
              <a:gd name="T95" fmla="*/ 66 h 1003"/>
              <a:gd name="T96" fmla="*/ 42 w 93"/>
              <a:gd name="T97" fmla="*/ 66 h 1003"/>
              <a:gd name="T98" fmla="*/ 42 w 93"/>
              <a:gd name="T99" fmla="*/ 94 h 1003"/>
              <a:gd name="T100" fmla="*/ 40 w 93"/>
              <a:gd name="T101" fmla="*/ 94 h 1003"/>
              <a:gd name="T102" fmla="*/ 40 w 93"/>
              <a:gd name="T103" fmla="*/ 165 h 1003"/>
              <a:gd name="T104" fmla="*/ 29 w 93"/>
              <a:gd name="T105" fmla="*/ 177 h 1003"/>
              <a:gd name="T106" fmla="*/ 29 w 93"/>
              <a:gd name="T107" fmla="*/ 177 h 1003"/>
              <a:gd name="T108" fmla="*/ 63 w 93"/>
              <a:gd name="T109" fmla="*/ 177 h 1003"/>
              <a:gd name="T110" fmla="*/ 63 w 93"/>
              <a:gd name="T111" fmla="*/ 177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003">
                <a:moveTo>
                  <a:pt x="51" y="1003"/>
                </a:moveTo>
                <a:cubicBezTo>
                  <a:pt x="51" y="1002"/>
                  <a:pt x="51" y="1002"/>
                  <a:pt x="51" y="1002"/>
                </a:cubicBezTo>
                <a:cubicBezTo>
                  <a:pt x="42" y="1002"/>
                  <a:pt x="42" y="1002"/>
                  <a:pt x="42" y="1002"/>
                </a:cubicBezTo>
                <a:cubicBezTo>
                  <a:pt x="42" y="1003"/>
                  <a:pt x="42" y="1003"/>
                  <a:pt x="42" y="1003"/>
                </a:cubicBezTo>
                <a:cubicBezTo>
                  <a:pt x="0" y="1003"/>
                  <a:pt x="0" y="1003"/>
                  <a:pt x="0" y="1003"/>
                </a:cubicBezTo>
                <a:cubicBezTo>
                  <a:pt x="0" y="1003"/>
                  <a:pt x="25" y="599"/>
                  <a:pt x="34" y="384"/>
                </a:cubicBezTo>
                <a:cubicBezTo>
                  <a:pt x="17" y="382"/>
                  <a:pt x="4" y="377"/>
                  <a:pt x="4" y="370"/>
                </a:cubicBezTo>
                <a:cubicBezTo>
                  <a:pt x="4" y="366"/>
                  <a:pt x="8" y="363"/>
                  <a:pt x="13" y="360"/>
                </a:cubicBezTo>
                <a:cubicBezTo>
                  <a:pt x="7" y="356"/>
                  <a:pt x="3" y="350"/>
                  <a:pt x="3" y="344"/>
                </a:cubicBezTo>
                <a:cubicBezTo>
                  <a:pt x="3" y="336"/>
                  <a:pt x="8" y="330"/>
                  <a:pt x="15" y="325"/>
                </a:cubicBezTo>
                <a:cubicBezTo>
                  <a:pt x="15" y="324"/>
                  <a:pt x="15" y="324"/>
                  <a:pt x="15" y="324"/>
                </a:cubicBezTo>
                <a:cubicBezTo>
                  <a:pt x="15" y="316"/>
                  <a:pt x="22" y="309"/>
                  <a:pt x="29" y="309"/>
                </a:cubicBezTo>
                <a:cubicBezTo>
                  <a:pt x="35" y="309"/>
                  <a:pt x="35" y="309"/>
                  <a:pt x="35" y="309"/>
                </a:cubicBezTo>
                <a:cubicBezTo>
                  <a:pt x="35" y="300"/>
                  <a:pt x="35" y="300"/>
                  <a:pt x="35" y="300"/>
                </a:cubicBezTo>
                <a:cubicBezTo>
                  <a:pt x="35" y="300"/>
                  <a:pt x="35" y="300"/>
                  <a:pt x="35" y="300"/>
                </a:cubicBezTo>
                <a:cubicBezTo>
                  <a:pt x="31" y="300"/>
                  <a:pt x="29" y="297"/>
                  <a:pt x="29" y="294"/>
                </a:cubicBezTo>
                <a:cubicBezTo>
                  <a:pt x="29" y="291"/>
                  <a:pt x="31" y="288"/>
                  <a:pt x="35" y="288"/>
                </a:cubicBezTo>
                <a:cubicBezTo>
                  <a:pt x="35" y="288"/>
                  <a:pt x="35" y="288"/>
                  <a:pt x="35" y="288"/>
                </a:cubicBezTo>
                <a:cubicBezTo>
                  <a:pt x="35" y="178"/>
                  <a:pt x="35" y="178"/>
                  <a:pt x="35" y="178"/>
                </a:cubicBezTo>
                <a:cubicBezTo>
                  <a:pt x="58" y="178"/>
                  <a:pt x="58" y="178"/>
                  <a:pt x="58" y="178"/>
                </a:cubicBezTo>
                <a:cubicBezTo>
                  <a:pt x="58" y="288"/>
                  <a:pt x="58" y="288"/>
                  <a:pt x="58" y="288"/>
                </a:cubicBezTo>
                <a:cubicBezTo>
                  <a:pt x="58" y="288"/>
                  <a:pt x="58" y="288"/>
                  <a:pt x="58" y="288"/>
                </a:cubicBezTo>
                <a:cubicBezTo>
                  <a:pt x="62" y="288"/>
                  <a:pt x="64" y="291"/>
                  <a:pt x="64" y="294"/>
                </a:cubicBezTo>
                <a:cubicBezTo>
                  <a:pt x="64" y="297"/>
                  <a:pt x="62" y="300"/>
                  <a:pt x="58" y="300"/>
                </a:cubicBezTo>
                <a:cubicBezTo>
                  <a:pt x="58" y="300"/>
                  <a:pt x="58" y="300"/>
                  <a:pt x="58" y="300"/>
                </a:cubicBezTo>
                <a:cubicBezTo>
                  <a:pt x="58" y="309"/>
                  <a:pt x="58" y="309"/>
                  <a:pt x="58" y="309"/>
                </a:cubicBezTo>
                <a:cubicBezTo>
                  <a:pt x="63" y="309"/>
                  <a:pt x="63" y="309"/>
                  <a:pt x="63" y="309"/>
                </a:cubicBezTo>
                <a:cubicBezTo>
                  <a:pt x="71" y="309"/>
                  <a:pt x="78" y="316"/>
                  <a:pt x="78" y="324"/>
                </a:cubicBezTo>
                <a:cubicBezTo>
                  <a:pt x="78" y="325"/>
                  <a:pt x="78" y="325"/>
                  <a:pt x="78" y="325"/>
                </a:cubicBezTo>
                <a:cubicBezTo>
                  <a:pt x="85" y="330"/>
                  <a:pt x="90" y="336"/>
                  <a:pt x="90" y="344"/>
                </a:cubicBezTo>
                <a:cubicBezTo>
                  <a:pt x="90" y="350"/>
                  <a:pt x="86" y="356"/>
                  <a:pt x="80" y="360"/>
                </a:cubicBezTo>
                <a:cubicBezTo>
                  <a:pt x="85" y="363"/>
                  <a:pt x="89" y="366"/>
                  <a:pt x="89" y="370"/>
                </a:cubicBezTo>
                <a:cubicBezTo>
                  <a:pt x="89" y="377"/>
                  <a:pt x="76" y="382"/>
                  <a:pt x="59" y="384"/>
                </a:cubicBezTo>
                <a:cubicBezTo>
                  <a:pt x="68" y="599"/>
                  <a:pt x="93" y="1003"/>
                  <a:pt x="93" y="1003"/>
                </a:cubicBezTo>
                <a:lnTo>
                  <a:pt x="51" y="1003"/>
                </a:lnTo>
                <a:close/>
                <a:moveTo>
                  <a:pt x="63" y="177"/>
                </a:moveTo>
                <a:cubicBezTo>
                  <a:pt x="63" y="171"/>
                  <a:pt x="59" y="167"/>
                  <a:pt x="53" y="165"/>
                </a:cubicBezTo>
                <a:cubicBezTo>
                  <a:pt x="53" y="94"/>
                  <a:pt x="53" y="94"/>
                  <a:pt x="53" y="94"/>
                </a:cubicBezTo>
                <a:cubicBezTo>
                  <a:pt x="51" y="94"/>
                  <a:pt x="51" y="94"/>
                  <a:pt x="51" y="94"/>
                </a:cubicBezTo>
                <a:cubicBezTo>
                  <a:pt x="51" y="66"/>
                  <a:pt x="51" y="66"/>
                  <a:pt x="51" y="66"/>
                </a:cubicBezTo>
                <a:cubicBezTo>
                  <a:pt x="50" y="66"/>
                  <a:pt x="50" y="66"/>
                  <a:pt x="50" y="66"/>
                </a:cubicBezTo>
                <a:cubicBezTo>
                  <a:pt x="50" y="35"/>
                  <a:pt x="50" y="35"/>
                  <a:pt x="50" y="35"/>
                </a:cubicBezTo>
                <a:cubicBezTo>
                  <a:pt x="49" y="35"/>
                  <a:pt x="49" y="35"/>
                  <a:pt x="49" y="35"/>
                </a:cubicBezTo>
                <a:cubicBezTo>
                  <a:pt x="49" y="0"/>
                  <a:pt x="49" y="0"/>
                  <a:pt x="49" y="0"/>
                </a:cubicBezTo>
                <a:cubicBezTo>
                  <a:pt x="44" y="0"/>
                  <a:pt x="44" y="0"/>
                  <a:pt x="44" y="0"/>
                </a:cubicBezTo>
                <a:cubicBezTo>
                  <a:pt x="44" y="35"/>
                  <a:pt x="44" y="35"/>
                  <a:pt x="44" y="35"/>
                </a:cubicBezTo>
                <a:cubicBezTo>
                  <a:pt x="43" y="35"/>
                  <a:pt x="43" y="35"/>
                  <a:pt x="43" y="35"/>
                </a:cubicBezTo>
                <a:cubicBezTo>
                  <a:pt x="43" y="66"/>
                  <a:pt x="43" y="66"/>
                  <a:pt x="43" y="66"/>
                </a:cubicBezTo>
                <a:cubicBezTo>
                  <a:pt x="42" y="66"/>
                  <a:pt x="42" y="66"/>
                  <a:pt x="42" y="66"/>
                </a:cubicBezTo>
                <a:cubicBezTo>
                  <a:pt x="42" y="94"/>
                  <a:pt x="42" y="94"/>
                  <a:pt x="42" y="94"/>
                </a:cubicBezTo>
                <a:cubicBezTo>
                  <a:pt x="40" y="94"/>
                  <a:pt x="40" y="94"/>
                  <a:pt x="40" y="94"/>
                </a:cubicBezTo>
                <a:cubicBezTo>
                  <a:pt x="40" y="165"/>
                  <a:pt x="40" y="165"/>
                  <a:pt x="40" y="165"/>
                </a:cubicBezTo>
                <a:cubicBezTo>
                  <a:pt x="34" y="167"/>
                  <a:pt x="29" y="171"/>
                  <a:pt x="29" y="177"/>
                </a:cubicBezTo>
                <a:cubicBezTo>
                  <a:pt x="29" y="177"/>
                  <a:pt x="29" y="177"/>
                  <a:pt x="29" y="177"/>
                </a:cubicBezTo>
                <a:cubicBezTo>
                  <a:pt x="63" y="177"/>
                  <a:pt x="63" y="177"/>
                  <a:pt x="63" y="177"/>
                </a:cubicBezTo>
                <a:cubicBezTo>
                  <a:pt x="63" y="177"/>
                  <a:pt x="63" y="177"/>
                  <a:pt x="63" y="177"/>
                </a:cubicBezTo>
                <a:close/>
              </a:path>
            </a:pathLst>
          </a:custGeom>
          <a:solidFill>
            <a:schemeClr val="accent4">
              <a:lumMod val="50000"/>
            </a:schemeClr>
          </a:solidFill>
          <a:ln>
            <a:noFill/>
          </a:ln>
        </p:spPr>
        <p:txBody>
          <a:bodyPr vert="horz" wrap="square" lIns="91401" tIns="45700" rIns="91401" bIns="45700" numCol="1" anchor="t" anchorCtr="0" compatLnSpc="1">
            <a:prstTxWarp prst="textNoShape">
              <a:avLst/>
            </a:prstTxWarp>
          </a:bodyPr>
          <a:lstStyle/>
          <a:p>
            <a:pPr defTabSz="932205"/>
            <a:endParaRPr lang="en-US" sz="1800">
              <a:solidFill>
                <a:srgbClr val="FFFFFF"/>
              </a:solidFill>
            </a:endParaRPr>
          </a:p>
        </p:txBody>
      </p:sp>
      <p:pic>
        <p:nvPicPr>
          <p:cNvPr id="19" name="Picture 18" hidden="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9233" y="6240963"/>
            <a:ext cx="1278510" cy="274137"/>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grpSp>
        <p:nvGrpSpPr>
          <p:cNvPr id="6" name="Group 4"/>
          <p:cNvGrpSpPr>
            <a:grpSpLocks noChangeAspect="1"/>
          </p:cNvGrpSpPr>
          <p:nvPr userDrawn="1"/>
        </p:nvGrpSpPr>
        <p:grpSpPr bwMode="auto">
          <a:xfrm>
            <a:off x="394443" y="1325247"/>
            <a:ext cx="2592656" cy="2967353"/>
            <a:chOff x="1343" y="-743"/>
            <a:chExt cx="5148" cy="5892"/>
          </a:xfrm>
          <a:solidFill>
            <a:schemeClr val="tx1"/>
          </a:solidFill>
        </p:grpSpPr>
        <p:sp>
          <p:nvSpPr>
            <p:cNvPr id="11" name="Freeform 5"/>
            <p:cNvSpPr>
              <a:spLocks/>
            </p:cNvSpPr>
            <p:nvPr userDrawn="1"/>
          </p:nvSpPr>
          <p:spPr bwMode="auto">
            <a:xfrm>
              <a:off x="1426" y="-689"/>
              <a:ext cx="745" cy="743"/>
            </a:xfrm>
            <a:custGeom>
              <a:avLst/>
              <a:gdLst>
                <a:gd name="T0" fmla="*/ 315 w 315"/>
                <a:gd name="T1" fmla="*/ 314 h 314"/>
                <a:gd name="T2" fmla="*/ 279 w 315"/>
                <a:gd name="T3" fmla="*/ 314 h 314"/>
                <a:gd name="T4" fmla="*/ 279 w 315"/>
                <a:gd name="T5" fmla="*/ 103 h 314"/>
                <a:gd name="T6" fmla="*/ 282 w 315"/>
                <a:gd name="T7" fmla="*/ 42 h 314"/>
                <a:gd name="T8" fmla="*/ 281 w 315"/>
                <a:gd name="T9" fmla="*/ 42 h 314"/>
                <a:gd name="T10" fmla="*/ 272 w 315"/>
                <a:gd name="T11" fmla="*/ 72 h 314"/>
                <a:gd name="T12" fmla="*/ 166 w 315"/>
                <a:gd name="T13" fmla="*/ 314 h 314"/>
                <a:gd name="T14" fmla="*/ 149 w 315"/>
                <a:gd name="T15" fmla="*/ 314 h 314"/>
                <a:gd name="T16" fmla="*/ 43 w 315"/>
                <a:gd name="T17" fmla="*/ 74 h 314"/>
                <a:gd name="T18" fmla="*/ 34 w 315"/>
                <a:gd name="T19" fmla="*/ 42 h 314"/>
                <a:gd name="T20" fmla="*/ 33 w 315"/>
                <a:gd name="T21" fmla="*/ 42 h 314"/>
                <a:gd name="T22" fmla="*/ 35 w 315"/>
                <a:gd name="T23" fmla="*/ 103 h 314"/>
                <a:gd name="T24" fmla="*/ 35 w 315"/>
                <a:gd name="T25" fmla="*/ 314 h 314"/>
                <a:gd name="T26" fmla="*/ 0 w 315"/>
                <a:gd name="T27" fmla="*/ 314 h 314"/>
                <a:gd name="T28" fmla="*/ 0 w 315"/>
                <a:gd name="T29" fmla="*/ 0 h 314"/>
                <a:gd name="T30" fmla="*/ 48 w 315"/>
                <a:gd name="T31" fmla="*/ 0 h 314"/>
                <a:gd name="T32" fmla="*/ 142 w 315"/>
                <a:gd name="T33" fmla="*/ 219 h 314"/>
                <a:gd name="T34" fmla="*/ 156 w 315"/>
                <a:gd name="T35" fmla="*/ 256 h 314"/>
                <a:gd name="T36" fmla="*/ 158 w 315"/>
                <a:gd name="T37" fmla="*/ 256 h 314"/>
                <a:gd name="T38" fmla="*/ 173 w 315"/>
                <a:gd name="T39" fmla="*/ 218 h 314"/>
                <a:gd name="T40" fmla="*/ 270 w 315"/>
                <a:gd name="T41" fmla="*/ 0 h 314"/>
                <a:gd name="T42" fmla="*/ 315 w 315"/>
                <a:gd name="T43" fmla="*/ 0 h 314"/>
                <a:gd name="T44" fmla="*/ 315 w 315"/>
                <a:gd name="T45"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5" h="314">
                  <a:moveTo>
                    <a:pt x="315" y="314"/>
                  </a:moveTo>
                  <a:cubicBezTo>
                    <a:pt x="279" y="314"/>
                    <a:pt x="279" y="314"/>
                    <a:pt x="279" y="314"/>
                  </a:cubicBezTo>
                  <a:cubicBezTo>
                    <a:pt x="279" y="103"/>
                    <a:pt x="279" y="103"/>
                    <a:pt x="279" y="103"/>
                  </a:cubicBezTo>
                  <a:cubicBezTo>
                    <a:pt x="279" y="86"/>
                    <a:pt x="280" y="66"/>
                    <a:pt x="282" y="42"/>
                  </a:cubicBezTo>
                  <a:cubicBezTo>
                    <a:pt x="281" y="42"/>
                    <a:pt x="281" y="42"/>
                    <a:pt x="281" y="42"/>
                  </a:cubicBezTo>
                  <a:cubicBezTo>
                    <a:pt x="277" y="56"/>
                    <a:pt x="274" y="66"/>
                    <a:pt x="272" y="72"/>
                  </a:cubicBezTo>
                  <a:cubicBezTo>
                    <a:pt x="166" y="314"/>
                    <a:pt x="166" y="314"/>
                    <a:pt x="166" y="314"/>
                  </a:cubicBezTo>
                  <a:cubicBezTo>
                    <a:pt x="149" y="314"/>
                    <a:pt x="149" y="314"/>
                    <a:pt x="149" y="314"/>
                  </a:cubicBezTo>
                  <a:cubicBezTo>
                    <a:pt x="43" y="74"/>
                    <a:pt x="43" y="74"/>
                    <a:pt x="43" y="74"/>
                  </a:cubicBezTo>
                  <a:cubicBezTo>
                    <a:pt x="40" y="68"/>
                    <a:pt x="37" y="57"/>
                    <a:pt x="34" y="42"/>
                  </a:cubicBezTo>
                  <a:cubicBezTo>
                    <a:pt x="33" y="42"/>
                    <a:pt x="33" y="42"/>
                    <a:pt x="33" y="42"/>
                  </a:cubicBezTo>
                  <a:cubicBezTo>
                    <a:pt x="34" y="54"/>
                    <a:pt x="35" y="75"/>
                    <a:pt x="35" y="103"/>
                  </a:cubicBezTo>
                  <a:cubicBezTo>
                    <a:pt x="35" y="314"/>
                    <a:pt x="35" y="314"/>
                    <a:pt x="35" y="314"/>
                  </a:cubicBezTo>
                  <a:cubicBezTo>
                    <a:pt x="0" y="314"/>
                    <a:pt x="0" y="314"/>
                    <a:pt x="0" y="314"/>
                  </a:cubicBezTo>
                  <a:cubicBezTo>
                    <a:pt x="0" y="0"/>
                    <a:pt x="0" y="0"/>
                    <a:pt x="0" y="0"/>
                  </a:cubicBezTo>
                  <a:cubicBezTo>
                    <a:pt x="48" y="0"/>
                    <a:pt x="48" y="0"/>
                    <a:pt x="48" y="0"/>
                  </a:cubicBezTo>
                  <a:cubicBezTo>
                    <a:pt x="142" y="219"/>
                    <a:pt x="142" y="219"/>
                    <a:pt x="142" y="219"/>
                  </a:cubicBezTo>
                  <a:cubicBezTo>
                    <a:pt x="150" y="235"/>
                    <a:pt x="154" y="248"/>
                    <a:pt x="156" y="256"/>
                  </a:cubicBezTo>
                  <a:cubicBezTo>
                    <a:pt x="158" y="256"/>
                    <a:pt x="158" y="256"/>
                    <a:pt x="158" y="256"/>
                  </a:cubicBezTo>
                  <a:cubicBezTo>
                    <a:pt x="165" y="236"/>
                    <a:pt x="170" y="223"/>
                    <a:pt x="173" y="218"/>
                  </a:cubicBezTo>
                  <a:cubicBezTo>
                    <a:pt x="270" y="0"/>
                    <a:pt x="270" y="0"/>
                    <a:pt x="270" y="0"/>
                  </a:cubicBezTo>
                  <a:cubicBezTo>
                    <a:pt x="315" y="0"/>
                    <a:pt x="315" y="0"/>
                    <a:pt x="315" y="0"/>
                  </a:cubicBezTo>
                  <a:lnTo>
                    <a:pt x="315"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12" name="Freeform 6"/>
            <p:cNvSpPr>
              <a:spLocks noEditPoints="1"/>
            </p:cNvSpPr>
            <p:nvPr userDrawn="1"/>
          </p:nvSpPr>
          <p:spPr bwMode="auto">
            <a:xfrm>
              <a:off x="2339" y="-722"/>
              <a:ext cx="111" cy="776"/>
            </a:xfrm>
            <a:custGeom>
              <a:avLst/>
              <a:gdLst>
                <a:gd name="T0" fmla="*/ 47 w 47"/>
                <a:gd name="T1" fmla="*/ 23 h 328"/>
                <a:gd name="T2" fmla="*/ 40 w 47"/>
                <a:gd name="T3" fmla="*/ 40 h 328"/>
                <a:gd name="T4" fmla="*/ 23 w 47"/>
                <a:gd name="T5" fmla="*/ 46 h 328"/>
                <a:gd name="T6" fmla="*/ 7 w 47"/>
                <a:gd name="T7" fmla="*/ 40 h 328"/>
                <a:gd name="T8" fmla="*/ 0 w 47"/>
                <a:gd name="T9" fmla="*/ 23 h 328"/>
                <a:gd name="T10" fmla="*/ 7 w 47"/>
                <a:gd name="T11" fmla="*/ 7 h 328"/>
                <a:gd name="T12" fmla="*/ 23 w 47"/>
                <a:gd name="T13" fmla="*/ 0 h 328"/>
                <a:gd name="T14" fmla="*/ 40 w 47"/>
                <a:gd name="T15" fmla="*/ 7 h 328"/>
                <a:gd name="T16" fmla="*/ 47 w 47"/>
                <a:gd name="T17" fmla="*/ 23 h 328"/>
                <a:gd name="T18" fmla="*/ 41 w 47"/>
                <a:gd name="T19" fmla="*/ 328 h 328"/>
                <a:gd name="T20" fmla="*/ 5 w 47"/>
                <a:gd name="T21" fmla="*/ 328 h 328"/>
                <a:gd name="T22" fmla="*/ 5 w 47"/>
                <a:gd name="T23" fmla="*/ 103 h 328"/>
                <a:gd name="T24" fmla="*/ 41 w 47"/>
                <a:gd name="T25" fmla="*/ 103 h 328"/>
                <a:gd name="T26" fmla="*/ 41 w 47"/>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328">
                  <a:moveTo>
                    <a:pt x="47" y="23"/>
                  </a:moveTo>
                  <a:cubicBezTo>
                    <a:pt x="47" y="30"/>
                    <a:pt x="44" y="35"/>
                    <a:pt x="40" y="40"/>
                  </a:cubicBezTo>
                  <a:cubicBezTo>
                    <a:pt x="35" y="44"/>
                    <a:pt x="30" y="46"/>
                    <a:pt x="23" y="46"/>
                  </a:cubicBezTo>
                  <a:cubicBezTo>
                    <a:pt x="17" y="46"/>
                    <a:pt x="11" y="44"/>
                    <a:pt x="7" y="40"/>
                  </a:cubicBezTo>
                  <a:cubicBezTo>
                    <a:pt x="3" y="36"/>
                    <a:pt x="0" y="30"/>
                    <a:pt x="0" y="23"/>
                  </a:cubicBezTo>
                  <a:cubicBezTo>
                    <a:pt x="0" y="17"/>
                    <a:pt x="2" y="11"/>
                    <a:pt x="7" y="7"/>
                  </a:cubicBezTo>
                  <a:cubicBezTo>
                    <a:pt x="11" y="2"/>
                    <a:pt x="17" y="0"/>
                    <a:pt x="23" y="0"/>
                  </a:cubicBezTo>
                  <a:cubicBezTo>
                    <a:pt x="30" y="0"/>
                    <a:pt x="35" y="2"/>
                    <a:pt x="40" y="7"/>
                  </a:cubicBezTo>
                  <a:cubicBezTo>
                    <a:pt x="44" y="11"/>
                    <a:pt x="47" y="17"/>
                    <a:pt x="47" y="23"/>
                  </a:cubicBezTo>
                  <a:close/>
                  <a:moveTo>
                    <a:pt x="41" y="328"/>
                  </a:moveTo>
                  <a:cubicBezTo>
                    <a:pt x="5" y="328"/>
                    <a:pt x="5" y="328"/>
                    <a:pt x="5" y="328"/>
                  </a:cubicBezTo>
                  <a:cubicBezTo>
                    <a:pt x="5" y="103"/>
                    <a:pt x="5" y="103"/>
                    <a:pt x="5" y="103"/>
                  </a:cubicBezTo>
                  <a:cubicBezTo>
                    <a:pt x="41" y="103"/>
                    <a:pt x="41" y="103"/>
                    <a:pt x="41" y="103"/>
                  </a:cubicBezTo>
                  <a:lnTo>
                    <a:pt x="41"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14" name="Freeform 7"/>
            <p:cNvSpPr>
              <a:spLocks/>
            </p:cNvSpPr>
            <p:nvPr userDrawn="1"/>
          </p:nvSpPr>
          <p:spPr bwMode="auto">
            <a:xfrm>
              <a:off x="2564" y="-490"/>
              <a:ext cx="393" cy="555"/>
            </a:xfrm>
            <a:custGeom>
              <a:avLst/>
              <a:gdLst>
                <a:gd name="T0" fmla="*/ 166 w 166"/>
                <a:gd name="T1" fmla="*/ 219 h 235"/>
                <a:gd name="T2" fmla="*/ 105 w 166"/>
                <a:gd name="T3" fmla="*/ 235 h 235"/>
                <a:gd name="T4" fmla="*/ 51 w 166"/>
                <a:gd name="T5" fmla="*/ 221 h 235"/>
                <a:gd name="T6" fmla="*/ 14 w 166"/>
                <a:gd name="T7" fmla="*/ 181 h 235"/>
                <a:gd name="T8" fmla="*/ 0 w 166"/>
                <a:gd name="T9" fmla="*/ 123 h 235"/>
                <a:gd name="T10" fmla="*/ 32 w 166"/>
                <a:gd name="T11" fmla="*/ 34 h 235"/>
                <a:gd name="T12" fmla="*/ 115 w 166"/>
                <a:gd name="T13" fmla="*/ 0 h 235"/>
                <a:gd name="T14" fmla="*/ 166 w 166"/>
                <a:gd name="T15" fmla="*/ 11 h 235"/>
                <a:gd name="T16" fmla="*/ 166 w 166"/>
                <a:gd name="T17" fmla="*/ 48 h 235"/>
                <a:gd name="T18" fmla="*/ 114 w 166"/>
                <a:gd name="T19" fmla="*/ 31 h 235"/>
                <a:gd name="T20" fmla="*/ 58 w 166"/>
                <a:gd name="T21" fmla="*/ 55 h 235"/>
                <a:gd name="T22" fmla="*/ 37 w 166"/>
                <a:gd name="T23" fmla="*/ 120 h 235"/>
                <a:gd name="T24" fmla="*/ 57 w 166"/>
                <a:gd name="T25" fmla="*/ 182 h 235"/>
                <a:gd name="T26" fmla="*/ 111 w 166"/>
                <a:gd name="T27" fmla="*/ 204 h 235"/>
                <a:gd name="T28" fmla="*/ 166 w 166"/>
                <a:gd name="T29" fmla="*/ 185 h 235"/>
                <a:gd name="T30" fmla="*/ 166 w 166"/>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235">
                  <a:moveTo>
                    <a:pt x="166" y="219"/>
                  </a:moveTo>
                  <a:cubicBezTo>
                    <a:pt x="149" y="230"/>
                    <a:pt x="129" y="235"/>
                    <a:pt x="105" y="235"/>
                  </a:cubicBezTo>
                  <a:cubicBezTo>
                    <a:pt x="85" y="235"/>
                    <a:pt x="67" y="230"/>
                    <a:pt x="51" y="221"/>
                  </a:cubicBezTo>
                  <a:cubicBezTo>
                    <a:pt x="35" y="212"/>
                    <a:pt x="23" y="198"/>
                    <a:pt x="14" y="181"/>
                  </a:cubicBezTo>
                  <a:cubicBezTo>
                    <a:pt x="5" y="164"/>
                    <a:pt x="0" y="144"/>
                    <a:pt x="0" y="123"/>
                  </a:cubicBezTo>
                  <a:cubicBezTo>
                    <a:pt x="0" y="86"/>
                    <a:pt x="11" y="56"/>
                    <a:pt x="32" y="34"/>
                  </a:cubicBezTo>
                  <a:cubicBezTo>
                    <a:pt x="53" y="11"/>
                    <a:pt x="80" y="0"/>
                    <a:pt x="115" y="0"/>
                  </a:cubicBezTo>
                  <a:cubicBezTo>
                    <a:pt x="134" y="0"/>
                    <a:pt x="151" y="4"/>
                    <a:pt x="166" y="11"/>
                  </a:cubicBezTo>
                  <a:cubicBezTo>
                    <a:pt x="166" y="48"/>
                    <a:pt x="166" y="48"/>
                    <a:pt x="166" y="48"/>
                  </a:cubicBezTo>
                  <a:cubicBezTo>
                    <a:pt x="150" y="36"/>
                    <a:pt x="132" y="31"/>
                    <a:pt x="114" y="31"/>
                  </a:cubicBezTo>
                  <a:cubicBezTo>
                    <a:pt x="91" y="31"/>
                    <a:pt x="72" y="39"/>
                    <a:pt x="58" y="55"/>
                  </a:cubicBezTo>
                  <a:cubicBezTo>
                    <a:pt x="44" y="72"/>
                    <a:pt x="37" y="93"/>
                    <a:pt x="37" y="120"/>
                  </a:cubicBezTo>
                  <a:cubicBezTo>
                    <a:pt x="37" y="146"/>
                    <a:pt x="43" y="166"/>
                    <a:pt x="57" y="182"/>
                  </a:cubicBezTo>
                  <a:cubicBezTo>
                    <a:pt x="70" y="197"/>
                    <a:pt x="89" y="204"/>
                    <a:pt x="111" y="204"/>
                  </a:cubicBezTo>
                  <a:cubicBezTo>
                    <a:pt x="131" y="204"/>
                    <a:pt x="149" y="198"/>
                    <a:pt x="166" y="185"/>
                  </a:cubicBezTo>
                  <a:lnTo>
                    <a:pt x="16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15" name="Freeform 8"/>
            <p:cNvSpPr>
              <a:spLocks/>
            </p:cNvSpPr>
            <p:nvPr userDrawn="1"/>
          </p:nvSpPr>
          <p:spPr bwMode="auto">
            <a:xfrm>
              <a:off x="3082" y="-488"/>
              <a:ext cx="272" cy="542"/>
            </a:xfrm>
            <a:custGeom>
              <a:avLst/>
              <a:gdLst>
                <a:gd name="T0" fmla="*/ 115 w 115"/>
                <a:gd name="T1" fmla="*/ 41 h 229"/>
                <a:gd name="T2" fmla="*/ 88 w 115"/>
                <a:gd name="T3" fmla="*/ 33 h 229"/>
                <a:gd name="T4" fmla="*/ 50 w 115"/>
                <a:gd name="T5" fmla="*/ 56 h 229"/>
                <a:gd name="T6" fmla="*/ 36 w 115"/>
                <a:gd name="T7" fmla="*/ 114 h 229"/>
                <a:gd name="T8" fmla="*/ 36 w 115"/>
                <a:gd name="T9" fmla="*/ 229 h 229"/>
                <a:gd name="T10" fmla="*/ 0 w 115"/>
                <a:gd name="T11" fmla="*/ 229 h 229"/>
                <a:gd name="T12" fmla="*/ 0 w 115"/>
                <a:gd name="T13" fmla="*/ 4 h 229"/>
                <a:gd name="T14" fmla="*/ 36 w 115"/>
                <a:gd name="T15" fmla="*/ 4 h 229"/>
                <a:gd name="T16" fmla="*/ 36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9" y="36"/>
                    <a:pt x="100" y="33"/>
                    <a:pt x="88" y="33"/>
                  </a:cubicBezTo>
                  <a:cubicBezTo>
                    <a:pt x="73" y="33"/>
                    <a:pt x="60" y="41"/>
                    <a:pt x="50" y="56"/>
                  </a:cubicBezTo>
                  <a:cubicBezTo>
                    <a:pt x="40"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6" y="51"/>
                    <a:pt x="36" y="51"/>
                    <a:pt x="36" y="51"/>
                  </a:cubicBezTo>
                  <a:cubicBezTo>
                    <a:pt x="41" y="35"/>
                    <a:pt x="49" y="23"/>
                    <a:pt x="59" y="14"/>
                  </a:cubicBezTo>
                  <a:cubicBezTo>
                    <a:pt x="69" y="5"/>
                    <a:pt x="81"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16" name="Freeform 9"/>
            <p:cNvSpPr>
              <a:spLocks noEditPoints="1"/>
            </p:cNvSpPr>
            <p:nvPr userDrawn="1"/>
          </p:nvSpPr>
          <p:spPr bwMode="auto">
            <a:xfrm>
              <a:off x="3392" y="-490"/>
              <a:ext cx="513" cy="555"/>
            </a:xfrm>
            <a:custGeom>
              <a:avLst/>
              <a:gdLst>
                <a:gd name="T0" fmla="*/ 217 w 217"/>
                <a:gd name="T1" fmla="*/ 117 h 235"/>
                <a:gd name="T2" fmla="*/ 188 w 217"/>
                <a:gd name="T3" fmla="*/ 203 h 235"/>
                <a:gd name="T4" fmla="*/ 108 w 217"/>
                <a:gd name="T5" fmla="*/ 235 h 235"/>
                <a:gd name="T6" fmla="*/ 29 w 217"/>
                <a:gd name="T7" fmla="*/ 203 h 235"/>
                <a:gd name="T8" fmla="*/ 0 w 217"/>
                <a:gd name="T9" fmla="*/ 120 h 235"/>
                <a:gd name="T10" fmla="*/ 30 w 217"/>
                <a:gd name="T11" fmla="*/ 32 h 235"/>
                <a:gd name="T12" fmla="*/ 113 w 217"/>
                <a:gd name="T13" fmla="*/ 0 h 235"/>
                <a:gd name="T14" fmla="*/ 190 w 217"/>
                <a:gd name="T15" fmla="*/ 31 h 235"/>
                <a:gd name="T16" fmla="*/ 217 w 217"/>
                <a:gd name="T17" fmla="*/ 117 h 235"/>
                <a:gd name="T18" fmla="*/ 181 w 217"/>
                <a:gd name="T19" fmla="*/ 118 h 235"/>
                <a:gd name="T20" fmla="*/ 163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8" y="203"/>
                  </a:cubicBezTo>
                  <a:cubicBezTo>
                    <a:pt x="168" y="224"/>
                    <a:pt x="141" y="235"/>
                    <a:pt x="108" y="235"/>
                  </a:cubicBezTo>
                  <a:cubicBezTo>
                    <a:pt x="75" y="235"/>
                    <a:pt x="49" y="225"/>
                    <a:pt x="29" y="203"/>
                  </a:cubicBezTo>
                  <a:cubicBezTo>
                    <a:pt x="10" y="182"/>
                    <a:pt x="0" y="155"/>
                    <a:pt x="0" y="120"/>
                  </a:cubicBezTo>
                  <a:cubicBezTo>
                    <a:pt x="0" y="83"/>
                    <a:pt x="10" y="54"/>
                    <a:pt x="30" y="32"/>
                  </a:cubicBezTo>
                  <a:cubicBezTo>
                    <a:pt x="50" y="11"/>
                    <a:pt x="78" y="0"/>
                    <a:pt x="113" y="0"/>
                  </a:cubicBezTo>
                  <a:cubicBezTo>
                    <a:pt x="145" y="0"/>
                    <a:pt x="171" y="10"/>
                    <a:pt x="190" y="31"/>
                  </a:cubicBezTo>
                  <a:cubicBezTo>
                    <a:pt x="208" y="52"/>
                    <a:pt x="217" y="80"/>
                    <a:pt x="217" y="117"/>
                  </a:cubicBezTo>
                  <a:close/>
                  <a:moveTo>
                    <a:pt x="181" y="118"/>
                  </a:moveTo>
                  <a:cubicBezTo>
                    <a:pt x="181" y="90"/>
                    <a:pt x="175" y="68"/>
                    <a:pt x="163" y="53"/>
                  </a:cubicBezTo>
                  <a:cubicBezTo>
                    <a:pt x="151" y="38"/>
                    <a:pt x="133" y="31"/>
                    <a:pt x="110" y="31"/>
                  </a:cubicBezTo>
                  <a:cubicBezTo>
                    <a:pt x="87" y="31"/>
                    <a:pt x="69" y="38"/>
                    <a:pt x="56" y="54"/>
                  </a:cubicBezTo>
                  <a:cubicBezTo>
                    <a:pt x="43" y="69"/>
                    <a:pt x="36" y="91"/>
                    <a:pt x="36" y="119"/>
                  </a:cubicBezTo>
                  <a:cubicBezTo>
                    <a:pt x="36" y="146"/>
                    <a:pt x="43" y="167"/>
                    <a:pt x="56"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17" name="Freeform 10"/>
            <p:cNvSpPr>
              <a:spLocks/>
            </p:cNvSpPr>
            <p:nvPr userDrawn="1"/>
          </p:nvSpPr>
          <p:spPr bwMode="auto">
            <a:xfrm>
              <a:off x="4000" y="-490"/>
              <a:ext cx="322" cy="555"/>
            </a:xfrm>
            <a:custGeom>
              <a:avLst/>
              <a:gdLst>
                <a:gd name="T0" fmla="*/ 136 w 136"/>
                <a:gd name="T1" fmla="*/ 170 h 235"/>
                <a:gd name="T2" fmla="*/ 113 w 136"/>
                <a:gd name="T3" fmla="*/ 217 h 235"/>
                <a:gd name="T4" fmla="*/ 55 w 136"/>
                <a:gd name="T5" fmla="*/ 235 h 235"/>
                <a:gd name="T6" fmla="*/ 0 w 136"/>
                <a:gd name="T7" fmla="*/ 222 h 235"/>
                <a:gd name="T8" fmla="*/ 0 w 136"/>
                <a:gd name="T9" fmla="*/ 183 h 235"/>
                <a:gd name="T10" fmla="*/ 57 w 136"/>
                <a:gd name="T11" fmla="*/ 204 h 235"/>
                <a:gd name="T12" fmla="*/ 99 w 136"/>
                <a:gd name="T13" fmla="*/ 173 h 235"/>
                <a:gd name="T14" fmla="*/ 91 w 136"/>
                <a:gd name="T15" fmla="*/ 152 h 235"/>
                <a:gd name="T16" fmla="*/ 54 w 136"/>
                <a:gd name="T17" fmla="*/ 131 h 235"/>
                <a:gd name="T18" fmla="*/ 13 w 136"/>
                <a:gd name="T19" fmla="*/ 104 h 235"/>
                <a:gd name="T20" fmla="*/ 0 w 136"/>
                <a:gd name="T21" fmla="*/ 65 h 235"/>
                <a:gd name="T22" fmla="*/ 22 w 136"/>
                <a:gd name="T23" fmla="*/ 18 h 235"/>
                <a:gd name="T24" fmla="*/ 78 w 136"/>
                <a:gd name="T25" fmla="*/ 0 h 235"/>
                <a:gd name="T26" fmla="*/ 125 w 136"/>
                <a:gd name="T27" fmla="*/ 10 h 235"/>
                <a:gd name="T28" fmla="*/ 125 w 136"/>
                <a:gd name="T29" fmla="*/ 47 h 235"/>
                <a:gd name="T30" fmla="*/ 75 w 136"/>
                <a:gd name="T31" fmla="*/ 31 h 235"/>
                <a:gd name="T32" fmla="*/ 47 w 136"/>
                <a:gd name="T33" fmla="*/ 39 h 235"/>
                <a:gd name="T34" fmla="*/ 37 w 136"/>
                <a:gd name="T35" fmla="*/ 62 h 235"/>
                <a:gd name="T36" fmla="*/ 45 w 136"/>
                <a:gd name="T37" fmla="*/ 85 h 235"/>
                <a:gd name="T38" fmla="*/ 79 w 136"/>
                <a:gd name="T39" fmla="*/ 104 h 235"/>
                <a:gd name="T40" fmla="*/ 123 w 136"/>
                <a:gd name="T41" fmla="*/ 132 h 235"/>
                <a:gd name="T42" fmla="*/ 136 w 136"/>
                <a:gd name="T43" fmla="*/ 17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35">
                  <a:moveTo>
                    <a:pt x="136" y="170"/>
                  </a:moveTo>
                  <a:cubicBezTo>
                    <a:pt x="136" y="189"/>
                    <a:pt x="128" y="205"/>
                    <a:pt x="113" y="217"/>
                  </a:cubicBezTo>
                  <a:cubicBezTo>
                    <a:pt x="99" y="229"/>
                    <a:pt x="79" y="235"/>
                    <a:pt x="55" y="235"/>
                  </a:cubicBezTo>
                  <a:cubicBezTo>
                    <a:pt x="34" y="235"/>
                    <a:pt x="16" y="231"/>
                    <a:pt x="0" y="222"/>
                  </a:cubicBezTo>
                  <a:cubicBezTo>
                    <a:pt x="0" y="183"/>
                    <a:pt x="0" y="183"/>
                    <a:pt x="0" y="183"/>
                  </a:cubicBezTo>
                  <a:cubicBezTo>
                    <a:pt x="17" y="197"/>
                    <a:pt x="37" y="204"/>
                    <a:pt x="57" y="204"/>
                  </a:cubicBezTo>
                  <a:cubicBezTo>
                    <a:pt x="85" y="204"/>
                    <a:pt x="99" y="194"/>
                    <a:pt x="99" y="173"/>
                  </a:cubicBezTo>
                  <a:cubicBezTo>
                    <a:pt x="99" y="165"/>
                    <a:pt x="97" y="158"/>
                    <a:pt x="91" y="152"/>
                  </a:cubicBezTo>
                  <a:cubicBezTo>
                    <a:pt x="86" y="147"/>
                    <a:pt x="73" y="140"/>
                    <a:pt x="54" y="131"/>
                  </a:cubicBezTo>
                  <a:cubicBezTo>
                    <a:pt x="34" y="122"/>
                    <a:pt x="21" y="113"/>
                    <a:pt x="13" y="104"/>
                  </a:cubicBezTo>
                  <a:cubicBezTo>
                    <a:pt x="5" y="94"/>
                    <a:pt x="0" y="81"/>
                    <a:pt x="0" y="65"/>
                  </a:cubicBezTo>
                  <a:cubicBezTo>
                    <a:pt x="0" y="46"/>
                    <a:pt x="8" y="31"/>
                    <a:pt x="22" y="18"/>
                  </a:cubicBezTo>
                  <a:cubicBezTo>
                    <a:pt x="37" y="6"/>
                    <a:pt x="56" y="0"/>
                    <a:pt x="78" y="0"/>
                  </a:cubicBezTo>
                  <a:cubicBezTo>
                    <a:pt x="96" y="0"/>
                    <a:pt x="111" y="3"/>
                    <a:pt x="125" y="10"/>
                  </a:cubicBezTo>
                  <a:cubicBezTo>
                    <a:pt x="125" y="47"/>
                    <a:pt x="125" y="47"/>
                    <a:pt x="125" y="47"/>
                  </a:cubicBezTo>
                  <a:cubicBezTo>
                    <a:pt x="111" y="36"/>
                    <a:pt x="94" y="31"/>
                    <a:pt x="75" y="31"/>
                  </a:cubicBezTo>
                  <a:cubicBezTo>
                    <a:pt x="64" y="31"/>
                    <a:pt x="54" y="33"/>
                    <a:pt x="47" y="39"/>
                  </a:cubicBezTo>
                  <a:cubicBezTo>
                    <a:pt x="40" y="45"/>
                    <a:pt x="37" y="53"/>
                    <a:pt x="37" y="62"/>
                  </a:cubicBezTo>
                  <a:cubicBezTo>
                    <a:pt x="37" y="72"/>
                    <a:pt x="39" y="79"/>
                    <a:pt x="45" y="85"/>
                  </a:cubicBezTo>
                  <a:cubicBezTo>
                    <a:pt x="50" y="90"/>
                    <a:pt x="62" y="96"/>
                    <a:pt x="79" y="104"/>
                  </a:cubicBezTo>
                  <a:cubicBezTo>
                    <a:pt x="100" y="113"/>
                    <a:pt x="114" y="122"/>
                    <a:pt x="123" y="132"/>
                  </a:cubicBezTo>
                  <a:cubicBezTo>
                    <a:pt x="131" y="142"/>
                    <a:pt x="136" y="155"/>
                    <a:pt x="136"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18" name="Freeform 11"/>
            <p:cNvSpPr>
              <a:spLocks noEditPoints="1"/>
            </p:cNvSpPr>
            <p:nvPr userDrawn="1"/>
          </p:nvSpPr>
          <p:spPr bwMode="auto">
            <a:xfrm>
              <a:off x="4402" y="-490"/>
              <a:ext cx="516" cy="555"/>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7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7"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20" name="Freeform 12"/>
            <p:cNvSpPr>
              <a:spLocks/>
            </p:cNvSpPr>
            <p:nvPr userDrawn="1"/>
          </p:nvSpPr>
          <p:spPr bwMode="auto">
            <a:xfrm>
              <a:off x="4970" y="-743"/>
              <a:ext cx="314" cy="797"/>
            </a:xfrm>
            <a:custGeom>
              <a:avLst/>
              <a:gdLst>
                <a:gd name="T0" fmla="*/ 133 w 133"/>
                <a:gd name="T1" fmla="*/ 36 h 337"/>
                <a:gd name="T2" fmla="*/ 110 w 133"/>
                <a:gd name="T3" fmla="*/ 30 h 337"/>
                <a:gd name="T4" fmla="*/ 73 w 133"/>
                <a:gd name="T5" fmla="*/ 78 h 337"/>
                <a:gd name="T6" fmla="*/ 73 w 133"/>
                <a:gd name="T7" fmla="*/ 112 h 337"/>
                <a:gd name="T8" fmla="*/ 125 w 133"/>
                <a:gd name="T9" fmla="*/ 112 h 337"/>
                <a:gd name="T10" fmla="*/ 125 w 133"/>
                <a:gd name="T11" fmla="*/ 143 h 337"/>
                <a:gd name="T12" fmla="*/ 73 w 133"/>
                <a:gd name="T13" fmla="*/ 143 h 337"/>
                <a:gd name="T14" fmla="*/ 73 w 133"/>
                <a:gd name="T15" fmla="*/ 337 h 337"/>
                <a:gd name="T16" fmla="*/ 38 w 133"/>
                <a:gd name="T17" fmla="*/ 337 h 337"/>
                <a:gd name="T18" fmla="*/ 38 w 133"/>
                <a:gd name="T19" fmla="*/ 143 h 337"/>
                <a:gd name="T20" fmla="*/ 0 w 133"/>
                <a:gd name="T21" fmla="*/ 143 h 337"/>
                <a:gd name="T22" fmla="*/ 0 w 133"/>
                <a:gd name="T23" fmla="*/ 112 h 337"/>
                <a:gd name="T24" fmla="*/ 38 w 133"/>
                <a:gd name="T25" fmla="*/ 112 h 337"/>
                <a:gd name="T26" fmla="*/ 38 w 133"/>
                <a:gd name="T27" fmla="*/ 76 h 337"/>
                <a:gd name="T28" fmla="*/ 57 w 133"/>
                <a:gd name="T29" fmla="*/ 21 h 337"/>
                <a:gd name="T30" fmla="*/ 108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7" y="32"/>
                    <a:pt x="119" y="30"/>
                    <a:pt x="110" y="30"/>
                  </a:cubicBezTo>
                  <a:cubicBezTo>
                    <a:pt x="85" y="30"/>
                    <a:pt x="73" y="46"/>
                    <a:pt x="73" y="78"/>
                  </a:cubicBezTo>
                  <a:cubicBezTo>
                    <a:pt x="73" y="112"/>
                    <a:pt x="73" y="112"/>
                    <a:pt x="73" y="112"/>
                  </a:cubicBezTo>
                  <a:cubicBezTo>
                    <a:pt x="125" y="112"/>
                    <a:pt x="125" y="112"/>
                    <a:pt x="125" y="112"/>
                  </a:cubicBezTo>
                  <a:cubicBezTo>
                    <a:pt x="125" y="143"/>
                    <a:pt x="125" y="143"/>
                    <a:pt x="125" y="143"/>
                  </a:cubicBezTo>
                  <a:cubicBezTo>
                    <a:pt x="73" y="143"/>
                    <a:pt x="73" y="143"/>
                    <a:pt x="73" y="143"/>
                  </a:cubicBezTo>
                  <a:cubicBezTo>
                    <a:pt x="73" y="337"/>
                    <a:pt x="73" y="337"/>
                    <a:pt x="73" y="337"/>
                  </a:cubicBezTo>
                  <a:cubicBezTo>
                    <a:pt x="38" y="337"/>
                    <a:pt x="38" y="337"/>
                    <a:pt x="38" y="337"/>
                  </a:cubicBezTo>
                  <a:cubicBezTo>
                    <a:pt x="38" y="143"/>
                    <a:pt x="38" y="143"/>
                    <a:pt x="38" y="143"/>
                  </a:cubicBezTo>
                  <a:cubicBezTo>
                    <a:pt x="0" y="143"/>
                    <a:pt x="0" y="143"/>
                    <a:pt x="0" y="143"/>
                  </a:cubicBezTo>
                  <a:cubicBezTo>
                    <a:pt x="0" y="112"/>
                    <a:pt x="0" y="112"/>
                    <a:pt x="0" y="112"/>
                  </a:cubicBezTo>
                  <a:cubicBezTo>
                    <a:pt x="38" y="112"/>
                    <a:pt x="38" y="112"/>
                    <a:pt x="38" y="112"/>
                  </a:cubicBezTo>
                  <a:cubicBezTo>
                    <a:pt x="38" y="76"/>
                    <a:pt x="38" y="76"/>
                    <a:pt x="38" y="76"/>
                  </a:cubicBezTo>
                  <a:cubicBezTo>
                    <a:pt x="38" y="53"/>
                    <a:pt x="44" y="35"/>
                    <a:pt x="57" y="21"/>
                  </a:cubicBezTo>
                  <a:cubicBezTo>
                    <a:pt x="71" y="7"/>
                    <a:pt x="87" y="0"/>
                    <a:pt x="108" y="0"/>
                  </a:cubicBezTo>
                  <a:cubicBezTo>
                    <a:pt x="119" y="0"/>
                    <a:pt x="127" y="1"/>
                    <a:pt x="133" y="4"/>
                  </a:cubicBezTo>
                  <a:lnTo>
                    <a:pt x="13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21" name="Freeform 13"/>
            <p:cNvSpPr>
              <a:spLocks/>
            </p:cNvSpPr>
            <p:nvPr userDrawn="1"/>
          </p:nvSpPr>
          <p:spPr bwMode="auto">
            <a:xfrm>
              <a:off x="5310" y="-635"/>
              <a:ext cx="305" cy="700"/>
            </a:xfrm>
            <a:custGeom>
              <a:avLst/>
              <a:gdLst>
                <a:gd name="T0" fmla="*/ 129 w 129"/>
                <a:gd name="T1" fmla="*/ 288 h 296"/>
                <a:gd name="T2" fmla="*/ 96 w 129"/>
                <a:gd name="T3" fmla="*/ 296 h 296"/>
                <a:gd name="T4" fmla="*/ 38 w 129"/>
                <a:gd name="T5" fmla="*/ 230 h 296"/>
                <a:gd name="T6" fmla="*/ 38 w 129"/>
                <a:gd name="T7" fmla="*/ 97 h 296"/>
                <a:gd name="T8" fmla="*/ 0 w 129"/>
                <a:gd name="T9" fmla="*/ 97 h 296"/>
                <a:gd name="T10" fmla="*/ 0 w 129"/>
                <a:gd name="T11" fmla="*/ 66 h 296"/>
                <a:gd name="T12" fmla="*/ 38 w 129"/>
                <a:gd name="T13" fmla="*/ 66 h 296"/>
                <a:gd name="T14" fmla="*/ 38 w 129"/>
                <a:gd name="T15" fmla="*/ 12 h 296"/>
                <a:gd name="T16" fmla="*/ 73 w 129"/>
                <a:gd name="T17" fmla="*/ 0 h 296"/>
                <a:gd name="T18" fmla="*/ 73 w 129"/>
                <a:gd name="T19" fmla="*/ 66 h 296"/>
                <a:gd name="T20" fmla="*/ 129 w 129"/>
                <a:gd name="T21" fmla="*/ 66 h 296"/>
                <a:gd name="T22" fmla="*/ 129 w 129"/>
                <a:gd name="T23" fmla="*/ 97 h 296"/>
                <a:gd name="T24" fmla="*/ 73 w 129"/>
                <a:gd name="T25" fmla="*/ 97 h 296"/>
                <a:gd name="T26" fmla="*/ 73 w 129"/>
                <a:gd name="T27" fmla="*/ 223 h 296"/>
                <a:gd name="T28" fmla="*/ 81 w 129"/>
                <a:gd name="T29" fmla="*/ 255 h 296"/>
                <a:gd name="T30" fmla="*/ 106 w 129"/>
                <a:gd name="T31" fmla="*/ 265 h 296"/>
                <a:gd name="T32" fmla="*/ 129 w 129"/>
                <a:gd name="T33" fmla="*/ 258 h 296"/>
                <a:gd name="T34" fmla="*/ 129 w 129"/>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296">
                  <a:moveTo>
                    <a:pt x="129" y="288"/>
                  </a:moveTo>
                  <a:cubicBezTo>
                    <a:pt x="120" y="293"/>
                    <a:pt x="109" y="296"/>
                    <a:pt x="96" y="296"/>
                  </a:cubicBezTo>
                  <a:cubicBezTo>
                    <a:pt x="57" y="296"/>
                    <a:pt x="38" y="274"/>
                    <a:pt x="38" y="230"/>
                  </a:cubicBezTo>
                  <a:cubicBezTo>
                    <a:pt x="38" y="97"/>
                    <a:pt x="38" y="97"/>
                    <a:pt x="38" y="97"/>
                  </a:cubicBezTo>
                  <a:cubicBezTo>
                    <a:pt x="0" y="97"/>
                    <a:pt x="0" y="97"/>
                    <a:pt x="0" y="97"/>
                  </a:cubicBezTo>
                  <a:cubicBezTo>
                    <a:pt x="0" y="66"/>
                    <a:pt x="0" y="66"/>
                    <a:pt x="0" y="66"/>
                  </a:cubicBezTo>
                  <a:cubicBezTo>
                    <a:pt x="38" y="66"/>
                    <a:pt x="38" y="66"/>
                    <a:pt x="38" y="66"/>
                  </a:cubicBezTo>
                  <a:cubicBezTo>
                    <a:pt x="38" y="12"/>
                    <a:pt x="38" y="12"/>
                    <a:pt x="38" y="12"/>
                  </a:cubicBezTo>
                  <a:cubicBezTo>
                    <a:pt x="73" y="0"/>
                    <a:pt x="73" y="0"/>
                    <a:pt x="73" y="0"/>
                  </a:cubicBezTo>
                  <a:cubicBezTo>
                    <a:pt x="73" y="66"/>
                    <a:pt x="73" y="66"/>
                    <a:pt x="73" y="66"/>
                  </a:cubicBezTo>
                  <a:cubicBezTo>
                    <a:pt x="129" y="66"/>
                    <a:pt x="129" y="66"/>
                    <a:pt x="129" y="66"/>
                  </a:cubicBezTo>
                  <a:cubicBezTo>
                    <a:pt x="129" y="97"/>
                    <a:pt x="129" y="97"/>
                    <a:pt x="129" y="97"/>
                  </a:cubicBezTo>
                  <a:cubicBezTo>
                    <a:pt x="73" y="97"/>
                    <a:pt x="73" y="97"/>
                    <a:pt x="73" y="97"/>
                  </a:cubicBezTo>
                  <a:cubicBezTo>
                    <a:pt x="73" y="223"/>
                    <a:pt x="73" y="223"/>
                    <a:pt x="73" y="223"/>
                  </a:cubicBezTo>
                  <a:cubicBezTo>
                    <a:pt x="73" y="238"/>
                    <a:pt x="76" y="249"/>
                    <a:pt x="81" y="255"/>
                  </a:cubicBezTo>
                  <a:cubicBezTo>
                    <a:pt x="86" y="262"/>
                    <a:pt x="94" y="265"/>
                    <a:pt x="106" y="265"/>
                  </a:cubicBezTo>
                  <a:cubicBezTo>
                    <a:pt x="115" y="265"/>
                    <a:pt x="122" y="263"/>
                    <a:pt x="129" y="258"/>
                  </a:cubicBezTo>
                  <a:lnTo>
                    <a:pt x="129"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22" name="Freeform 14"/>
            <p:cNvSpPr>
              <a:spLocks/>
            </p:cNvSpPr>
            <p:nvPr userDrawn="1"/>
          </p:nvSpPr>
          <p:spPr bwMode="auto">
            <a:xfrm>
              <a:off x="1343" y="434"/>
              <a:ext cx="949" cy="743"/>
            </a:xfrm>
            <a:custGeom>
              <a:avLst/>
              <a:gdLst>
                <a:gd name="T0" fmla="*/ 401 w 401"/>
                <a:gd name="T1" fmla="*/ 0 h 314"/>
                <a:gd name="T2" fmla="*/ 314 w 401"/>
                <a:gd name="T3" fmla="*/ 314 h 314"/>
                <a:gd name="T4" fmla="*/ 271 w 401"/>
                <a:gd name="T5" fmla="*/ 314 h 314"/>
                <a:gd name="T6" fmla="*/ 208 w 401"/>
                <a:gd name="T7" fmla="*/ 84 h 314"/>
                <a:gd name="T8" fmla="*/ 203 w 401"/>
                <a:gd name="T9" fmla="*/ 52 h 314"/>
                <a:gd name="T10" fmla="*/ 202 w 401"/>
                <a:gd name="T11" fmla="*/ 52 h 314"/>
                <a:gd name="T12" fmla="*/ 196 w 401"/>
                <a:gd name="T13" fmla="*/ 83 h 314"/>
                <a:gd name="T14" fmla="*/ 132 w 401"/>
                <a:gd name="T15" fmla="*/ 314 h 314"/>
                <a:gd name="T16" fmla="*/ 90 w 401"/>
                <a:gd name="T17" fmla="*/ 314 h 314"/>
                <a:gd name="T18" fmla="*/ 0 w 401"/>
                <a:gd name="T19" fmla="*/ 0 h 314"/>
                <a:gd name="T20" fmla="*/ 40 w 401"/>
                <a:gd name="T21" fmla="*/ 0 h 314"/>
                <a:gd name="T22" fmla="*/ 105 w 401"/>
                <a:gd name="T23" fmla="*/ 240 h 314"/>
                <a:gd name="T24" fmla="*/ 111 w 401"/>
                <a:gd name="T25" fmla="*/ 272 h 314"/>
                <a:gd name="T26" fmla="*/ 112 w 401"/>
                <a:gd name="T27" fmla="*/ 272 h 314"/>
                <a:gd name="T28" fmla="*/ 118 w 401"/>
                <a:gd name="T29" fmla="*/ 240 h 314"/>
                <a:gd name="T30" fmla="*/ 187 w 401"/>
                <a:gd name="T31" fmla="*/ 0 h 314"/>
                <a:gd name="T32" fmla="*/ 222 w 401"/>
                <a:gd name="T33" fmla="*/ 0 h 314"/>
                <a:gd name="T34" fmla="*/ 287 w 401"/>
                <a:gd name="T35" fmla="*/ 242 h 314"/>
                <a:gd name="T36" fmla="*/ 292 w 401"/>
                <a:gd name="T37" fmla="*/ 271 h 314"/>
                <a:gd name="T38" fmla="*/ 293 w 401"/>
                <a:gd name="T39" fmla="*/ 271 h 314"/>
                <a:gd name="T40" fmla="*/ 299 w 401"/>
                <a:gd name="T41" fmla="*/ 241 h 314"/>
                <a:gd name="T42" fmla="*/ 362 w 401"/>
                <a:gd name="T43" fmla="*/ 0 h 314"/>
                <a:gd name="T44" fmla="*/ 401 w 401"/>
                <a:gd name="T45"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1" h="314">
                  <a:moveTo>
                    <a:pt x="401" y="0"/>
                  </a:moveTo>
                  <a:cubicBezTo>
                    <a:pt x="314" y="314"/>
                    <a:pt x="314" y="314"/>
                    <a:pt x="314" y="314"/>
                  </a:cubicBezTo>
                  <a:cubicBezTo>
                    <a:pt x="271" y="314"/>
                    <a:pt x="271" y="314"/>
                    <a:pt x="271" y="314"/>
                  </a:cubicBezTo>
                  <a:cubicBezTo>
                    <a:pt x="208" y="84"/>
                    <a:pt x="208" y="84"/>
                    <a:pt x="208" y="84"/>
                  </a:cubicBezTo>
                  <a:cubicBezTo>
                    <a:pt x="205" y="75"/>
                    <a:pt x="204" y="65"/>
                    <a:pt x="203" y="52"/>
                  </a:cubicBezTo>
                  <a:cubicBezTo>
                    <a:pt x="202" y="52"/>
                    <a:pt x="202" y="52"/>
                    <a:pt x="202" y="52"/>
                  </a:cubicBezTo>
                  <a:cubicBezTo>
                    <a:pt x="201" y="63"/>
                    <a:pt x="199" y="73"/>
                    <a:pt x="196" y="83"/>
                  </a:cubicBezTo>
                  <a:cubicBezTo>
                    <a:pt x="132" y="314"/>
                    <a:pt x="132" y="314"/>
                    <a:pt x="132" y="314"/>
                  </a:cubicBezTo>
                  <a:cubicBezTo>
                    <a:pt x="90" y="314"/>
                    <a:pt x="90" y="314"/>
                    <a:pt x="90" y="314"/>
                  </a:cubicBezTo>
                  <a:cubicBezTo>
                    <a:pt x="0" y="0"/>
                    <a:pt x="0" y="0"/>
                    <a:pt x="0" y="0"/>
                  </a:cubicBezTo>
                  <a:cubicBezTo>
                    <a:pt x="40" y="0"/>
                    <a:pt x="40" y="0"/>
                    <a:pt x="40" y="0"/>
                  </a:cubicBezTo>
                  <a:cubicBezTo>
                    <a:pt x="105" y="240"/>
                    <a:pt x="105" y="240"/>
                    <a:pt x="105" y="240"/>
                  </a:cubicBezTo>
                  <a:cubicBezTo>
                    <a:pt x="108" y="251"/>
                    <a:pt x="110" y="262"/>
                    <a:pt x="111" y="272"/>
                  </a:cubicBezTo>
                  <a:cubicBezTo>
                    <a:pt x="112" y="272"/>
                    <a:pt x="112" y="272"/>
                    <a:pt x="112" y="272"/>
                  </a:cubicBezTo>
                  <a:cubicBezTo>
                    <a:pt x="112" y="263"/>
                    <a:pt x="115" y="253"/>
                    <a:pt x="118" y="240"/>
                  </a:cubicBezTo>
                  <a:cubicBezTo>
                    <a:pt x="187" y="0"/>
                    <a:pt x="187" y="0"/>
                    <a:pt x="187" y="0"/>
                  </a:cubicBezTo>
                  <a:cubicBezTo>
                    <a:pt x="222" y="0"/>
                    <a:pt x="222" y="0"/>
                    <a:pt x="222" y="0"/>
                  </a:cubicBezTo>
                  <a:cubicBezTo>
                    <a:pt x="287" y="242"/>
                    <a:pt x="287" y="242"/>
                    <a:pt x="287" y="242"/>
                  </a:cubicBezTo>
                  <a:cubicBezTo>
                    <a:pt x="289" y="251"/>
                    <a:pt x="291" y="261"/>
                    <a:pt x="292" y="271"/>
                  </a:cubicBezTo>
                  <a:cubicBezTo>
                    <a:pt x="293" y="271"/>
                    <a:pt x="293" y="271"/>
                    <a:pt x="293" y="271"/>
                  </a:cubicBezTo>
                  <a:cubicBezTo>
                    <a:pt x="294" y="264"/>
                    <a:pt x="296" y="254"/>
                    <a:pt x="299" y="241"/>
                  </a:cubicBezTo>
                  <a:cubicBezTo>
                    <a:pt x="362" y="0"/>
                    <a:pt x="362" y="0"/>
                    <a:pt x="362" y="0"/>
                  </a:cubicBezTo>
                  <a:lnTo>
                    <a:pt x="4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23" name="Freeform 15"/>
            <p:cNvSpPr>
              <a:spLocks noEditPoints="1"/>
            </p:cNvSpPr>
            <p:nvPr userDrawn="1"/>
          </p:nvSpPr>
          <p:spPr bwMode="auto">
            <a:xfrm>
              <a:off x="2325" y="633"/>
              <a:ext cx="513" cy="556"/>
            </a:xfrm>
            <a:custGeom>
              <a:avLst/>
              <a:gdLst>
                <a:gd name="T0" fmla="*/ 217 w 217"/>
                <a:gd name="T1" fmla="*/ 117 h 235"/>
                <a:gd name="T2" fmla="*/ 187 w 217"/>
                <a:gd name="T3" fmla="*/ 203 h 235"/>
                <a:gd name="T4" fmla="*/ 107 w 217"/>
                <a:gd name="T5" fmla="*/ 235 h 235"/>
                <a:gd name="T6" fmla="*/ 29 w 217"/>
                <a:gd name="T7" fmla="*/ 203 h 235"/>
                <a:gd name="T8" fmla="*/ 0 w 217"/>
                <a:gd name="T9" fmla="*/ 120 h 235"/>
                <a:gd name="T10" fmla="*/ 30 w 217"/>
                <a:gd name="T11" fmla="*/ 32 h 235"/>
                <a:gd name="T12" fmla="*/ 112 w 217"/>
                <a:gd name="T13" fmla="*/ 0 h 235"/>
                <a:gd name="T14" fmla="*/ 189 w 217"/>
                <a:gd name="T15" fmla="*/ 31 h 235"/>
                <a:gd name="T16" fmla="*/ 217 w 217"/>
                <a:gd name="T17" fmla="*/ 117 h 235"/>
                <a:gd name="T18" fmla="*/ 181 w 217"/>
                <a:gd name="T19" fmla="*/ 118 h 235"/>
                <a:gd name="T20" fmla="*/ 162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7" y="203"/>
                  </a:cubicBezTo>
                  <a:cubicBezTo>
                    <a:pt x="167" y="224"/>
                    <a:pt x="141" y="235"/>
                    <a:pt x="107" y="235"/>
                  </a:cubicBezTo>
                  <a:cubicBezTo>
                    <a:pt x="75" y="235"/>
                    <a:pt x="48" y="225"/>
                    <a:pt x="29" y="203"/>
                  </a:cubicBezTo>
                  <a:cubicBezTo>
                    <a:pt x="10" y="182"/>
                    <a:pt x="0" y="155"/>
                    <a:pt x="0" y="120"/>
                  </a:cubicBezTo>
                  <a:cubicBezTo>
                    <a:pt x="0" y="83"/>
                    <a:pt x="10" y="54"/>
                    <a:pt x="30" y="32"/>
                  </a:cubicBezTo>
                  <a:cubicBezTo>
                    <a:pt x="50" y="11"/>
                    <a:pt x="77" y="0"/>
                    <a:pt x="112" y="0"/>
                  </a:cubicBezTo>
                  <a:cubicBezTo>
                    <a:pt x="145" y="0"/>
                    <a:pt x="171" y="10"/>
                    <a:pt x="189" y="31"/>
                  </a:cubicBezTo>
                  <a:cubicBezTo>
                    <a:pt x="208" y="52"/>
                    <a:pt x="217" y="80"/>
                    <a:pt x="217" y="117"/>
                  </a:cubicBezTo>
                  <a:close/>
                  <a:moveTo>
                    <a:pt x="181" y="118"/>
                  </a:moveTo>
                  <a:cubicBezTo>
                    <a:pt x="181" y="90"/>
                    <a:pt x="175" y="68"/>
                    <a:pt x="162" y="53"/>
                  </a:cubicBezTo>
                  <a:cubicBezTo>
                    <a:pt x="150" y="38"/>
                    <a:pt x="133" y="31"/>
                    <a:pt x="110" y="31"/>
                  </a:cubicBezTo>
                  <a:cubicBezTo>
                    <a:pt x="87" y="31"/>
                    <a:pt x="69" y="38"/>
                    <a:pt x="56" y="54"/>
                  </a:cubicBezTo>
                  <a:cubicBezTo>
                    <a:pt x="43" y="69"/>
                    <a:pt x="36" y="91"/>
                    <a:pt x="36" y="119"/>
                  </a:cubicBezTo>
                  <a:cubicBezTo>
                    <a:pt x="36" y="146"/>
                    <a:pt x="43" y="167"/>
                    <a:pt x="56" y="182"/>
                  </a:cubicBezTo>
                  <a:cubicBezTo>
                    <a:pt x="69" y="197"/>
                    <a:pt x="87" y="204"/>
                    <a:pt x="110" y="204"/>
                  </a:cubicBezTo>
                  <a:cubicBezTo>
                    <a:pt x="133" y="204"/>
                    <a:pt x="150"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24" name="Freeform 16"/>
            <p:cNvSpPr>
              <a:spLocks/>
            </p:cNvSpPr>
            <p:nvPr userDrawn="1"/>
          </p:nvSpPr>
          <p:spPr bwMode="auto">
            <a:xfrm>
              <a:off x="2968" y="635"/>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100"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25" name="Rectangle 17"/>
            <p:cNvSpPr>
              <a:spLocks noChangeArrowheads="1"/>
            </p:cNvSpPr>
            <p:nvPr userDrawn="1"/>
          </p:nvSpPr>
          <p:spPr bwMode="auto">
            <a:xfrm>
              <a:off x="3330" y="392"/>
              <a:ext cx="86" cy="7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26" name="Freeform 18"/>
            <p:cNvSpPr>
              <a:spLocks noEditPoints="1"/>
            </p:cNvSpPr>
            <p:nvPr userDrawn="1"/>
          </p:nvSpPr>
          <p:spPr bwMode="auto">
            <a:xfrm>
              <a:off x="3543" y="392"/>
              <a:ext cx="483" cy="797"/>
            </a:xfrm>
            <a:custGeom>
              <a:avLst/>
              <a:gdLst>
                <a:gd name="T0" fmla="*/ 204 w 204"/>
                <a:gd name="T1" fmla="*/ 332 h 337"/>
                <a:gd name="T2" fmla="*/ 168 w 204"/>
                <a:gd name="T3" fmla="*/ 332 h 337"/>
                <a:gd name="T4" fmla="*/ 168 w 204"/>
                <a:gd name="T5" fmla="*/ 294 h 337"/>
                <a:gd name="T6" fmla="*/ 168 w 204"/>
                <a:gd name="T7" fmla="*/ 294 h 337"/>
                <a:gd name="T8" fmla="*/ 92 w 204"/>
                <a:gd name="T9" fmla="*/ 337 h 337"/>
                <a:gd name="T10" fmla="*/ 25 w 204"/>
                <a:gd name="T11" fmla="*/ 307 h 337"/>
                <a:gd name="T12" fmla="*/ 0 w 204"/>
                <a:gd name="T13" fmla="*/ 225 h 337"/>
                <a:gd name="T14" fmla="*/ 28 w 204"/>
                <a:gd name="T15" fmla="*/ 136 h 337"/>
                <a:gd name="T16" fmla="*/ 101 w 204"/>
                <a:gd name="T17" fmla="*/ 102 h 337"/>
                <a:gd name="T18" fmla="*/ 168 w 204"/>
                <a:gd name="T19" fmla="*/ 138 h 337"/>
                <a:gd name="T20" fmla="*/ 168 w 204"/>
                <a:gd name="T21" fmla="*/ 138 h 337"/>
                <a:gd name="T22" fmla="*/ 168 w 204"/>
                <a:gd name="T23" fmla="*/ 0 h 337"/>
                <a:gd name="T24" fmla="*/ 204 w 204"/>
                <a:gd name="T25" fmla="*/ 0 h 337"/>
                <a:gd name="T26" fmla="*/ 204 w 204"/>
                <a:gd name="T27" fmla="*/ 332 h 337"/>
                <a:gd name="T28" fmla="*/ 168 w 204"/>
                <a:gd name="T29" fmla="*/ 230 h 337"/>
                <a:gd name="T30" fmla="*/ 168 w 204"/>
                <a:gd name="T31" fmla="*/ 197 h 337"/>
                <a:gd name="T32" fmla="*/ 150 w 204"/>
                <a:gd name="T33" fmla="*/ 151 h 337"/>
                <a:gd name="T34" fmla="*/ 106 w 204"/>
                <a:gd name="T35" fmla="*/ 133 h 337"/>
                <a:gd name="T36" fmla="*/ 55 w 204"/>
                <a:gd name="T37" fmla="*/ 157 h 337"/>
                <a:gd name="T38" fmla="*/ 37 w 204"/>
                <a:gd name="T39" fmla="*/ 223 h 337"/>
                <a:gd name="T40" fmla="*/ 54 w 204"/>
                <a:gd name="T41" fmla="*/ 284 h 337"/>
                <a:gd name="T42" fmla="*/ 102 w 204"/>
                <a:gd name="T43" fmla="*/ 306 h 337"/>
                <a:gd name="T44" fmla="*/ 150 w 204"/>
                <a:gd name="T45" fmla="*/ 285 h 337"/>
                <a:gd name="T46" fmla="*/ 168 w 204"/>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337">
                  <a:moveTo>
                    <a:pt x="204" y="332"/>
                  </a:moveTo>
                  <a:cubicBezTo>
                    <a:pt x="168" y="332"/>
                    <a:pt x="168" y="332"/>
                    <a:pt x="168" y="332"/>
                  </a:cubicBezTo>
                  <a:cubicBezTo>
                    <a:pt x="168" y="294"/>
                    <a:pt x="168" y="294"/>
                    <a:pt x="168" y="294"/>
                  </a:cubicBezTo>
                  <a:cubicBezTo>
                    <a:pt x="168" y="294"/>
                    <a:pt x="168" y="294"/>
                    <a:pt x="168" y="294"/>
                  </a:cubicBezTo>
                  <a:cubicBezTo>
                    <a:pt x="151" y="323"/>
                    <a:pt x="126" y="337"/>
                    <a:pt x="92" y="337"/>
                  </a:cubicBezTo>
                  <a:cubicBezTo>
                    <a:pt x="64" y="337"/>
                    <a:pt x="42" y="327"/>
                    <a:pt x="25" y="307"/>
                  </a:cubicBezTo>
                  <a:cubicBezTo>
                    <a:pt x="9" y="286"/>
                    <a:pt x="0" y="259"/>
                    <a:pt x="0" y="225"/>
                  </a:cubicBezTo>
                  <a:cubicBezTo>
                    <a:pt x="0" y="188"/>
                    <a:pt x="10" y="158"/>
                    <a:pt x="28" y="136"/>
                  </a:cubicBezTo>
                  <a:cubicBezTo>
                    <a:pt x="46" y="113"/>
                    <a:pt x="71" y="102"/>
                    <a:pt x="101" y="102"/>
                  </a:cubicBezTo>
                  <a:cubicBezTo>
                    <a:pt x="132" y="102"/>
                    <a:pt x="154" y="114"/>
                    <a:pt x="168" y="138"/>
                  </a:cubicBezTo>
                  <a:cubicBezTo>
                    <a:pt x="168" y="138"/>
                    <a:pt x="168" y="138"/>
                    <a:pt x="168" y="138"/>
                  </a:cubicBezTo>
                  <a:cubicBezTo>
                    <a:pt x="168" y="0"/>
                    <a:pt x="168" y="0"/>
                    <a:pt x="168" y="0"/>
                  </a:cubicBezTo>
                  <a:cubicBezTo>
                    <a:pt x="204" y="0"/>
                    <a:pt x="204" y="0"/>
                    <a:pt x="204" y="0"/>
                  </a:cubicBezTo>
                  <a:lnTo>
                    <a:pt x="204" y="332"/>
                  </a:lnTo>
                  <a:close/>
                  <a:moveTo>
                    <a:pt x="168" y="230"/>
                  </a:moveTo>
                  <a:cubicBezTo>
                    <a:pt x="168" y="197"/>
                    <a:pt x="168" y="197"/>
                    <a:pt x="168" y="197"/>
                  </a:cubicBezTo>
                  <a:cubicBezTo>
                    <a:pt x="168" y="179"/>
                    <a:pt x="162" y="163"/>
                    <a:pt x="150" y="151"/>
                  </a:cubicBezTo>
                  <a:cubicBezTo>
                    <a:pt x="138" y="139"/>
                    <a:pt x="123" y="133"/>
                    <a:pt x="106" y="133"/>
                  </a:cubicBezTo>
                  <a:cubicBezTo>
                    <a:pt x="85" y="133"/>
                    <a:pt x="68" y="141"/>
                    <a:pt x="55" y="157"/>
                  </a:cubicBezTo>
                  <a:cubicBezTo>
                    <a:pt x="43" y="173"/>
                    <a:pt x="37" y="195"/>
                    <a:pt x="37" y="223"/>
                  </a:cubicBezTo>
                  <a:cubicBezTo>
                    <a:pt x="37" y="249"/>
                    <a:pt x="43" y="269"/>
                    <a:pt x="54" y="284"/>
                  </a:cubicBezTo>
                  <a:cubicBezTo>
                    <a:pt x="66" y="299"/>
                    <a:pt x="82" y="306"/>
                    <a:pt x="102" y="306"/>
                  </a:cubicBezTo>
                  <a:cubicBezTo>
                    <a:pt x="121" y="306"/>
                    <a:pt x="137" y="299"/>
                    <a:pt x="150" y="285"/>
                  </a:cubicBezTo>
                  <a:cubicBezTo>
                    <a:pt x="162" y="271"/>
                    <a:pt x="168" y="252"/>
                    <a:pt x="168"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27" name="Freeform 19"/>
            <p:cNvSpPr>
              <a:spLocks/>
            </p:cNvSpPr>
            <p:nvPr userDrawn="1"/>
          </p:nvSpPr>
          <p:spPr bwMode="auto">
            <a:xfrm>
              <a:off x="4123" y="645"/>
              <a:ext cx="728" cy="532"/>
            </a:xfrm>
            <a:custGeom>
              <a:avLst/>
              <a:gdLst>
                <a:gd name="T0" fmla="*/ 308 w 308"/>
                <a:gd name="T1" fmla="*/ 0 h 225"/>
                <a:gd name="T2" fmla="*/ 242 w 308"/>
                <a:gd name="T3" fmla="*/ 225 h 225"/>
                <a:gd name="T4" fmla="*/ 206 w 308"/>
                <a:gd name="T5" fmla="*/ 225 h 225"/>
                <a:gd name="T6" fmla="*/ 160 w 308"/>
                <a:gd name="T7" fmla="*/ 64 h 225"/>
                <a:gd name="T8" fmla="*/ 157 w 308"/>
                <a:gd name="T9" fmla="*/ 43 h 225"/>
                <a:gd name="T10" fmla="*/ 156 w 308"/>
                <a:gd name="T11" fmla="*/ 43 h 225"/>
                <a:gd name="T12" fmla="*/ 151 w 308"/>
                <a:gd name="T13" fmla="*/ 64 h 225"/>
                <a:gd name="T14" fmla="*/ 102 w 308"/>
                <a:gd name="T15" fmla="*/ 225 h 225"/>
                <a:gd name="T16" fmla="*/ 67 w 308"/>
                <a:gd name="T17" fmla="*/ 225 h 225"/>
                <a:gd name="T18" fmla="*/ 0 w 308"/>
                <a:gd name="T19" fmla="*/ 0 h 225"/>
                <a:gd name="T20" fmla="*/ 37 w 308"/>
                <a:gd name="T21" fmla="*/ 0 h 225"/>
                <a:gd name="T22" fmla="*/ 83 w 308"/>
                <a:gd name="T23" fmla="*/ 169 h 225"/>
                <a:gd name="T24" fmla="*/ 86 w 308"/>
                <a:gd name="T25" fmla="*/ 189 h 225"/>
                <a:gd name="T26" fmla="*/ 87 w 308"/>
                <a:gd name="T27" fmla="*/ 189 h 225"/>
                <a:gd name="T28" fmla="*/ 91 w 308"/>
                <a:gd name="T29" fmla="*/ 169 h 225"/>
                <a:gd name="T30" fmla="*/ 142 w 308"/>
                <a:gd name="T31" fmla="*/ 0 h 225"/>
                <a:gd name="T32" fmla="*/ 174 w 308"/>
                <a:gd name="T33" fmla="*/ 0 h 225"/>
                <a:gd name="T34" fmla="*/ 220 w 308"/>
                <a:gd name="T35" fmla="*/ 169 h 225"/>
                <a:gd name="T36" fmla="*/ 223 w 308"/>
                <a:gd name="T37" fmla="*/ 190 h 225"/>
                <a:gd name="T38" fmla="*/ 225 w 308"/>
                <a:gd name="T39" fmla="*/ 190 h 225"/>
                <a:gd name="T40" fmla="*/ 228 w 308"/>
                <a:gd name="T41" fmla="*/ 169 h 225"/>
                <a:gd name="T42" fmla="*/ 273 w 308"/>
                <a:gd name="T43" fmla="*/ 0 h 225"/>
                <a:gd name="T44" fmla="*/ 308 w 308"/>
                <a:gd name="T4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225">
                  <a:moveTo>
                    <a:pt x="308" y="0"/>
                  </a:moveTo>
                  <a:cubicBezTo>
                    <a:pt x="242" y="225"/>
                    <a:pt x="242" y="225"/>
                    <a:pt x="242" y="225"/>
                  </a:cubicBezTo>
                  <a:cubicBezTo>
                    <a:pt x="206" y="225"/>
                    <a:pt x="206" y="225"/>
                    <a:pt x="206" y="225"/>
                  </a:cubicBezTo>
                  <a:cubicBezTo>
                    <a:pt x="160" y="64"/>
                    <a:pt x="160" y="64"/>
                    <a:pt x="160" y="64"/>
                  </a:cubicBezTo>
                  <a:cubicBezTo>
                    <a:pt x="158" y="59"/>
                    <a:pt x="157" y="52"/>
                    <a:pt x="157" y="43"/>
                  </a:cubicBezTo>
                  <a:cubicBezTo>
                    <a:pt x="156" y="43"/>
                    <a:pt x="156" y="43"/>
                    <a:pt x="156" y="43"/>
                  </a:cubicBezTo>
                  <a:cubicBezTo>
                    <a:pt x="155" y="49"/>
                    <a:pt x="154" y="55"/>
                    <a:pt x="151" y="64"/>
                  </a:cubicBezTo>
                  <a:cubicBezTo>
                    <a:pt x="102" y="225"/>
                    <a:pt x="102" y="225"/>
                    <a:pt x="102" y="225"/>
                  </a:cubicBezTo>
                  <a:cubicBezTo>
                    <a:pt x="67" y="225"/>
                    <a:pt x="67" y="225"/>
                    <a:pt x="67" y="225"/>
                  </a:cubicBezTo>
                  <a:cubicBezTo>
                    <a:pt x="0" y="0"/>
                    <a:pt x="0" y="0"/>
                    <a:pt x="0" y="0"/>
                  </a:cubicBezTo>
                  <a:cubicBezTo>
                    <a:pt x="37" y="0"/>
                    <a:pt x="37" y="0"/>
                    <a:pt x="37" y="0"/>
                  </a:cubicBezTo>
                  <a:cubicBezTo>
                    <a:pt x="83" y="169"/>
                    <a:pt x="83" y="169"/>
                    <a:pt x="83" y="169"/>
                  </a:cubicBezTo>
                  <a:cubicBezTo>
                    <a:pt x="84" y="175"/>
                    <a:pt x="85" y="182"/>
                    <a:pt x="86" y="189"/>
                  </a:cubicBezTo>
                  <a:cubicBezTo>
                    <a:pt x="87" y="189"/>
                    <a:pt x="87" y="189"/>
                    <a:pt x="87" y="189"/>
                  </a:cubicBezTo>
                  <a:cubicBezTo>
                    <a:pt x="88" y="184"/>
                    <a:pt x="89" y="177"/>
                    <a:pt x="91" y="169"/>
                  </a:cubicBezTo>
                  <a:cubicBezTo>
                    <a:pt x="142" y="0"/>
                    <a:pt x="142" y="0"/>
                    <a:pt x="142" y="0"/>
                  </a:cubicBezTo>
                  <a:cubicBezTo>
                    <a:pt x="174" y="0"/>
                    <a:pt x="174" y="0"/>
                    <a:pt x="174" y="0"/>
                  </a:cubicBezTo>
                  <a:cubicBezTo>
                    <a:pt x="220" y="169"/>
                    <a:pt x="220" y="169"/>
                    <a:pt x="220" y="169"/>
                  </a:cubicBezTo>
                  <a:cubicBezTo>
                    <a:pt x="222" y="175"/>
                    <a:pt x="223" y="182"/>
                    <a:pt x="223" y="190"/>
                  </a:cubicBezTo>
                  <a:cubicBezTo>
                    <a:pt x="225" y="190"/>
                    <a:pt x="225" y="190"/>
                    <a:pt x="225" y="190"/>
                  </a:cubicBezTo>
                  <a:cubicBezTo>
                    <a:pt x="225" y="183"/>
                    <a:pt x="226" y="176"/>
                    <a:pt x="228" y="169"/>
                  </a:cubicBezTo>
                  <a:cubicBezTo>
                    <a:pt x="273" y="0"/>
                    <a:pt x="273" y="0"/>
                    <a:pt x="273" y="0"/>
                  </a:cubicBezTo>
                  <a:lnTo>
                    <a:pt x="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28" name="Freeform 20"/>
            <p:cNvSpPr>
              <a:spLocks noEditPoints="1"/>
            </p:cNvSpPr>
            <p:nvPr userDrawn="1"/>
          </p:nvSpPr>
          <p:spPr bwMode="auto">
            <a:xfrm>
              <a:off x="4939" y="401"/>
              <a:ext cx="109" cy="776"/>
            </a:xfrm>
            <a:custGeom>
              <a:avLst/>
              <a:gdLst>
                <a:gd name="T0" fmla="*/ 46 w 46"/>
                <a:gd name="T1" fmla="*/ 23 h 328"/>
                <a:gd name="T2" fmla="*/ 39 w 46"/>
                <a:gd name="T3" fmla="*/ 40 h 328"/>
                <a:gd name="T4" fmla="*/ 23 w 46"/>
                <a:gd name="T5" fmla="*/ 46 h 328"/>
                <a:gd name="T6" fmla="*/ 6 w 46"/>
                <a:gd name="T7" fmla="*/ 40 h 328"/>
                <a:gd name="T8" fmla="*/ 0 w 46"/>
                <a:gd name="T9" fmla="*/ 23 h 328"/>
                <a:gd name="T10" fmla="*/ 6 w 46"/>
                <a:gd name="T11" fmla="*/ 7 h 328"/>
                <a:gd name="T12" fmla="*/ 23 w 46"/>
                <a:gd name="T13" fmla="*/ 0 h 328"/>
                <a:gd name="T14" fmla="*/ 39 w 46"/>
                <a:gd name="T15" fmla="*/ 7 h 328"/>
                <a:gd name="T16" fmla="*/ 46 w 46"/>
                <a:gd name="T17" fmla="*/ 23 h 328"/>
                <a:gd name="T18" fmla="*/ 40 w 46"/>
                <a:gd name="T19" fmla="*/ 328 h 328"/>
                <a:gd name="T20" fmla="*/ 4 w 46"/>
                <a:gd name="T21" fmla="*/ 328 h 328"/>
                <a:gd name="T22" fmla="*/ 4 w 46"/>
                <a:gd name="T23" fmla="*/ 103 h 328"/>
                <a:gd name="T24" fmla="*/ 40 w 46"/>
                <a:gd name="T25" fmla="*/ 103 h 328"/>
                <a:gd name="T26" fmla="*/ 40 w 46"/>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28">
                  <a:moveTo>
                    <a:pt x="46" y="23"/>
                  </a:moveTo>
                  <a:cubicBezTo>
                    <a:pt x="46" y="30"/>
                    <a:pt x="44" y="35"/>
                    <a:pt x="39" y="40"/>
                  </a:cubicBezTo>
                  <a:cubicBezTo>
                    <a:pt x="34" y="44"/>
                    <a:pt x="29" y="46"/>
                    <a:pt x="23" y="46"/>
                  </a:cubicBezTo>
                  <a:cubicBezTo>
                    <a:pt x="16" y="46"/>
                    <a:pt x="11" y="44"/>
                    <a:pt x="6" y="40"/>
                  </a:cubicBezTo>
                  <a:cubicBezTo>
                    <a:pt x="2" y="36"/>
                    <a:pt x="0" y="30"/>
                    <a:pt x="0" y="23"/>
                  </a:cubicBezTo>
                  <a:cubicBezTo>
                    <a:pt x="0" y="17"/>
                    <a:pt x="2" y="11"/>
                    <a:pt x="6" y="7"/>
                  </a:cubicBezTo>
                  <a:cubicBezTo>
                    <a:pt x="10" y="2"/>
                    <a:pt x="16" y="0"/>
                    <a:pt x="23" y="0"/>
                  </a:cubicBezTo>
                  <a:cubicBezTo>
                    <a:pt x="29" y="0"/>
                    <a:pt x="35" y="2"/>
                    <a:pt x="39" y="7"/>
                  </a:cubicBezTo>
                  <a:cubicBezTo>
                    <a:pt x="44" y="11"/>
                    <a:pt x="46" y="17"/>
                    <a:pt x="46" y="23"/>
                  </a:cubicBezTo>
                  <a:close/>
                  <a:moveTo>
                    <a:pt x="40" y="328"/>
                  </a:moveTo>
                  <a:cubicBezTo>
                    <a:pt x="4" y="328"/>
                    <a:pt x="4" y="328"/>
                    <a:pt x="4" y="328"/>
                  </a:cubicBezTo>
                  <a:cubicBezTo>
                    <a:pt x="4" y="103"/>
                    <a:pt x="4" y="103"/>
                    <a:pt x="4" y="103"/>
                  </a:cubicBezTo>
                  <a:cubicBezTo>
                    <a:pt x="40" y="103"/>
                    <a:pt x="40" y="103"/>
                    <a:pt x="40" y="103"/>
                  </a:cubicBezTo>
                  <a:lnTo>
                    <a:pt x="40"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29" name="Freeform 21"/>
            <p:cNvSpPr>
              <a:spLocks noEditPoints="1"/>
            </p:cNvSpPr>
            <p:nvPr userDrawn="1"/>
          </p:nvSpPr>
          <p:spPr bwMode="auto">
            <a:xfrm>
              <a:off x="5164" y="392"/>
              <a:ext cx="480" cy="797"/>
            </a:xfrm>
            <a:custGeom>
              <a:avLst/>
              <a:gdLst>
                <a:gd name="T0" fmla="*/ 203 w 203"/>
                <a:gd name="T1" fmla="*/ 332 h 337"/>
                <a:gd name="T2" fmla="*/ 168 w 203"/>
                <a:gd name="T3" fmla="*/ 332 h 337"/>
                <a:gd name="T4" fmla="*/ 168 w 203"/>
                <a:gd name="T5" fmla="*/ 294 h 337"/>
                <a:gd name="T6" fmla="*/ 167 w 203"/>
                <a:gd name="T7" fmla="*/ 294 h 337"/>
                <a:gd name="T8" fmla="*/ 91 w 203"/>
                <a:gd name="T9" fmla="*/ 337 h 337"/>
                <a:gd name="T10" fmla="*/ 24 w 203"/>
                <a:gd name="T11" fmla="*/ 307 h 337"/>
                <a:gd name="T12" fmla="*/ 0 w 203"/>
                <a:gd name="T13" fmla="*/ 225 h 337"/>
                <a:gd name="T14" fmla="*/ 27 w 203"/>
                <a:gd name="T15" fmla="*/ 136 h 337"/>
                <a:gd name="T16" fmla="*/ 101 w 203"/>
                <a:gd name="T17" fmla="*/ 102 h 337"/>
                <a:gd name="T18" fmla="*/ 167 w 203"/>
                <a:gd name="T19" fmla="*/ 138 h 337"/>
                <a:gd name="T20" fmla="*/ 168 w 203"/>
                <a:gd name="T21" fmla="*/ 138 h 337"/>
                <a:gd name="T22" fmla="*/ 168 w 203"/>
                <a:gd name="T23" fmla="*/ 0 h 337"/>
                <a:gd name="T24" fmla="*/ 203 w 203"/>
                <a:gd name="T25" fmla="*/ 0 h 337"/>
                <a:gd name="T26" fmla="*/ 203 w 203"/>
                <a:gd name="T27" fmla="*/ 332 h 337"/>
                <a:gd name="T28" fmla="*/ 168 w 203"/>
                <a:gd name="T29" fmla="*/ 230 h 337"/>
                <a:gd name="T30" fmla="*/ 168 w 203"/>
                <a:gd name="T31" fmla="*/ 197 h 337"/>
                <a:gd name="T32" fmla="*/ 149 w 203"/>
                <a:gd name="T33" fmla="*/ 151 h 337"/>
                <a:gd name="T34" fmla="*/ 105 w 203"/>
                <a:gd name="T35" fmla="*/ 133 h 337"/>
                <a:gd name="T36" fmla="*/ 54 w 203"/>
                <a:gd name="T37" fmla="*/ 157 h 337"/>
                <a:gd name="T38" fmla="*/ 36 w 203"/>
                <a:gd name="T39" fmla="*/ 223 h 337"/>
                <a:gd name="T40" fmla="*/ 53 w 203"/>
                <a:gd name="T41" fmla="*/ 284 h 337"/>
                <a:gd name="T42" fmla="*/ 101 w 203"/>
                <a:gd name="T43" fmla="*/ 306 h 337"/>
                <a:gd name="T44" fmla="*/ 149 w 203"/>
                <a:gd name="T45" fmla="*/ 285 h 337"/>
                <a:gd name="T46" fmla="*/ 168 w 203"/>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3" h="337">
                  <a:moveTo>
                    <a:pt x="203" y="332"/>
                  </a:moveTo>
                  <a:cubicBezTo>
                    <a:pt x="168" y="332"/>
                    <a:pt x="168" y="332"/>
                    <a:pt x="168" y="332"/>
                  </a:cubicBezTo>
                  <a:cubicBezTo>
                    <a:pt x="168" y="294"/>
                    <a:pt x="168" y="294"/>
                    <a:pt x="168" y="294"/>
                  </a:cubicBezTo>
                  <a:cubicBezTo>
                    <a:pt x="167" y="294"/>
                    <a:pt x="167" y="294"/>
                    <a:pt x="167" y="294"/>
                  </a:cubicBezTo>
                  <a:cubicBezTo>
                    <a:pt x="150" y="323"/>
                    <a:pt x="125" y="337"/>
                    <a:pt x="91" y="337"/>
                  </a:cubicBezTo>
                  <a:cubicBezTo>
                    <a:pt x="63" y="337"/>
                    <a:pt x="41" y="327"/>
                    <a:pt x="24" y="307"/>
                  </a:cubicBezTo>
                  <a:cubicBezTo>
                    <a:pt x="8" y="286"/>
                    <a:pt x="0" y="259"/>
                    <a:pt x="0" y="225"/>
                  </a:cubicBezTo>
                  <a:cubicBezTo>
                    <a:pt x="0" y="188"/>
                    <a:pt x="9" y="158"/>
                    <a:pt x="27" y="136"/>
                  </a:cubicBezTo>
                  <a:cubicBezTo>
                    <a:pt x="45" y="113"/>
                    <a:pt x="70" y="102"/>
                    <a:pt x="101" y="102"/>
                  </a:cubicBezTo>
                  <a:cubicBezTo>
                    <a:pt x="131" y="102"/>
                    <a:pt x="153" y="114"/>
                    <a:pt x="167" y="138"/>
                  </a:cubicBezTo>
                  <a:cubicBezTo>
                    <a:pt x="168" y="138"/>
                    <a:pt x="168" y="138"/>
                    <a:pt x="168" y="138"/>
                  </a:cubicBezTo>
                  <a:cubicBezTo>
                    <a:pt x="168" y="0"/>
                    <a:pt x="168" y="0"/>
                    <a:pt x="168" y="0"/>
                  </a:cubicBezTo>
                  <a:cubicBezTo>
                    <a:pt x="203" y="0"/>
                    <a:pt x="203" y="0"/>
                    <a:pt x="203" y="0"/>
                  </a:cubicBezTo>
                  <a:lnTo>
                    <a:pt x="203" y="332"/>
                  </a:lnTo>
                  <a:close/>
                  <a:moveTo>
                    <a:pt x="168" y="230"/>
                  </a:moveTo>
                  <a:cubicBezTo>
                    <a:pt x="168" y="197"/>
                    <a:pt x="168" y="197"/>
                    <a:pt x="168" y="197"/>
                  </a:cubicBezTo>
                  <a:cubicBezTo>
                    <a:pt x="168" y="179"/>
                    <a:pt x="162" y="163"/>
                    <a:pt x="149" y="151"/>
                  </a:cubicBezTo>
                  <a:cubicBezTo>
                    <a:pt x="137" y="139"/>
                    <a:pt x="122" y="133"/>
                    <a:pt x="105" y="133"/>
                  </a:cubicBezTo>
                  <a:cubicBezTo>
                    <a:pt x="84" y="133"/>
                    <a:pt x="67" y="141"/>
                    <a:pt x="54" y="157"/>
                  </a:cubicBezTo>
                  <a:cubicBezTo>
                    <a:pt x="42" y="173"/>
                    <a:pt x="36" y="195"/>
                    <a:pt x="36" y="223"/>
                  </a:cubicBezTo>
                  <a:cubicBezTo>
                    <a:pt x="36" y="249"/>
                    <a:pt x="42" y="269"/>
                    <a:pt x="53" y="284"/>
                  </a:cubicBezTo>
                  <a:cubicBezTo>
                    <a:pt x="65" y="299"/>
                    <a:pt x="81" y="306"/>
                    <a:pt x="101" y="306"/>
                  </a:cubicBezTo>
                  <a:cubicBezTo>
                    <a:pt x="120" y="306"/>
                    <a:pt x="136" y="299"/>
                    <a:pt x="149" y="285"/>
                  </a:cubicBezTo>
                  <a:cubicBezTo>
                    <a:pt x="161" y="271"/>
                    <a:pt x="168" y="252"/>
                    <a:pt x="168"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30" name="Freeform 22"/>
            <p:cNvSpPr>
              <a:spLocks noEditPoints="1"/>
            </p:cNvSpPr>
            <p:nvPr userDrawn="1"/>
          </p:nvSpPr>
          <p:spPr bwMode="auto">
            <a:xfrm>
              <a:off x="5774" y="633"/>
              <a:ext cx="454" cy="556"/>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8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8"/>
                  </a:cubicBezTo>
                  <a:cubicBezTo>
                    <a:pt x="47" y="60"/>
                    <a:pt x="40" y="76"/>
                    <a:pt x="37" y="96"/>
                  </a:cubicBezTo>
                  <a:lnTo>
                    <a:pt x="15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31" name="Freeform 23"/>
            <p:cNvSpPr>
              <a:spLocks noEditPoints="1"/>
            </p:cNvSpPr>
            <p:nvPr userDrawn="1"/>
          </p:nvSpPr>
          <p:spPr bwMode="auto">
            <a:xfrm>
              <a:off x="1426" y="1557"/>
              <a:ext cx="447" cy="743"/>
            </a:xfrm>
            <a:custGeom>
              <a:avLst/>
              <a:gdLst>
                <a:gd name="T0" fmla="*/ 189 w 189"/>
                <a:gd name="T1" fmla="*/ 93 h 314"/>
                <a:gd name="T2" fmla="*/ 158 w 189"/>
                <a:gd name="T3" fmla="*/ 167 h 314"/>
                <a:gd name="T4" fmla="*/ 77 w 189"/>
                <a:gd name="T5" fmla="*/ 195 h 314"/>
                <a:gd name="T6" fmla="*/ 36 w 189"/>
                <a:gd name="T7" fmla="*/ 195 h 314"/>
                <a:gd name="T8" fmla="*/ 36 w 189"/>
                <a:gd name="T9" fmla="*/ 314 h 314"/>
                <a:gd name="T10" fmla="*/ 0 w 189"/>
                <a:gd name="T11" fmla="*/ 314 h 314"/>
                <a:gd name="T12" fmla="*/ 0 w 189"/>
                <a:gd name="T13" fmla="*/ 0 h 314"/>
                <a:gd name="T14" fmla="*/ 85 w 189"/>
                <a:gd name="T15" fmla="*/ 0 h 314"/>
                <a:gd name="T16" fmla="*/ 161 w 189"/>
                <a:gd name="T17" fmla="*/ 24 h 314"/>
                <a:gd name="T18" fmla="*/ 189 w 189"/>
                <a:gd name="T19" fmla="*/ 93 h 314"/>
                <a:gd name="T20" fmla="*/ 151 w 189"/>
                <a:gd name="T21" fmla="*/ 95 h 314"/>
                <a:gd name="T22" fmla="*/ 78 w 189"/>
                <a:gd name="T23" fmla="*/ 33 h 314"/>
                <a:gd name="T24" fmla="*/ 36 w 189"/>
                <a:gd name="T25" fmla="*/ 33 h 314"/>
                <a:gd name="T26" fmla="*/ 36 w 189"/>
                <a:gd name="T27" fmla="*/ 162 h 314"/>
                <a:gd name="T28" fmla="*/ 74 w 189"/>
                <a:gd name="T29" fmla="*/ 162 h 314"/>
                <a:gd name="T30" fmla="*/ 131 w 189"/>
                <a:gd name="T31" fmla="*/ 144 h 314"/>
                <a:gd name="T32" fmla="*/ 151 w 189"/>
                <a:gd name="T33" fmla="*/ 9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314">
                  <a:moveTo>
                    <a:pt x="189" y="93"/>
                  </a:moveTo>
                  <a:cubicBezTo>
                    <a:pt x="189" y="124"/>
                    <a:pt x="178" y="148"/>
                    <a:pt x="158" y="167"/>
                  </a:cubicBezTo>
                  <a:cubicBezTo>
                    <a:pt x="137" y="185"/>
                    <a:pt x="110" y="195"/>
                    <a:pt x="77" y="195"/>
                  </a:cubicBezTo>
                  <a:cubicBezTo>
                    <a:pt x="36" y="195"/>
                    <a:pt x="36" y="195"/>
                    <a:pt x="36" y="195"/>
                  </a:cubicBezTo>
                  <a:cubicBezTo>
                    <a:pt x="36" y="314"/>
                    <a:pt x="36" y="314"/>
                    <a:pt x="36" y="314"/>
                  </a:cubicBezTo>
                  <a:cubicBezTo>
                    <a:pt x="0" y="314"/>
                    <a:pt x="0" y="314"/>
                    <a:pt x="0" y="314"/>
                  </a:cubicBezTo>
                  <a:cubicBezTo>
                    <a:pt x="0" y="0"/>
                    <a:pt x="0" y="0"/>
                    <a:pt x="0" y="0"/>
                  </a:cubicBezTo>
                  <a:cubicBezTo>
                    <a:pt x="85" y="0"/>
                    <a:pt x="85" y="0"/>
                    <a:pt x="85" y="0"/>
                  </a:cubicBezTo>
                  <a:cubicBezTo>
                    <a:pt x="118" y="0"/>
                    <a:pt x="143" y="8"/>
                    <a:pt x="161" y="24"/>
                  </a:cubicBezTo>
                  <a:cubicBezTo>
                    <a:pt x="180" y="41"/>
                    <a:pt x="189" y="64"/>
                    <a:pt x="189" y="93"/>
                  </a:cubicBezTo>
                  <a:close/>
                  <a:moveTo>
                    <a:pt x="151" y="95"/>
                  </a:moveTo>
                  <a:cubicBezTo>
                    <a:pt x="151" y="54"/>
                    <a:pt x="127" y="33"/>
                    <a:pt x="78" y="33"/>
                  </a:cubicBezTo>
                  <a:cubicBezTo>
                    <a:pt x="36" y="33"/>
                    <a:pt x="36" y="33"/>
                    <a:pt x="36" y="33"/>
                  </a:cubicBezTo>
                  <a:cubicBezTo>
                    <a:pt x="36" y="162"/>
                    <a:pt x="36" y="162"/>
                    <a:pt x="36" y="162"/>
                  </a:cubicBezTo>
                  <a:cubicBezTo>
                    <a:pt x="74" y="162"/>
                    <a:pt x="74" y="162"/>
                    <a:pt x="74" y="162"/>
                  </a:cubicBezTo>
                  <a:cubicBezTo>
                    <a:pt x="99" y="162"/>
                    <a:pt x="118" y="156"/>
                    <a:pt x="131" y="144"/>
                  </a:cubicBezTo>
                  <a:cubicBezTo>
                    <a:pt x="144" y="133"/>
                    <a:pt x="151" y="117"/>
                    <a:pt x="151"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32" name="Freeform 24"/>
            <p:cNvSpPr>
              <a:spLocks noEditPoints="1"/>
            </p:cNvSpPr>
            <p:nvPr userDrawn="1"/>
          </p:nvSpPr>
          <p:spPr bwMode="auto">
            <a:xfrm>
              <a:off x="1923" y="1756"/>
              <a:ext cx="411" cy="556"/>
            </a:xfrm>
            <a:custGeom>
              <a:avLst/>
              <a:gdLst>
                <a:gd name="T0" fmla="*/ 174 w 174"/>
                <a:gd name="T1" fmla="*/ 230 h 235"/>
                <a:gd name="T2" fmla="*/ 139 w 174"/>
                <a:gd name="T3" fmla="*/ 230 h 235"/>
                <a:gd name="T4" fmla="*/ 139 w 174"/>
                <a:gd name="T5" fmla="*/ 195 h 235"/>
                <a:gd name="T6" fmla="*/ 138 w 174"/>
                <a:gd name="T7" fmla="*/ 195 h 235"/>
                <a:gd name="T8" fmla="*/ 70 w 174"/>
                <a:gd name="T9" fmla="*/ 235 h 235"/>
                <a:gd name="T10" fmla="*/ 19 w 174"/>
                <a:gd name="T11" fmla="*/ 218 h 235"/>
                <a:gd name="T12" fmla="*/ 0 w 174"/>
                <a:gd name="T13" fmla="*/ 170 h 235"/>
                <a:gd name="T14" fmla="*/ 73 w 174"/>
                <a:gd name="T15" fmla="*/ 97 h 235"/>
                <a:gd name="T16" fmla="*/ 139 w 174"/>
                <a:gd name="T17" fmla="*/ 87 h 235"/>
                <a:gd name="T18" fmla="*/ 93 w 174"/>
                <a:gd name="T19" fmla="*/ 31 h 235"/>
                <a:gd name="T20" fmla="*/ 21 w 174"/>
                <a:gd name="T21" fmla="*/ 58 h 235"/>
                <a:gd name="T22" fmla="*/ 21 w 174"/>
                <a:gd name="T23" fmla="*/ 21 h 235"/>
                <a:gd name="T24" fmla="*/ 55 w 174"/>
                <a:gd name="T25" fmla="*/ 7 h 235"/>
                <a:gd name="T26" fmla="*/ 96 w 174"/>
                <a:gd name="T27" fmla="*/ 0 h 235"/>
                <a:gd name="T28" fmla="*/ 174 w 174"/>
                <a:gd name="T29" fmla="*/ 84 h 235"/>
                <a:gd name="T30" fmla="*/ 174 w 174"/>
                <a:gd name="T31" fmla="*/ 230 h 235"/>
                <a:gd name="T32" fmla="*/ 139 w 174"/>
                <a:gd name="T33" fmla="*/ 116 h 235"/>
                <a:gd name="T34" fmla="*/ 85 w 174"/>
                <a:gd name="T35" fmla="*/ 124 h 235"/>
                <a:gd name="T36" fmla="*/ 47 w 174"/>
                <a:gd name="T37" fmla="*/ 137 h 235"/>
                <a:gd name="T38" fmla="*/ 36 w 174"/>
                <a:gd name="T39" fmla="*/ 167 h 235"/>
                <a:gd name="T40" fmla="*/ 48 w 174"/>
                <a:gd name="T41" fmla="*/ 194 h 235"/>
                <a:gd name="T42" fmla="*/ 78 w 174"/>
                <a:gd name="T43" fmla="*/ 204 h 235"/>
                <a:gd name="T44" fmla="*/ 122 w 174"/>
                <a:gd name="T45" fmla="*/ 186 h 235"/>
                <a:gd name="T46" fmla="*/ 139 w 174"/>
                <a:gd name="T47" fmla="*/ 139 h 235"/>
                <a:gd name="T48" fmla="*/ 139 w 174"/>
                <a:gd name="T49" fmla="*/ 11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 h="235">
                  <a:moveTo>
                    <a:pt x="174" y="230"/>
                  </a:moveTo>
                  <a:cubicBezTo>
                    <a:pt x="139" y="230"/>
                    <a:pt x="139" y="230"/>
                    <a:pt x="139" y="230"/>
                  </a:cubicBezTo>
                  <a:cubicBezTo>
                    <a:pt x="139" y="195"/>
                    <a:pt x="139" y="195"/>
                    <a:pt x="139" y="195"/>
                  </a:cubicBezTo>
                  <a:cubicBezTo>
                    <a:pt x="138" y="195"/>
                    <a:pt x="138" y="195"/>
                    <a:pt x="138" y="195"/>
                  </a:cubicBezTo>
                  <a:cubicBezTo>
                    <a:pt x="123" y="222"/>
                    <a:pt x="100" y="235"/>
                    <a:pt x="70" y="235"/>
                  </a:cubicBezTo>
                  <a:cubicBezTo>
                    <a:pt x="49" y="235"/>
                    <a:pt x="32" y="229"/>
                    <a:pt x="19" y="218"/>
                  </a:cubicBezTo>
                  <a:cubicBezTo>
                    <a:pt x="6" y="206"/>
                    <a:pt x="0" y="190"/>
                    <a:pt x="0" y="170"/>
                  </a:cubicBezTo>
                  <a:cubicBezTo>
                    <a:pt x="0" y="128"/>
                    <a:pt x="24" y="104"/>
                    <a:pt x="73" y="97"/>
                  </a:cubicBezTo>
                  <a:cubicBezTo>
                    <a:pt x="139" y="87"/>
                    <a:pt x="139" y="87"/>
                    <a:pt x="139" y="87"/>
                  </a:cubicBezTo>
                  <a:cubicBezTo>
                    <a:pt x="139" y="50"/>
                    <a:pt x="124" y="31"/>
                    <a:pt x="93" y="31"/>
                  </a:cubicBezTo>
                  <a:cubicBezTo>
                    <a:pt x="67" y="31"/>
                    <a:pt x="43" y="40"/>
                    <a:pt x="21" y="58"/>
                  </a:cubicBezTo>
                  <a:cubicBezTo>
                    <a:pt x="21" y="21"/>
                    <a:pt x="21" y="21"/>
                    <a:pt x="21" y="21"/>
                  </a:cubicBezTo>
                  <a:cubicBezTo>
                    <a:pt x="28" y="16"/>
                    <a:pt x="39" y="11"/>
                    <a:pt x="55" y="7"/>
                  </a:cubicBezTo>
                  <a:cubicBezTo>
                    <a:pt x="70" y="2"/>
                    <a:pt x="84" y="0"/>
                    <a:pt x="96" y="0"/>
                  </a:cubicBezTo>
                  <a:cubicBezTo>
                    <a:pt x="148" y="0"/>
                    <a:pt x="174" y="28"/>
                    <a:pt x="174" y="84"/>
                  </a:cubicBezTo>
                  <a:lnTo>
                    <a:pt x="174" y="230"/>
                  </a:lnTo>
                  <a:close/>
                  <a:moveTo>
                    <a:pt x="139" y="116"/>
                  </a:moveTo>
                  <a:cubicBezTo>
                    <a:pt x="85" y="124"/>
                    <a:pt x="85" y="124"/>
                    <a:pt x="85" y="124"/>
                  </a:cubicBezTo>
                  <a:cubicBezTo>
                    <a:pt x="67" y="126"/>
                    <a:pt x="54" y="131"/>
                    <a:pt x="47" y="137"/>
                  </a:cubicBezTo>
                  <a:cubicBezTo>
                    <a:pt x="40" y="143"/>
                    <a:pt x="36" y="153"/>
                    <a:pt x="36" y="167"/>
                  </a:cubicBezTo>
                  <a:cubicBezTo>
                    <a:pt x="36" y="178"/>
                    <a:pt x="40" y="187"/>
                    <a:pt x="48" y="194"/>
                  </a:cubicBezTo>
                  <a:cubicBezTo>
                    <a:pt x="56" y="201"/>
                    <a:pt x="66" y="204"/>
                    <a:pt x="78" y="204"/>
                  </a:cubicBezTo>
                  <a:cubicBezTo>
                    <a:pt x="96" y="204"/>
                    <a:pt x="110" y="198"/>
                    <a:pt x="122" y="186"/>
                  </a:cubicBezTo>
                  <a:cubicBezTo>
                    <a:pt x="133" y="173"/>
                    <a:pt x="139" y="157"/>
                    <a:pt x="139" y="139"/>
                  </a:cubicBezTo>
                  <a:lnTo>
                    <a:pt x="139"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33" name="Freeform 25"/>
            <p:cNvSpPr>
              <a:spLocks/>
            </p:cNvSpPr>
            <p:nvPr userDrawn="1"/>
          </p:nvSpPr>
          <p:spPr bwMode="auto">
            <a:xfrm>
              <a:off x="2493" y="1758"/>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34" name="Freeform 26"/>
            <p:cNvSpPr>
              <a:spLocks/>
            </p:cNvSpPr>
            <p:nvPr userDrawn="1"/>
          </p:nvSpPr>
          <p:spPr bwMode="auto">
            <a:xfrm>
              <a:off x="2824" y="1612"/>
              <a:ext cx="303" cy="700"/>
            </a:xfrm>
            <a:custGeom>
              <a:avLst/>
              <a:gdLst>
                <a:gd name="T0" fmla="*/ 128 w 128"/>
                <a:gd name="T1" fmla="*/ 288 h 296"/>
                <a:gd name="T2" fmla="*/ 95 w 128"/>
                <a:gd name="T3" fmla="*/ 296 h 296"/>
                <a:gd name="T4" fmla="*/ 37 w 128"/>
                <a:gd name="T5" fmla="*/ 230 h 296"/>
                <a:gd name="T6" fmla="*/ 37 w 128"/>
                <a:gd name="T7" fmla="*/ 97 h 296"/>
                <a:gd name="T8" fmla="*/ 0 w 128"/>
                <a:gd name="T9" fmla="*/ 97 h 296"/>
                <a:gd name="T10" fmla="*/ 0 w 128"/>
                <a:gd name="T11" fmla="*/ 66 h 296"/>
                <a:gd name="T12" fmla="*/ 37 w 128"/>
                <a:gd name="T13" fmla="*/ 66 h 296"/>
                <a:gd name="T14" fmla="*/ 37 w 128"/>
                <a:gd name="T15" fmla="*/ 12 h 296"/>
                <a:gd name="T16" fmla="*/ 73 w 128"/>
                <a:gd name="T17" fmla="*/ 0 h 296"/>
                <a:gd name="T18" fmla="*/ 73 w 128"/>
                <a:gd name="T19" fmla="*/ 66 h 296"/>
                <a:gd name="T20" fmla="*/ 128 w 128"/>
                <a:gd name="T21" fmla="*/ 66 h 296"/>
                <a:gd name="T22" fmla="*/ 128 w 128"/>
                <a:gd name="T23" fmla="*/ 97 h 296"/>
                <a:gd name="T24" fmla="*/ 73 w 128"/>
                <a:gd name="T25" fmla="*/ 97 h 296"/>
                <a:gd name="T26" fmla="*/ 73 w 128"/>
                <a:gd name="T27" fmla="*/ 223 h 296"/>
                <a:gd name="T28" fmla="*/ 80 w 128"/>
                <a:gd name="T29" fmla="*/ 256 h 296"/>
                <a:gd name="T30" fmla="*/ 106 w 128"/>
                <a:gd name="T31" fmla="*/ 265 h 296"/>
                <a:gd name="T32" fmla="*/ 128 w 128"/>
                <a:gd name="T33" fmla="*/ 258 h 296"/>
                <a:gd name="T34" fmla="*/ 128 w 128"/>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296">
                  <a:moveTo>
                    <a:pt x="128" y="288"/>
                  </a:moveTo>
                  <a:cubicBezTo>
                    <a:pt x="120" y="293"/>
                    <a:pt x="109" y="296"/>
                    <a:pt x="95" y="296"/>
                  </a:cubicBezTo>
                  <a:cubicBezTo>
                    <a:pt x="57" y="296"/>
                    <a:pt x="37" y="274"/>
                    <a:pt x="37" y="230"/>
                  </a:cubicBezTo>
                  <a:cubicBezTo>
                    <a:pt x="37" y="97"/>
                    <a:pt x="37" y="97"/>
                    <a:pt x="37" y="97"/>
                  </a:cubicBezTo>
                  <a:cubicBezTo>
                    <a:pt x="0" y="97"/>
                    <a:pt x="0" y="97"/>
                    <a:pt x="0" y="97"/>
                  </a:cubicBezTo>
                  <a:cubicBezTo>
                    <a:pt x="0" y="66"/>
                    <a:pt x="0" y="66"/>
                    <a:pt x="0" y="66"/>
                  </a:cubicBezTo>
                  <a:cubicBezTo>
                    <a:pt x="37" y="66"/>
                    <a:pt x="37" y="66"/>
                    <a:pt x="37" y="66"/>
                  </a:cubicBezTo>
                  <a:cubicBezTo>
                    <a:pt x="37" y="12"/>
                    <a:pt x="37" y="12"/>
                    <a:pt x="37" y="12"/>
                  </a:cubicBezTo>
                  <a:cubicBezTo>
                    <a:pt x="73" y="0"/>
                    <a:pt x="73" y="0"/>
                    <a:pt x="73" y="0"/>
                  </a:cubicBezTo>
                  <a:cubicBezTo>
                    <a:pt x="73" y="66"/>
                    <a:pt x="73" y="66"/>
                    <a:pt x="73" y="66"/>
                  </a:cubicBezTo>
                  <a:cubicBezTo>
                    <a:pt x="128" y="66"/>
                    <a:pt x="128" y="66"/>
                    <a:pt x="128" y="66"/>
                  </a:cubicBezTo>
                  <a:cubicBezTo>
                    <a:pt x="128" y="97"/>
                    <a:pt x="128" y="97"/>
                    <a:pt x="128" y="97"/>
                  </a:cubicBezTo>
                  <a:cubicBezTo>
                    <a:pt x="73" y="97"/>
                    <a:pt x="73" y="97"/>
                    <a:pt x="73" y="97"/>
                  </a:cubicBezTo>
                  <a:cubicBezTo>
                    <a:pt x="73" y="223"/>
                    <a:pt x="73" y="223"/>
                    <a:pt x="73" y="223"/>
                  </a:cubicBezTo>
                  <a:cubicBezTo>
                    <a:pt x="73" y="238"/>
                    <a:pt x="75" y="249"/>
                    <a:pt x="80" y="256"/>
                  </a:cubicBezTo>
                  <a:cubicBezTo>
                    <a:pt x="85" y="262"/>
                    <a:pt x="94" y="265"/>
                    <a:pt x="106" y="265"/>
                  </a:cubicBezTo>
                  <a:cubicBezTo>
                    <a:pt x="114" y="265"/>
                    <a:pt x="122" y="263"/>
                    <a:pt x="128" y="258"/>
                  </a:cubicBezTo>
                  <a:lnTo>
                    <a:pt x="128"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35" name="Freeform 27"/>
            <p:cNvSpPr>
              <a:spLocks/>
            </p:cNvSpPr>
            <p:nvPr userDrawn="1"/>
          </p:nvSpPr>
          <p:spPr bwMode="auto">
            <a:xfrm>
              <a:off x="3240" y="1756"/>
              <a:ext cx="433" cy="544"/>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36" name="Freeform 28"/>
            <p:cNvSpPr>
              <a:spLocks noEditPoints="1"/>
            </p:cNvSpPr>
            <p:nvPr userDrawn="1"/>
          </p:nvSpPr>
          <p:spPr bwMode="auto">
            <a:xfrm>
              <a:off x="3789" y="1756"/>
              <a:ext cx="457"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2" y="59"/>
                    <a:pt x="142" y="48"/>
                  </a:cubicBezTo>
                  <a:cubicBezTo>
                    <a:pt x="132" y="36"/>
                    <a:pt x="119" y="31"/>
                    <a:pt x="102" y="31"/>
                  </a:cubicBezTo>
                  <a:cubicBezTo>
                    <a:pt x="85" y="31"/>
                    <a:pt x="71" y="37"/>
                    <a:pt x="60" y="49"/>
                  </a:cubicBezTo>
                  <a:cubicBezTo>
                    <a:pt x="48" y="60"/>
                    <a:pt x="41" y="76"/>
                    <a:pt x="38"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37" name="Freeform 29"/>
            <p:cNvSpPr>
              <a:spLocks/>
            </p:cNvSpPr>
            <p:nvPr userDrawn="1"/>
          </p:nvSpPr>
          <p:spPr bwMode="auto">
            <a:xfrm>
              <a:off x="4369" y="1758"/>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8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8"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38" name="Freeform 30"/>
            <p:cNvSpPr>
              <a:spLocks/>
            </p:cNvSpPr>
            <p:nvPr userDrawn="1"/>
          </p:nvSpPr>
          <p:spPr bwMode="auto">
            <a:xfrm>
              <a:off x="1379" y="2666"/>
              <a:ext cx="544" cy="769"/>
            </a:xfrm>
            <a:custGeom>
              <a:avLst/>
              <a:gdLst>
                <a:gd name="T0" fmla="*/ 230 w 230"/>
                <a:gd name="T1" fmla="*/ 307 h 325"/>
                <a:gd name="T2" fmla="*/ 145 w 230"/>
                <a:gd name="T3" fmla="*/ 325 h 325"/>
                <a:gd name="T4" fmla="*/ 69 w 230"/>
                <a:gd name="T5" fmla="*/ 306 h 325"/>
                <a:gd name="T6" fmla="*/ 17 w 230"/>
                <a:gd name="T7" fmla="*/ 250 h 325"/>
                <a:gd name="T8" fmla="*/ 0 w 230"/>
                <a:gd name="T9" fmla="*/ 169 h 325"/>
                <a:gd name="T10" fmla="*/ 20 w 230"/>
                <a:gd name="T11" fmla="*/ 82 h 325"/>
                <a:gd name="T12" fmla="*/ 76 w 230"/>
                <a:gd name="T13" fmla="*/ 22 h 325"/>
                <a:gd name="T14" fmla="*/ 157 w 230"/>
                <a:gd name="T15" fmla="*/ 0 h 325"/>
                <a:gd name="T16" fmla="*/ 230 w 230"/>
                <a:gd name="T17" fmla="*/ 13 h 325"/>
                <a:gd name="T18" fmla="*/ 230 w 230"/>
                <a:gd name="T19" fmla="*/ 52 h 325"/>
                <a:gd name="T20" fmla="*/ 157 w 230"/>
                <a:gd name="T21" fmla="*/ 33 h 325"/>
                <a:gd name="T22" fmla="*/ 95 w 230"/>
                <a:gd name="T23" fmla="*/ 50 h 325"/>
                <a:gd name="T24" fmla="*/ 52 w 230"/>
                <a:gd name="T25" fmla="*/ 97 h 325"/>
                <a:gd name="T26" fmla="*/ 37 w 230"/>
                <a:gd name="T27" fmla="*/ 166 h 325"/>
                <a:gd name="T28" fmla="*/ 51 w 230"/>
                <a:gd name="T29" fmla="*/ 232 h 325"/>
                <a:gd name="T30" fmla="*/ 91 w 230"/>
                <a:gd name="T31" fmla="*/ 276 h 325"/>
                <a:gd name="T32" fmla="*/ 150 w 230"/>
                <a:gd name="T33" fmla="*/ 292 h 325"/>
                <a:gd name="T34" fmla="*/ 230 w 230"/>
                <a:gd name="T35" fmla="*/ 271 h 325"/>
                <a:gd name="T36" fmla="*/ 230 w 230"/>
                <a:gd name="T37" fmla="*/ 30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0" h="325">
                  <a:moveTo>
                    <a:pt x="230" y="307"/>
                  </a:moveTo>
                  <a:cubicBezTo>
                    <a:pt x="207" y="319"/>
                    <a:pt x="179" y="325"/>
                    <a:pt x="145" y="325"/>
                  </a:cubicBezTo>
                  <a:cubicBezTo>
                    <a:pt x="116" y="325"/>
                    <a:pt x="91" y="319"/>
                    <a:pt x="69" y="306"/>
                  </a:cubicBezTo>
                  <a:cubicBezTo>
                    <a:pt x="47" y="293"/>
                    <a:pt x="29" y="274"/>
                    <a:pt x="17" y="250"/>
                  </a:cubicBezTo>
                  <a:cubicBezTo>
                    <a:pt x="6" y="226"/>
                    <a:pt x="0" y="199"/>
                    <a:pt x="0" y="169"/>
                  </a:cubicBezTo>
                  <a:cubicBezTo>
                    <a:pt x="0" y="137"/>
                    <a:pt x="6" y="108"/>
                    <a:pt x="20" y="82"/>
                  </a:cubicBezTo>
                  <a:cubicBezTo>
                    <a:pt x="33" y="56"/>
                    <a:pt x="52" y="36"/>
                    <a:pt x="76" y="22"/>
                  </a:cubicBezTo>
                  <a:cubicBezTo>
                    <a:pt x="100" y="7"/>
                    <a:pt x="127" y="0"/>
                    <a:pt x="157" y="0"/>
                  </a:cubicBezTo>
                  <a:cubicBezTo>
                    <a:pt x="186" y="0"/>
                    <a:pt x="210" y="5"/>
                    <a:pt x="230" y="13"/>
                  </a:cubicBezTo>
                  <a:cubicBezTo>
                    <a:pt x="230" y="52"/>
                    <a:pt x="230" y="52"/>
                    <a:pt x="230" y="52"/>
                  </a:cubicBezTo>
                  <a:cubicBezTo>
                    <a:pt x="208" y="40"/>
                    <a:pt x="183" y="33"/>
                    <a:pt x="157" y="33"/>
                  </a:cubicBezTo>
                  <a:cubicBezTo>
                    <a:pt x="133" y="33"/>
                    <a:pt x="113" y="39"/>
                    <a:pt x="95" y="50"/>
                  </a:cubicBezTo>
                  <a:cubicBezTo>
                    <a:pt x="76" y="61"/>
                    <a:pt x="62" y="76"/>
                    <a:pt x="52" y="97"/>
                  </a:cubicBezTo>
                  <a:cubicBezTo>
                    <a:pt x="42" y="117"/>
                    <a:pt x="37" y="140"/>
                    <a:pt x="37" y="166"/>
                  </a:cubicBezTo>
                  <a:cubicBezTo>
                    <a:pt x="37" y="191"/>
                    <a:pt x="42" y="213"/>
                    <a:pt x="51" y="232"/>
                  </a:cubicBezTo>
                  <a:cubicBezTo>
                    <a:pt x="61" y="251"/>
                    <a:pt x="74" y="266"/>
                    <a:pt x="91" y="276"/>
                  </a:cubicBezTo>
                  <a:cubicBezTo>
                    <a:pt x="108" y="287"/>
                    <a:pt x="128" y="292"/>
                    <a:pt x="150" y="292"/>
                  </a:cubicBezTo>
                  <a:cubicBezTo>
                    <a:pt x="181" y="292"/>
                    <a:pt x="207" y="285"/>
                    <a:pt x="230" y="271"/>
                  </a:cubicBezTo>
                  <a:lnTo>
                    <a:pt x="230"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39" name="Freeform 31"/>
            <p:cNvSpPr>
              <a:spLocks noEditPoints="1"/>
            </p:cNvSpPr>
            <p:nvPr userDrawn="1"/>
          </p:nvSpPr>
          <p:spPr bwMode="auto">
            <a:xfrm>
              <a:off x="2020" y="2879"/>
              <a:ext cx="516" cy="556"/>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6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6"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40" name="Freeform 32"/>
            <p:cNvSpPr>
              <a:spLocks/>
            </p:cNvSpPr>
            <p:nvPr userDrawn="1"/>
          </p:nvSpPr>
          <p:spPr bwMode="auto">
            <a:xfrm>
              <a:off x="2663" y="2879"/>
              <a:ext cx="433" cy="544"/>
            </a:xfrm>
            <a:custGeom>
              <a:avLst/>
              <a:gdLst>
                <a:gd name="T0" fmla="*/ 183 w 183"/>
                <a:gd name="T1" fmla="*/ 230 h 230"/>
                <a:gd name="T2" fmla="*/ 148 w 183"/>
                <a:gd name="T3" fmla="*/ 230 h 230"/>
                <a:gd name="T4" fmla="*/ 148 w 183"/>
                <a:gd name="T5" fmla="*/ 102 h 230"/>
                <a:gd name="T6" fmla="*/ 97 w 183"/>
                <a:gd name="T7" fmla="*/ 31 h 230"/>
                <a:gd name="T8" fmla="*/ 53 w 183"/>
                <a:gd name="T9" fmla="*/ 51 h 230"/>
                <a:gd name="T10" fmla="*/ 36 w 183"/>
                <a:gd name="T11" fmla="*/ 102 h 230"/>
                <a:gd name="T12" fmla="*/ 36 w 183"/>
                <a:gd name="T13" fmla="*/ 230 h 230"/>
                <a:gd name="T14" fmla="*/ 0 w 183"/>
                <a:gd name="T15" fmla="*/ 230 h 230"/>
                <a:gd name="T16" fmla="*/ 0 w 183"/>
                <a:gd name="T17" fmla="*/ 5 h 230"/>
                <a:gd name="T18" fmla="*/ 36 w 183"/>
                <a:gd name="T19" fmla="*/ 5 h 230"/>
                <a:gd name="T20" fmla="*/ 36 w 183"/>
                <a:gd name="T21" fmla="*/ 43 h 230"/>
                <a:gd name="T22" fmla="*/ 37 w 183"/>
                <a:gd name="T23" fmla="*/ 43 h 230"/>
                <a:gd name="T24" fmla="*/ 109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8" y="230"/>
                    <a:pt x="148" y="230"/>
                    <a:pt x="148" y="230"/>
                  </a:cubicBezTo>
                  <a:cubicBezTo>
                    <a:pt x="148" y="102"/>
                    <a:pt x="148" y="102"/>
                    <a:pt x="148" y="102"/>
                  </a:cubicBezTo>
                  <a:cubicBezTo>
                    <a:pt x="148" y="54"/>
                    <a:pt x="131" y="31"/>
                    <a:pt x="97" y="31"/>
                  </a:cubicBezTo>
                  <a:cubicBezTo>
                    <a:pt x="79" y="31"/>
                    <a:pt x="65" y="37"/>
                    <a:pt x="53" y="51"/>
                  </a:cubicBezTo>
                  <a:cubicBezTo>
                    <a:pt x="42" y="64"/>
                    <a:pt x="36" y="81"/>
                    <a:pt x="36" y="102"/>
                  </a:cubicBezTo>
                  <a:cubicBezTo>
                    <a:pt x="36" y="230"/>
                    <a:pt x="36" y="230"/>
                    <a:pt x="36" y="230"/>
                  </a:cubicBezTo>
                  <a:cubicBezTo>
                    <a:pt x="0" y="230"/>
                    <a:pt x="0" y="230"/>
                    <a:pt x="0" y="230"/>
                  </a:cubicBezTo>
                  <a:cubicBezTo>
                    <a:pt x="0" y="5"/>
                    <a:pt x="0" y="5"/>
                    <a:pt x="0" y="5"/>
                  </a:cubicBezTo>
                  <a:cubicBezTo>
                    <a:pt x="36" y="5"/>
                    <a:pt x="36" y="5"/>
                    <a:pt x="36" y="5"/>
                  </a:cubicBezTo>
                  <a:cubicBezTo>
                    <a:pt x="36" y="43"/>
                    <a:pt x="36" y="43"/>
                    <a:pt x="36" y="43"/>
                  </a:cubicBezTo>
                  <a:cubicBezTo>
                    <a:pt x="37" y="43"/>
                    <a:pt x="37" y="43"/>
                    <a:pt x="37" y="43"/>
                  </a:cubicBezTo>
                  <a:cubicBezTo>
                    <a:pt x="53" y="14"/>
                    <a:pt x="77" y="0"/>
                    <a:pt x="109" y="0"/>
                  </a:cubicBezTo>
                  <a:cubicBezTo>
                    <a:pt x="133" y="0"/>
                    <a:pt x="152" y="8"/>
                    <a:pt x="164" y="24"/>
                  </a:cubicBezTo>
                  <a:cubicBezTo>
                    <a:pt x="177"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41" name="Freeform 33"/>
            <p:cNvSpPr>
              <a:spLocks/>
            </p:cNvSpPr>
            <p:nvPr userDrawn="1"/>
          </p:nvSpPr>
          <p:spPr bwMode="auto">
            <a:xfrm>
              <a:off x="3198" y="2626"/>
              <a:ext cx="315" cy="797"/>
            </a:xfrm>
            <a:custGeom>
              <a:avLst/>
              <a:gdLst>
                <a:gd name="T0" fmla="*/ 133 w 133"/>
                <a:gd name="T1" fmla="*/ 36 h 337"/>
                <a:gd name="T2" fmla="*/ 110 w 133"/>
                <a:gd name="T3" fmla="*/ 30 h 337"/>
                <a:gd name="T4" fmla="*/ 73 w 133"/>
                <a:gd name="T5" fmla="*/ 78 h 337"/>
                <a:gd name="T6" fmla="*/ 73 w 133"/>
                <a:gd name="T7" fmla="*/ 112 h 337"/>
                <a:gd name="T8" fmla="*/ 124 w 133"/>
                <a:gd name="T9" fmla="*/ 112 h 337"/>
                <a:gd name="T10" fmla="*/ 124 w 133"/>
                <a:gd name="T11" fmla="*/ 143 h 337"/>
                <a:gd name="T12" fmla="*/ 73 w 133"/>
                <a:gd name="T13" fmla="*/ 143 h 337"/>
                <a:gd name="T14" fmla="*/ 73 w 133"/>
                <a:gd name="T15" fmla="*/ 337 h 337"/>
                <a:gd name="T16" fmla="*/ 37 w 133"/>
                <a:gd name="T17" fmla="*/ 337 h 337"/>
                <a:gd name="T18" fmla="*/ 37 w 133"/>
                <a:gd name="T19" fmla="*/ 143 h 337"/>
                <a:gd name="T20" fmla="*/ 0 w 133"/>
                <a:gd name="T21" fmla="*/ 143 h 337"/>
                <a:gd name="T22" fmla="*/ 0 w 133"/>
                <a:gd name="T23" fmla="*/ 112 h 337"/>
                <a:gd name="T24" fmla="*/ 37 w 133"/>
                <a:gd name="T25" fmla="*/ 112 h 337"/>
                <a:gd name="T26" fmla="*/ 37 w 133"/>
                <a:gd name="T27" fmla="*/ 76 h 337"/>
                <a:gd name="T28" fmla="*/ 57 w 133"/>
                <a:gd name="T29" fmla="*/ 21 h 337"/>
                <a:gd name="T30" fmla="*/ 107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6" y="32"/>
                    <a:pt x="118" y="30"/>
                    <a:pt x="110" y="30"/>
                  </a:cubicBezTo>
                  <a:cubicBezTo>
                    <a:pt x="85" y="30"/>
                    <a:pt x="73" y="46"/>
                    <a:pt x="73" y="78"/>
                  </a:cubicBezTo>
                  <a:cubicBezTo>
                    <a:pt x="73" y="112"/>
                    <a:pt x="73" y="112"/>
                    <a:pt x="73" y="112"/>
                  </a:cubicBezTo>
                  <a:cubicBezTo>
                    <a:pt x="124" y="112"/>
                    <a:pt x="124" y="112"/>
                    <a:pt x="124" y="112"/>
                  </a:cubicBezTo>
                  <a:cubicBezTo>
                    <a:pt x="124" y="143"/>
                    <a:pt x="124" y="143"/>
                    <a:pt x="124" y="143"/>
                  </a:cubicBezTo>
                  <a:cubicBezTo>
                    <a:pt x="73" y="143"/>
                    <a:pt x="73" y="143"/>
                    <a:pt x="73" y="143"/>
                  </a:cubicBezTo>
                  <a:cubicBezTo>
                    <a:pt x="73" y="337"/>
                    <a:pt x="73" y="337"/>
                    <a:pt x="73" y="337"/>
                  </a:cubicBezTo>
                  <a:cubicBezTo>
                    <a:pt x="37" y="337"/>
                    <a:pt x="37" y="337"/>
                    <a:pt x="37" y="337"/>
                  </a:cubicBezTo>
                  <a:cubicBezTo>
                    <a:pt x="37" y="143"/>
                    <a:pt x="37" y="143"/>
                    <a:pt x="37" y="143"/>
                  </a:cubicBezTo>
                  <a:cubicBezTo>
                    <a:pt x="0" y="143"/>
                    <a:pt x="0" y="143"/>
                    <a:pt x="0" y="143"/>
                  </a:cubicBezTo>
                  <a:cubicBezTo>
                    <a:pt x="0" y="112"/>
                    <a:pt x="0" y="112"/>
                    <a:pt x="0" y="112"/>
                  </a:cubicBezTo>
                  <a:cubicBezTo>
                    <a:pt x="37" y="112"/>
                    <a:pt x="37" y="112"/>
                    <a:pt x="37" y="112"/>
                  </a:cubicBezTo>
                  <a:cubicBezTo>
                    <a:pt x="37" y="76"/>
                    <a:pt x="37" y="76"/>
                    <a:pt x="37" y="76"/>
                  </a:cubicBezTo>
                  <a:cubicBezTo>
                    <a:pt x="37" y="53"/>
                    <a:pt x="44" y="35"/>
                    <a:pt x="57" y="21"/>
                  </a:cubicBezTo>
                  <a:cubicBezTo>
                    <a:pt x="70" y="7"/>
                    <a:pt x="87" y="0"/>
                    <a:pt x="107" y="0"/>
                  </a:cubicBezTo>
                  <a:cubicBezTo>
                    <a:pt x="118" y="0"/>
                    <a:pt x="127" y="1"/>
                    <a:pt x="133" y="4"/>
                  </a:cubicBezTo>
                  <a:lnTo>
                    <a:pt x="13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42" name="Freeform 34"/>
            <p:cNvSpPr>
              <a:spLocks noEditPoints="1"/>
            </p:cNvSpPr>
            <p:nvPr userDrawn="1"/>
          </p:nvSpPr>
          <p:spPr bwMode="auto">
            <a:xfrm>
              <a:off x="3541" y="2879"/>
              <a:ext cx="456"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1 w 193"/>
                <a:gd name="T35" fmla="*/ 31 h 235"/>
                <a:gd name="T36" fmla="*/ 59 w 193"/>
                <a:gd name="T37" fmla="*/ 49 h 235"/>
                <a:gd name="T38" fmla="*/ 37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2" y="235"/>
                    <a:pt x="101" y="235"/>
                  </a:cubicBezTo>
                  <a:cubicBezTo>
                    <a:pt x="69" y="235"/>
                    <a:pt x="45" y="225"/>
                    <a:pt x="27" y="204"/>
                  </a:cubicBezTo>
                  <a:cubicBezTo>
                    <a:pt x="9" y="183"/>
                    <a:pt x="0" y="155"/>
                    <a:pt x="0" y="118"/>
                  </a:cubicBezTo>
                  <a:cubicBezTo>
                    <a:pt x="0" y="96"/>
                    <a:pt x="5" y="76"/>
                    <a:pt x="14" y="58"/>
                  </a:cubicBezTo>
                  <a:cubicBezTo>
                    <a:pt x="22" y="39"/>
                    <a:pt x="35" y="25"/>
                    <a:pt x="50" y="15"/>
                  </a:cubicBezTo>
                  <a:cubicBezTo>
                    <a:pt x="66" y="5"/>
                    <a:pt x="83" y="0"/>
                    <a:pt x="102" y="0"/>
                  </a:cubicBezTo>
                  <a:cubicBezTo>
                    <a:pt x="130" y="0"/>
                    <a:pt x="153" y="9"/>
                    <a:pt x="169" y="28"/>
                  </a:cubicBezTo>
                  <a:cubicBezTo>
                    <a:pt x="185" y="47"/>
                    <a:pt x="193" y="74"/>
                    <a:pt x="193" y="108"/>
                  </a:cubicBezTo>
                  <a:lnTo>
                    <a:pt x="193" y="126"/>
                  </a:lnTo>
                  <a:close/>
                  <a:moveTo>
                    <a:pt x="157" y="96"/>
                  </a:moveTo>
                  <a:cubicBezTo>
                    <a:pt x="156" y="75"/>
                    <a:pt x="151" y="59"/>
                    <a:pt x="142" y="48"/>
                  </a:cubicBezTo>
                  <a:cubicBezTo>
                    <a:pt x="132" y="36"/>
                    <a:pt x="119" y="31"/>
                    <a:pt x="101" y="31"/>
                  </a:cubicBezTo>
                  <a:cubicBezTo>
                    <a:pt x="85" y="31"/>
                    <a:pt x="71" y="37"/>
                    <a:pt x="59" y="49"/>
                  </a:cubicBezTo>
                  <a:cubicBezTo>
                    <a:pt x="48" y="60"/>
                    <a:pt x="40" y="76"/>
                    <a:pt x="37"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43" name="Freeform 35"/>
            <p:cNvSpPr>
              <a:spLocks/>
            </p:cNvSpPr>
            <p:nvPr userDrawn="1"/>
          </p:nvSpPr>
          <p:spPr bwMode="auto">
            <a:xfrm>
              <a:off x="4118" y="2882"/>
              <a:ext cx="274" cy="541"/>
            </a:xfrm>
            <a:custGeom>
              <a:avLst/>
              <a:gdLst>
                <a:gd name="T0" fmla="*/ 116 w 116"/>
                <a:gd name="T1" fmla="*/ 41 h 229"/>
                <a:gd name="T2" fmla="*/ 89 w 116"/>
                <a:gd name="T3" fmla="*/ 33 h 229"/>
                <a:gd name="T4" fmla="*/ 50 w 116"/>
                <a:gd name="T5" fmla="*/ 56 h 229"/>
                <a:gd name="T6" fmla="*/ 36 w 116"/>
                <a:gd name="T7" fmla="*/ 114 h 229"/>
                <a:gd name="T8" fmla="*/ 36 w 116"/>
                <a:gd name="T9" fmla="*/ 229 h 229"/>
                <a:gd name="T10" fmla="*/ 0 w 116"/>
                <a:gd name="T11" fmla="*/ 229 h 229"/>
                <a:gd name="T12" fmla="*/ 0 w 116"/>
                <a:gd name="T13" fmla="*/ 4 h 229"/>
                <a:gd name="T14" fmla="*/ 36 w 116"/>
                <a:gd name="T15" fmla="*/ 4 h 229"/>
                <a:gd name="T16" fmla="*/ 36 w 116"/>
                <a:gd name="T17" fmla="*/ 51 h 229"/>
                <a:gd name="T18" fmla="*/ 37 w 116"/>
                <a:gd name="T19" fmla="*/ 51 h 229"/>
                <a:gd name="T20" fmla="*/ 59 w 116"/>
                <a:gd name="T21" fmla="*/ 14 h 229"/>
                <a:gd name="T22" fmla="*/ 94 w 116"/>
                <a:gd name="T23" fmla="*/ 0 h 229"/>
                <a:gd name="T24" fmla="*/ 116 w 116"/>
                <a:gd name="T25" fmla="*/ 3 h 229"/>
                <a:gd name="T26" fmla="*/ 116 w 116"/>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229">
                  <a:moveTo>
                    <a:pt x="116" y="41"/>
                  </a:moveTo>
                  <a:cubicBezTo>
                    <a:pt x="109" y="36"/>
                    <a:pt x="100" y="33"/>
                    <a:pt x="89" y="33"/>
                  </a:cubicBezTo>
                  <a:cubicBezTo>
                    <a:pt x="73" y="33"/>
                    <a:pt x="60" y="41"/>
                    <a:pt x="50" y="56"/>
                  </a:cubicBezTo>
                  <a:cubicBezTo>
                    <a:pt x="41"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7" y="51"/>
                    <a:pt x="37" y="51"/>
                    <a:pt x="37" y="51"/>
                  </a:cubicBezTo>
                  <a:cubicBezTo>
                    <a:pt x="42" y="35"/>
                    <a:pt x="49" y="23"/>
                    <a:pt x="59" y="14"/>
                  </a:cubicBezTo>
                  <a:cubicBezTo>
                    <a:pt x="69" y="5"/>
                    <a:pt x="81" y="0"/>
                    <a:pt x="94" y="0"/>
                  </a:cubicBezTo>
                  <a:cubicBezTo>
                    <a:pt x="104" y="0"/>
                    <a:pt x="111" y="1"/>
                    <a:pt x="116" y="3"/>
                  </a:cubicBezTo>
                  <a:lnTo>
                    <a:pt x="116"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44" name="Freeform 36"/>
            <p:cNvSpPr>
              <a:spLocks noEditPoints="1"/>
            </p:cNvSpPr>
            <p:nvPr userDrawn="1"/>
          </p:nvSpPr>
          <p:spPr bwMode="auto">
            <a:xfrm>
              <a:off x="4428" y="2879"/>
              <a:ext cx="457"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1" y="59"/>
                    <a:pt x="142" y="48"/>
                  </a:cubicBezTo>
                  <a:cubicBezTo>
                    <a:pt x="132" y="36"/>
                    <a:pt x="119" y="31"/>
                    <a:pt x="102" y="31"/>
                  </a:cubicBezTo>
                  <a:cubicBezTo>
                    <a:pt x="85" y="31"/>
                    <a:pt x="71" y="37"/>
                    <a:pt x="60" y="49"/>
                  </a:cubicBezTo>
                  <a:cubicBezTo>
                    <a:pt x="48" y="60"/>
                    <a:pt x="41" y="76"/>
                    <a:pt x="38"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45" name="Freeform 37"/>
            <p:cNvSpPr>
              <a:spLocks/>
            </p:cNvSpPr>
            <p:nvPr userDrawn="1"/>
          </p:nvSpPr>
          <p:spPr bwMode="auto">
            <a:xfrm>
              <a:off x="5008" y="2879"/>
              <a:ext cx="432" cy="544"/>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46" name="Freeform 38"/>
            <p:cNvSpPr>
              <a:spLocks/>
            </p:cNvSpPr>
            <p:nvPr userDrawn="1"/>
          </p:nvSpPr>
          <p:spPr bwMode="auto">
            <a:xfrm>
              <a:off x="5559" y="2879"/>
              <a:ext cx="390" cy="556"/>
            </a:xfrm>
            <a:custGeom>
              <a:avLst/>
              <a:gdLst>
                <a:gd name="T0" fmla="*/ 165 w 165"/>
                <a:gd name="T1" fmla="*/ 219 h 235"/>
                <a:gd name="T2" fmla="*/ 104 w 165"/>
                <a:gd name="T3" fmla="*/ 235 h 235"/>
                <a:gd name="T4" fmla="*/ 50 w 165"/>
                <a:gd name="T5" fmla="*/ 221 h 235"/>
                <a:gd name="T6" fmla="*/ 13 w 165"/>
                <a:gd name="T7" fmla="*/ 181 h 235"/>
                <a:gd name="T8" fmla="*/ 0 w 165"/>
                <a:gd name="T9" fmla="*/ 123 h 235"/>
                <a:gd name="T10" fmla="*/ 31 w 165"/>
                <a:gd name="T11" fmla="*/ 34 h 235"/>
                <a:gd name="T12" fmla="*/ 114 w 165"/>
                <a:gd name="T13" fmla="*/ 0 h 235"/>
                <a:gd name="T14" fmla="*/ 165 w 165"/>
                <a:gd name="T15" fmla="*/ 11 h 235"/>
                <a:gd name="T16" fmla="*/ 165 w 165"/>
                <a:gd name="T17" fmla="*/ 48 h 235"/>
                <a:gd name="T18" fmla="*/ 113 w 165"/>
                <a:gd name="T19" fmla="*/ 31 h 235"/>
                <a:gd name="T20" fmla="*/ 57 w 165"/>
                <a:gd name="T21" fmla="*/ 55 h 235"/>
                <a:gd name="T22" fmla="*/ 36 w 165"/>
                <a:gd name="T23" fmla="*/ 120 h 235"/>
                <a:gd name="T24" fmla="*/ 56 w 165"/>
                <a:gd name="T25" fmla="*/ 182 h 235"/>
                <a:gd name="T26" fmla="*/ 111 w 165"/>
                <a:gd name="T27" fmla="*/ 204 h 235"/>
                <a:gd name="T28" fmla="*/ 165 w 165"/>
                <a:gd name="T29" fmla="*/ 185 h 235"/>
                <a:gd name="T30" fmla="*/ 165 w 165"/>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5" h="235">
                  <a:moveTo>
                    <a:pt x="165" y="219"/>
                  </a:moveTo>
                  <a:cubicBezTo>
                    <a:pt x="148" y="230"/>
                    <a:pt x="128" y="235"/>
                    <a:pt x="104" y="235"/>
                  </a:cubicBezTo>
                  <a:cubicBezTo>
                    <a:pt x="84" y="235"/>
                    <a:pt x="66" y="230"/>
                    <a:pt x="50" y="221"/>
                  </a:cubicBezTo>
                  <a:cubicBezTo>
                    <a:pt x="34" y="212"/>
                    <a:pt x="22" y="198"/>
                    <a:pt x="13" y="181"/>
                  </a:cubicBezTo>
                  <a:cubicBezTo>
                    <a:pt x="4" y="164"/>
                    <a:pt x="0" y="144"/>
                    <a:pt x="0" y="123"/>
                  </a:cubicBezTo>
                  <a:cubicBezTo>
                    <a:pt x="0" y="86"/>
                    <a:pt x="10" y="56"/>
                    <a:pt x="31" y="34"/>
                  </a:cubicBezTo>
                  <a:cubicBezTo>
                    <a:pt x="52" y="11"/>
                    <a:pt x="80" y="0"/>
                    <a:pt x="114" y="0"/>
                  </a:cubicBezTo>
                  <a:cubicBezTo>
                    <a:pt x="134" y="0"/>
                    <a:pt x="151" y="4"/>
                    <a:pt x="165" y="11"/>
                  </a:cubicBezTo>
                  <a:cubicBezTo>
                    <a:pt x="165" y="48"/>
                    <a:pt x="165" y="48"/>
                    <a:pt x="165" y="48"/>
                  </a:cubicBezTo>
                  <a:cubicBezTo>
                    <a:pt x="149" y="36"/>
                    <a:pt x="131" y="31"/>
                    <a:pt x="113" y="31"/>
                  </a:cubicBezTo>
                  <a:cubicBezTo>
                    <a:pt x="90" y="31"/>
                    <a:pt x="71" y="39"/>
                    <a:pt x="57" y="55"/>
                  </a:cubicBezTo>
                  <a:cubicBezTo>
                    <a:pt x="43" y="72"/>
                    <a:pt x="36" y="93"/>
                    <a:pt x="36" y="120"/>
                  </a:cubicBezTo>
                  <a:cubicBezTo>
                    <a:pt x="36" y="146"/>
                    <a:pt x="42" y="167"/>
                    <a:pt x="56" y="182"/>
                  </a:cubicBezTo>
                  <a:cubicBezTo>
                    <a:pt x="70" y="197"/>
                    <a:pt x="88" y="204"/>
                    <a:pt x="111" y="204"/>
                  </a:cubicBezTo>
                  <a:cubicBezTo>
                    <a:pt x="130" y="204"/>
                    <a:pt x="148" y="198"/>
                    <a:pt x="165" y="185"/>
                  </a:cubicBezTo>
                  <a:lnTo>
                    <a:pt x="165"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47" name="Freeform 39"/>
            <p:cNvSpPr>
              <a:spLocks noEditPoints="1"/>
            </p:cNvSpPr>
            <p:nvPr userDrawn="1"/>
          </p:nvSpPr>
          <p:spPr bwMode="auto">
            <a:xfrm>
              <a:off x="6037" y="2879"/>
              <a:ext cx="454" cy="556"/>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9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9"/>
                  </a:cubicBezTo>
                  <a:cubicBezTo>
                    <a:pt x="47" y="60"/>
                    <a:pt x="40" y="76"/>
                    <a:pt x="37" y="96"/>
                  </a:cubicBezTo>
                  <a:lnTo>
                    <a:pt x="15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48" name="Freeform 40"/>
            <p:cNvSpPr>
              <a:spLocks/>
            </p:cNvSpPr>
            <p:nvPr userDrawn="1"/>
          </p:nvSpPr>
          <p:spPr bwMode="auto">
            <a:xfrm>
              <a:off x="1388" y="3830"/>
              <a:ext cx="282" cy="404"/>
            </a:xfrm>
            <a:custGeom>
              <a:avLst/>
              <a:gdLst>
                <a:gd name="T0" fmla="*/ 282 w 282"/>
                <a:gd name="T1" fmla="*/ 42 h 404"/>
                <a:gd name="T2" fmla="*/ 166 w 282"/>
                <a:gd name="T3" fmla="*/ 42 h 404"/>
                <a:gd name="T4" fmla="*/ 166 w 282"/>
                <a:gd name="T5" fmla="*/ 404 h 404"/>
                <a:gd name="T6" fmla="*/ 119 w 282"/>
                <a:gd name="T7" fmla="*/ 404 h 404"/>
                <a:gd name="T8" fmla="*/ 119 w 282"/>
                <a:gd name="T9" fmla="*/ 42 h 404"/>
                <a:gd name="T10" fmla="*/ 0 w 282"/>
                <a:gd name="T11" fmla="*/ 42 h 404"/>
                <a:gd name="T12" fmla="*/ 0 w 282"/>
                <a:gd name="T13" fmla="*/ 0 h 404"/>
                <a:gd name="T14" fmla="*/ 282 w 282"/>
                <a:gd name="T15" fmla="*/ 0 h 404"/>
                <a:gd name="T16" fmla="*/ 282 w 282"/>
                <a:gd name="T17" fmla="*/ 4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 h="404">
                  <a:moveTo>
                    <a:pt x="282" y="42"/>
                  </a:moveTo>
                  <a:lnTo>
                    <a:pt x="166" y="42"/>
                  </a:lnTo>
                  <a:lnTo>
                    <a:pt x="166" y="404"/>
                  </a:lnTo>
                  <a:lnTo>
                    <a:pt x="119" y="404"/>
                  </a:lnTo>
                  <a:lnTo>
                    <a:pt x="119" y="42"/>
                  </a:lnTo>
                  <a:lnTo>
                    <a:pt x="0" y="42"/>
                  </a:lnTo>
                  <a:lnTo>
                    <a:pt x="0" y="0"/>
                  </a:lnTo>
                  <a:lnTo>
                    <a:pt x="282" y="0"/>
                  </a:lnTo>
                  <a:lnTo>
                    <a:pt x="28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49" name="Freeform 41"/>
            <p:cNvSpPr>
              <a:spLocks noEditPoints="1"/>
            </p:cNvSpPr>
            <p:nvPr userDrawn="1"/>
          </p:nvSpPr>
          <p:spPr bwMode="auto">
            <a:xfrm>
              <a:off x="1646" y="3939"/>
              <a:ext cx="284"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6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6" y="18"/>
                  </a:cubicBezTo>
                  <a:cubicBezTo>
                    <a:pt x="27" y="6"/>
                    <a:pt x="43" y="0"/>
                    <a:pt x="62" y="0"/>
                  </a:cubicBezTo>
                  <a:cubicBezTo>
                    <a:pt x="80" y="0"/>
                    <a:pt x="94"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3"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50" name="Freeform 42"/>
            <p:cNvSpPr>
              <a:spLocks/>
            </p:cNvSpPr>
            <p:nvPr userDrawn="1"/>
          </p:nvSpPr>
          <p:spPr bwMode="auto">
            <a:xfrm>
              <a:off x="2001" y="3941"/>
              <a:ext cx="151" cy="293"/>
            </a:xfrm>
            <a:custGeom>
              <a:avLst/>
              <a:gdLst>
                <a:gd name="T0" fmla="*/ 64 w 64"/>
                <a:gd name="T1" fmla="*/ 22 h 124"/>
                <a:gd name="T2" fmla="*/ 49 w 64"/>
                <a:gd name="T3" fmla="*/ 18 h 124"/>
                <a:gd name="T4" fmla="*/ 28 w 64"/>
                <a:gd name="T5" fmla="*/ 30 h 124"/>
                <a:gd name="T6" fmla="*/ 20 w 64"/>
                <a:gd name="T7" fmla="*/ 62 h 124"/>
                <a:gd name="T8" fmla="*/ 20 w 64"/>
                <a:gd name="T9" fmla="*/ 124 h 124"/>
                <a:gd name="T10" fmla="*/ 0 w 64"/>
                <a:gd name="T11" fmla="*/ 124 h 124"/>
                <a:gd name="T12" fmla="*/ 0 w 64"/>
                <a:gd name="T13" fmla="*/ 2 h 124"/>
                <a:gd name="T14" fmla="*/ 20 w 64"/>
                <a:gd name="T15" fmla="*/ 2 h 124"/>
                <a:gd name="T16" fmla="*/ 20 w 64"/>
                <a:gd name="T17" fmla="*/ 27 h 124"/>
                <a:gd name="T18" fmla="*/ 20 w 64"/>
                <a:gd name="T19" fmla="*/ 27 h 124"/>
                <a:gd name="T20" fmla="*/ 33 w 64"/>
                <a:gd name="T21" fmla="*/ 7 h 124"/>
                <a:gd name="T22" fmla="*/ 52 w 64"/>
                <a:gd name="T23" fmla="*/ 0 h 124"/>
                <a:gd name="T24" fmla="*/ 64 w 64"/>
                <a:gd name="T25" fmla="*/ 2 h 124"/>
                <a:gd name="T26" fmla="*/ 64 w 64"/>
                <a:gd name="T27" fmla="*/ 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124">
                  <a:moveTo>
                    <a:pt x="64" y="22"/>
                  </a:moveTo>
                  <a:cubicBezTo>
                    <a:pt x="61" y="19"/>
                    <a:pt x="56" y="18"/>
                    <a:pt x="49" y="18"/>
                  </a:cubicBezTo>
                  <a:cubicBezTo>
                    <a:pt x="40" y="18"/>
                    <a:pt x="33" y="22"/>
                    <a:pt x="28" y="30"/>
                  </a:cubicBezTo>
                  <a:cubicBezTo>
                    <a:pt x="23" y="38"/>
                    <a:pt x="20" y="49"/>
                    <a:pt x="20" y="62"/>
                  </a:cubicBezTo>
                  <a:cubicBezTo>
                    <a:pt x="20" y="124"/>
                    <a:pt x="20" y="124"/>
                    <a:pt x="20" y="124"/>
                  </a:cubicBezTo>
                  <a:cubicBezTo>
                    <a:pt x="0" y="124"/>
                    <a:pt x="0" y="124"/>
                    <a:pt x="0" y="124"/>
                  </a:cubicBezTo>
                  <a:cubicBezTo>
                    <a:pt x="0" y="2"/>
                    <a:pt x="0" y="2"/>
                    <a:pt x="0" y="2"/>
                  </a:cubicBezTo>
                  <a:cubicBezTo>
                    <a:pt x="20" y="2"/>
                    <a:pt x="20" y="2"/>
                    <a:pt x="20" y="2"/>
                  </a:cubicBezTo>
                  <a:cubicBezTo>
                    <a:pt x="20" y="27"/>
                    <a:pt x="20" y="27"/>
                    <a:pt x="20" y="27"/>
                  </a:cubicBezTo>
                  <a:cubicBezTo>
                    <a:pt x="20" y="27"/>
                    <a:pt x="20" y="27"/>
                    <a:pt x="20" y="27"/>
                  </a:cubicBezTo>
                  <a:cubicBezTo>
                    <a:pt x="23" y="19"/>
                    <a:pt x="27" y="12"/>
                    <a:pt x="33" y="7"/>
                  </a:cubicBezTo>
                  <a:cubicBezTo>
                    <a:pt x="39" y="2"/>
                    <a:pt x="45" y="0"/>
                    <a:pt x="52" y="0"/>
                  </a:cubicBezTo>
                  <a:cubicBezTo>
                    <a:pt x="57" y="0"/>
                    <a:pt x="61" y="0"/>
                    <a:pt x="64" y="2"/>
                  </a:cubicBezTo>
                  <a:lnTo>
                    <a:pt x="6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51" name="Freeform 43"/>
            <p:cNvSpPr>
              <a:spLocks noEditPoints="1"/>
            </p:cNvSpPr>
            <p:nvPr userDrawn="1"/>
          </p:nvSpPr>
          <p:spPr bwMode="auto">
            <a:xfrm>
              <a:off x="2174" y="3939"/>
              <a:ext cx="283"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6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6" y="18"/>
                  </a:cubicBezTo>
                  <a:cubicBezTo>
                    <a:pt x="27" y="6"/>
                    <a:pt x="43" y="0"/>
                    <a:pt x="62" y="0"/>
                  </a:cubicBezTo>
                  <a:cubicBezTo>
                    <a:pt x="80" y="0"/>
                    <a:pt x="94"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3"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52" name="Freeform 44"/>
            <p:cNvSpPr>
              <a:spLocks/>
            </p:cNvSpPr>
            <p:nvPr userDrawn="1"/>
          </p:nvSpPr>
          <p:spPr bwMode="auto">
            <a:xfrm>
              <a:off x="2528" y="3939"/>
              <a:ext cx="242" cy="295"/>
            </a:xfrm>
            <a:custGeom>
              <a:avLst/>
              <a:gdLst>
                <a:gd name="T0" fmla="*/ 102 w 102"/>
                <a:gd name="T1" fmla="*/ 125 h 125"/>
                <a:gd name="T2" fmla="*/ 82 w 102"/>
                <a:gd name="T3" fmla="*/ 125 h 125"/>
                <a:gd name="T4" fmla="*/ 82 w 102"/>
                <a:gd name="T5" fmla="*/ 55 h 125"/>
                <a:gd name="T6" fmla="*/ 54 w 102"/>
                <a:gd name="T7" fmla="*/ 17 h 125"/>
                <a:gd name="T8" fmla="*/ 30 w 102"/>
                <a:gd name="T9" fmla="*/ 28 h 125"/>
                <a:gd name="T10" fmla="*/ 20 w 102"/>
                <a:gd name="T11" fmla="*/ 55 h 125"/>
                <a:gd name="T12" fmla="*/ 20 w 102"/>
                <a:gd name="T13" fmla="*/ 125 h 125"/>
                <a:gd name="T14" fmla="*/ 0 w 102"/>
                <a:gd name="T15" fmla="*/ 125 h 125"/>
                <a:gd name="T16" fmla="*/ 0 w 102"/>
                <a:gd name="T17" fmla="*/ 3 h 125"/>
                <a:gd name="T18" fmla="*/ 20 w 102"/>
                <a:gd name="T19" fmla="*/ 3 h 125"/>
                <a:gd name="T20" fmla="*/ 20 w 102"/>
                <a:gd name="T21" fmla="*/ 23 h 125"/>
                <a:gd name="T22" fmla="*/ 20 w 102"/>
                <a:gd name="T23" fmla="*/ 23 h 125"/>
                <a:gd name="T24" fmla="*/ 60 w 102"/>
                <a:gd name="T25" fmla="*/ 0 h 125"/>
                <a:gd name="T26" fmla="*/ 91 w 102"/>
                <a:gd name="T27" fmla="*/ 13 h 125"/>
                <a:gd name="T28" fmla="*/ 102 w 102"/>
                <a:gd name="T29" fmla="*/ 50 h 125"/>
                <a:gd name="T30" fmla="*/ 102 w 102"/>
                <a:gd name="T3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25">
                  <a:moveTo>
                    <a:pt x="102" y="125"/>
                  </a:moveTo>
                  <a:cubicBezTo>
                    <a:pt x="82" y="125"/>
                    <a:pt x="82" y="125"/>
                    <a:pt x="82" y="125"/>
                  </a:cubicBezTo>
                  <a:cubicBezTo>
                    <a:pt x="82" y="55"/>
                    <a:pt x="82" y="55"/>
                    <a:pt x="82" y="55"/>
                  </a:cubicBezTo>
                  <a:cubicBezTo>
                    <a:pt x="82" y="30"/>
                    <a:pt x="73" y="17"/>
                    <a:pt x="54" y="17"/>
                  </a:cubicBezTo>
                  <a:cubicBezTo>
                    <a:pt x="44" y="17"/>
                    <a:pt x="36" y="20"/>
                    <a:pt x="30" y="28"/>
                  </a:cubicBezTo>
                  <a:cubicBezTo>
                    <a:pt x="23" y="35"/>
                    <a:pt x="20" y="44"/>
                    <a:pt x="20" y="55"/>
                  </a:cubicBezTo>
                  <a:cubicBezTo>
                    <a:pt x="20" y="125"/>
                    <a:pt x="20" y="125"/>
                    <a:pt x="20" y="125"/>
                  </a:cubicBezTo>
                  <a:cubicBezTo>
                    <a:pt x="0" y="125"/>
                    <a:pt x="0" y="125"/>
                    <a:pt x="0" y="125"/>
                  </a:cubicBezTo>
                  <a:cubicBezTo>
                    <a:pt x="0" y="3"/>
                    <a:pt x="0" y="3"/>
                    <a:pt x="0" y="3"/>
                  </a:cubicBezTo>
                  <a:cubicBezTo>
                    <a:pt x="20" y="3"/>
                    <a:pt x="20" y="3"/>
                    <a:pt x="20" y="3"/>
                  </a:cubicBezTo>
                  <a:cubicBezTo>
                    <a:pt x="20" y="23"/>
                    <a:pt x="20" y="23"/>
                    <a:pt x="20" y="23"/>
                  </a:cubicBezTo>
                  <a:cubicBezTo>
                    <a:pt x="20" y="23"/>
                    <a:pt x="20" y="23"/>
                    <a:pt x="20" y="23"/>
                  </a:cubicBezTo>
                  <a:cubicBezTo>
                    <a:pt x="29" y="8"/>
                    <a:pt x="43" y="0"/>
                    <a:pt x="60" y="0"/>
                  </a:cubicBezTo>
                  <a:cubicBezTo>
                    <a:pt x="74" y="0"/>
                    <a:pt x="84" y="4"/>
                    <a:pt x="91" y="13"/>
                  </a:cubicBezTo>
                  <a:cubicBezTo>
                    <a:pt x="98" y="22"/>
                    <a:pt x="102" y="34"/>
                    <a:pt x="102" y="50"/>
                  </a:cubicBezTo>
                  <a:lnTo>
                    <a:pt x="10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53" name="Freeform 45"/>
            <p:cNvSpPr>
              <a:spLocks/>
            </p:cNvSpPr>
            <p:nvPr userDrawn="1"/>
          </p:nvSpPr>
          <p:spPr bwMode="auto">
            <a:xfrm>
              <a:off x="2822" y="3861"/>
              <a:ext cx="168" cy="380"/>
            </a:xfrm>
            <a:custGeom>
              <a:avLst/>
              <a:gdLst>
                <a:gd name="T0" fmla="*/ 71 w 71"/>
                <a:gd name="T1" fmla="*/ 157 h 161"/>
                <a:gd name="T2" fmla="*/ 53 w 71"/>
                <a:gd name="T3" fmla="*/ 161 h 161"/>
                <a:gd name="T4" fmla="*/ 21 w 71"/>
                <a:gd name="T5" fmla="*/ 125 h 161"/>
                <a:gd name="T6" fmla="*/ 21 w 71"/>
                <a:gd name="T7" fmla="*/ 53 h 161"/>
                <a:gd name="T8" fmla="*/ 0 w 71"/>
                <a:gd name="T9" fmla="*/ 53 h 161"/>
                <a:gd name="T10" fmla="*/ 0 w 71"/>
                <a:gd name="T11" fmla="*/ 36 h 161"/>
                <a:gd name="T12" fmla="*/ 21 w 71"/>
                <a:gd name="T13" fmla="*/ 36 h 161"/>
                <a:gd name="T14" fmla="*/ 21 w 71"/>
                <a:gd name="T15" fmla="*/ 6 h 161"/>
                <a:gd name="T16" fmla="*/ 40 w 71"/>
                <a:gd name="T17" fmla="*/ 0 h 161"/>
                <a:gd name="T18" fmla="*/ 40 w 71"/>
                <a:gd name="T19" fmla="*/ 36 h 161"/>
                <a:gd name="T20" fmla="*/ 71 w 71"/>
                <a:gd name="T21" fmla="*/ 36 h 161"/>
                <a:gd name="T22" fmla="*/ 71 w 71"/>
                <a:gd name="T23" fmla="*/ 53 h 161"/>
                <a:gd name="T24" fmla="*/ 40 w 71"/>
                <a:gd name="T25" fmla="*/ 53 h 161"/>
                <a:gd name="T26" fmla="*/ 40 w 71"/>
                <a:gd name="T27" fmla="*/ 122 h 161"/>
                <a:gd name="T28" fmla="*/ 45 w 71"/>
                <a:gd name="T29" fmla="*/ 139 h 161"/>
                <a:gd name="T30" fmla="*/ 59 w 71"/>
                <a:gd name="T31" fmla="*/ 144 h 161"/>
                <a:gd name="T32" fmla="*/ 71 w 71"/>
                <a:gd name="T33" fmla="*/ 140 h 161"/>
                <a:gd name="T34" fmla="*/ 71 w 71"/>
                <a:gd name="T35" fmla="*/ 15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61">
                  <a:moveTo>
                    <a:pt x="71" y="157"/>
                  </a:moveTo>
                  <a:cubicBezTo>
                    <a:pt x="66" y="160"/>
                    <a:pt x="60" y="161"/>
                    <a:pt x="53" y="161"/>
                  </a:cubicBezTo>
                  <a:cubicBezTo>
                    <a:pt x="31" y="161"/>
                    <a:pt x="21" y="149"/>
                    <a:pt x="21" y="125"/>
                  </a:cubicBezTo>
                  <a:cubicBezTo>
                    <a:pt x="21" y="53"/>
                    <a:pt x="21" y="53"/>
                    <a:pt x="21" y="53"/>
                  </a:cubicBezTo>
                  <a:cubicBezTo>
                    <a:pt x="0" y="53"/>
                    <a:pt x="0" y="53"/>
                    <a:pt x="0" y="53"/>
                  </a:cubicBezTo>
                  <a:cubicBezTo>
                    <a:pt x="0" y="36"/>
                    <a:pt x="0" y="36"/>
                    <a:pt x="0" y="36"/>
                  </a:cubicBezTo>
                  <a:cubicBezTo>
                    <a:pt x="21" y="36"/>
                    <a:pt x="21" y="36"/>
                    <a:pt x="21" y="36"/>
                  </a:cubicBezTo>
                  <a:cubicBezTo>
                    <a:pt x="21" y="6"/>
                    <a:pt x="21" y="6"/>
                    <a:pt x="21" y="6"/>
                  </a:cubicBezTo>
                  <a:cubicBezTo>
                    <a:pt x="40" y="0"/>
                    <a:pt x="40" y="0"/>
                    <a:pt x="40" y="0"/>
                  </a:cubicBezTo>
                  <a:cubicBezTo>
                    <a:pt x="40" y="36"/>
                    <a:pt x="40" y="36"/>
                    <a:pt x="40" y="36"/>
                  </a:cubicBezTo>
                  <a:cubicBezTo>
                    <a:pt x="71" y="36"/>
                    <a:pt x="71" y="36"/>
                    <a:pt x="71" y="36"/>
                  </a:cubicBezTo>
                  <a:cubicBezTo>
                    <a:pt x="71" y="53"/>
                    <a:pt x="71" y="53"/>
                    <a:pt x="71" y="53"/>
                  </a:cubicBezTo>
                  <a:cubicBezTo>
                    <a:pt x="40" y="53"/>
                    <a:pt x="40" y="53"/>
                    <a:pt x="40" y="53"/>
                  </a:cubicBezTo>
                  <a:cubicBezTo>
                    <a:pt x="40" y="122"/>
                    <a:pt x="40" y="122"/>
                    <a:pt x="40" y="122"/>
                  </a:cubicBezTo>
                  <a:cubicBezTo>
                    <a:pt x="40" y="130"/>
                    <a:pt x="42" y="136"/>
                    <a:pt x="45" y="139"/>
                  </a:cubicBezTo>
                  <a:cubicBezTo>
                    <a:pt x="47" y="142"/>
                    <a:pt x="52" y="144"/>
                    <a:pt x="59" y="144"/>
                  </a:cubicBezTo>
                  <a:cubicBezTo>
                    <a:pt x="63" y="144"/>
                    <a:pt x="68" y="143"/>
                    <a:pt x="71" y="140"/>
                  </a:cubicBezTo>
                  <a:lnTo>
                    <a:pt x="71"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54" name="Freeform 46"/>
            <p:cNvSpPr>
              <a:spLocks noEditPoints="1"/>
            </p:cNvSpPr>
            <p:nvPr userDrawn="1"/>
          </p:nvSpPr>
          <p:spPr bwMode="auto">
            <a:xfrm>
              <a:off x="3030" y="3939"/>
              <a:ext cx="284"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7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7" y="18"/>
                  </a:cubicBezTo>
                  <a:cubicBezTo>
                    <a:pt x="28" y="6"/>
                    <a:pt x="43" y="0"/>
                    <a:pt x="62" y="0"/>
                  </a:cubicBezTo>
                  <a:cubicBezTo>
                    <a:pt x="80" y="0"/>
                    <a:pt x="95"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4"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55" name="Freeform 47"/>
            <p:cNvSpPr>
              <a:spLocks/>
            </p:cNvSpPr>
            <p:nvPr userDrawn="1"/>
          </p:nvSpPr>
          <p:spPr bwMode="auto">
            <a:xfrm>
              <a:off x="3349" y="4170"/>
              <a:ext cx="78" cy="140"/>
            </a:xfrm>
            <a:custGeom>
              <a:avLst/>
              <a:gdLst>
                <a:gd name="T0" fmla="*/ 78 w 78"/>
                <a:gd name="T1" fmla="*/ 0 h 140"/>
                <a:gd name="T2" fmla="*/ 33 w 78"/>
                <a:gd name="T3" fmla="*/ 140 h 140"/>
                <a:gd name="T4" fmla="*/ 0 w 78"/>
                <a:gd name="T5" fmla="*/ 140 h 140"/>
                <a:gd name="T6" fmla="*/ 33 w 78"/>
                <a:gd name="T7" fmla="*/ 0 h 140"/>
                <a:gd name="T8" fmla="*/ 78 w 78"/>
                <a:gd name="T9" fmla="*/ 0 h 140"/>
              </a:gdLst>
              <a:ahLst/>
              <a:cxnLst>
                <a:cxn ang="0">
                  <a:pos x="T0" y="T1"/>
                </a:cxn>
                <a:cxn ang="0">
                  <a:pos x="T2" y="T3"/>
                </a:cxn>
                <a:cxn ang="0">
                  <a:pos x="T4" y="T5"/>
                </a:cxn>
                <a:cxn ang="0">
                  <a:pos x="T6" y="T7"/>
                </a:cxn>
                <a:cxn ang="0">
                  <a:pos x="T8" y="T9"/>
                </a:cxn>
              </a:cxnLst>
              <a:rect l="0" t="0" r="r" b="b"/>
              <a:pathLst>
                <a:path w="78" h="140">
                  <a:moveTo>
                    <a:pt x="78" y="0"/>
                  </a:moveTo>
                  <a:lnTo>
                    <a:pt x="33" y="140"/>
                  </a:lnTo>
                  <a:lnTo>
                    <a:pt x="0" y="140"/>
                  </a:lnTo>
                  <a:lnTo>
                    <a:pt x="33"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56" name="Freeform 48"/>
            <p:cNvSpPr>
              <a:spLocks/>
            </p:cNvSpPr>
            <p:nvPr userDrawn="1"/>
          </p:nvSpPr>
          <p:spPr bwMode="auto">
            <a:xfrm>
              <a:off x="3626" y="3823"/>
              <a:ext cx="300" cy="418"/>
            </a:xfrm>
            <a:custGeom>
              <a:avLst/>
              <a:gdLst>
                <a:gd name="T0" fmla="*/ 127 w 127"/>
                <a:gd name="T1" fmla="*/ 167 h 177"/>
                <a:gd name="T2" fmla="*/ 80 w 127"/>
                <a:gd name="T3" fmla="*/ 177 h 177"/>
                <a:gd name="T4" fmla="*/ 38 w 127"/>
                <a:gd name="T5" fmla="*/ 166 h 177"/>
                <a:gd name="T6" fmla="*/ 10 w 127"/>
                <a:gd name="T7" fmla="*/ 136 h 177"/>
                <a:gd name="T8" fmla="*/ 0 w 127"/>
                <a:gd name="T9" fmla="*/ 92 h 177"/>
                <a:gd name="T10" fmla="*/ 11 w 127"/>
                <a:gd name="T11" fmla="*/ 45 h 177"/>
                <a:gd name="T12" fmla="*/ 42 w 127"/>
                <a:gd name="T13" fmla="*/ 12 h 177"/>
                <a:gd name="T14" fmla="*/ 87 w 127"/>
                <a:gd name="T15" fmla="*/ 0 h 177"/>
                <a:gd name="T16" fmla="*/ 127 w 127"/>
                <a:gd name="T17" fmla="*/ 7 h 177"/>
                <a:gd name="T18" fmla="*/ 127 w 127"/>
                <a:gd name="T19" fmla="*/ 29 h 177"/>
                <a:gd name="T20" fmla="*/ 87 w 127"/>
                <a:gd name="T21" fmla="*/ 18 h 177"/>
                <a:gd name="T22" fmla="*/ 52 w 127"/>
                <a:gd name="T23" fmla="*/ 27 h 177"/>
                <a:gd name="T24" fmla="*/ 29 w 127"/>
                <a:gd name="T25" fmla="*/ 53 h 177"/>
                <a:gd name="T26" fmla="*/ 21 w 127"/>
                <a:gd name="T27" fmla="*/ 91 h 177"/>
                <a:gd name="T28" fmla="*/ 28 w 127"/>
                <a:gd name="T29" fmla="*/ 127 h 177"/>
                <a:gd name="T30" fmla="*/ 50 w 127"/>
                <a:gd name="T31" fmla="*/ 151 h 177"/>
                <a:gd name="T32" fmla="*/ 83 w 127"/>
                <a:gd name="T33" fmla="*/ 159 h 177"/>
                <a:gd name="T34" fmla="*/ 127 w 127"/>
                <a:gd name="T35" fmla="*/ 148 h 177"/>
                <a:gd name="T36" fmla="*/ 127 w 127"/>
                <a:gd name="T37" fmla="*/ 16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177">
                  <a:moveTo>
                    <a:pt x="127" y="167"/>
                  </a:moveTo>
                  <a:cubicBezTo>
                    <a:pt x="115" y="174"/>
                    <a:pt x="99" y="177"/>
                    <a:pt x="80" y="177"/>
                  </a:cubicBezTo>
                  <a:cubicBezTo>
                    <a:pt x="64" y="177"/>
                    <a:pt x="50" y="174"/>
                    <a:pt x="38" y="166"/>
                  </a:cubicBezTo>
                  <a:cubicBezTo>
                    <a:pt x="26" y="159"/>
                    <a:pt x="16" y="149"/>
                    <a:pt x="10" y="136"/>
                  </a:cubicBezTo>
                  <a:cubicBezTo>
                    <a:pt x="3" y="123"/>
                    <a:pt x="0" y="109"/>
                    <a:pt x="0" y="92"/>
                  </a:cubicBezTo>
                  <a:cubicBezTo>
                    <a:pt x="0" y="74"/>
                    <a:pt x="3" y="59"/>
                    <a:pt x="11" y="45"/>
                  </a:cubicBezTo>
                  <a:cubicBezTo>
                    <a:pt x="18" y="31"/>
                    <a:pt x="29" y="20"/>
                    <a:pt x="42" y="12"/>
                  </a:cubicBezTo>
                  <a:cubicBezTo>
                    <a:pt x="55" y="4"/>
                    <a:pt x="70" y="0"/>
                    <a:pt x="87" y="0"/>
                  </a:cubicBezTo>
                  <a:cubicBezTo>
                    <a:pt x="103" y="0"/>
                    <a:pt x="116" y="3"/>
                    <a:pt x="127" y="7"/>
                  </a:cubicBezTo>
                  <a:cubicBezTo>
                    <a:pt x="127" y="29"/>
                    <a:pt x="127" y="29"/>
                    <a:pt x="127" y="29"/>
                  </a:cubicBezTo>
                  <a:cubicBezTo>
                    <a:pt x="115" y="22"/>
                    <a:pt x="101" y="18"/>
                    <a:pt x="87" y="18"/>
                  </a:cubicBezTo>
                  <a:cubicBezTo>
                    <a:pt x="74" y="18"/>
                    <a:pt x="62" y="21"/>
                    <a:pt x="52" y="27"/>
                  </a:cubicBezTo>
                  <a:cubicBezTo>
                    <a:pt x="42" y="33"/>
                    <a:pt x="34" y="42"/>
                    <a:pt x="29" y="53"/>
                  </a:cubicBezTo>
                  <a:cubicBezTo>
                    <a:pt x="23" y="64"/>
                    <a:pt x="21" y="76"/>
                    <a:pt x="21" y="91"/>
                  </a:cubicBezTo>
                  <a:cubicBezTo>
                    <a:pt x="21" y="104"/>
                    <a:pt x="23" y="116"/>
                    <a:pt x="28" y="127"/>
                  </a:cubicBezTo>
                  <a:cubicBezTo>
                    <a:pt x="34" y="137"/>
                    <a:pt x="41" y="145"/>
                    <a:pt x="50" y="151"/>
                  </a:cubicBezTo>
                  <a:cubicBezTo>
                    <a:pt x="60" y="156"/>
                    <a:pt x="71" y="159"/>
                    <a:pt x="83" y="159"/>
                  </a:cubicBezTo>
                  <a:cubicBezTo>
                    <a:pt x="100" y="159"/>
                    <a:pt x="115" y="155"/>
                    <a:pt x="127" y="148"/>
                  </a:cubicBezTo>
                  <a:lnTo>
                    <a:pt x="12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57" name="Freeform 49"/>
            <p:cNvSpPr>
              <a:spLocks noEditPoints="1"/>
            </p:cNvSpPr>
            <p:nvPr userDrawn="1"/>
          </p:nvSpPr>
          <p:spPr bwMode="auto">
            <a:xfrm>
              <a:off x="3979" y="3939"/>
              <a:ext cx="229" cy="302"/>
            </a:xfrm>
            <a:custGeom>
              <a:avLst/>
              <a:gdLst>
                <a:gd name="T0" fmla="*/ 97 w 97"/>
                <a:gd name="T1" fmla="*/ 125 h 128"/>
                <a:gd name="T2" fmla="*/ 77 w 97"/>
                <a:gd name="T3" fmla="*/ 125 h 128"/>
                <a:gd name="T4" fmla="*/ 77 w 97"/>
                <a:gd name="T5" fmla="*/ 106 h 128"/>
                <a:gd name="T6" fmla="*/ 77 w 97"/>
                <a:gd name="T7" fmla="*/ 106 h 128"/>
                <a:gd name="T8" fmla="*/ 39 w 97"/>
                <a:gd name="T9" fmla="*/ 128 h 128"/>
                <a:gd name="T10" fmla="*/ 11 w 97"/>
                <a:gd name="T11" fmla="*/ 118 h 128"/>
                <a:gd name="T12" fmla="*/ 0 w 97"/>
                <a:gd name="T13" fmla="*/ 93 h 128"/>
                <a:gd name="T14" fmla="*/ 41 w 97"/>
                <a:gd name="T15" fmla="*/ 53 h 128"/>
                <a:gd name="T16" fmla="*/ 77 w 97"/>
                <a:gd name="T17" fmla="*/ 48 h 128"/>
                <a:gd name="T18" fmla="*/ 52 w 97"/>
                <a:gd name="T19" fmla="*/ 17 h 128"/>
                <a:gd name="T20" fmla="*/ 12 w 97"/>
                <a:gd name="T21" fmla="*/ 32 h 128"/>
                <a:gd name="T22" fmla="*/ 12 w 97"/>
                <a:gd name="T23" fmla="*/ 12 h 128"/>
                <a:gd name="T24" fmla="*/ 31 w 97"/>
                <a:gd name="T25" fmla="*/ 4 h 128"/>
                <a:gd name="T26" fmla="*/ 54 w 97"/>
                <a:gd name="T27" fmla="*/ 0 h 128"/>
                <a:gd name="T28" fmla="*/ 97 w 97"/>
                <a:gd name="T29" fmla="*/ 46 h 128"/>
                <a:gd name="T30" fmla="*/ 97 w 97"/>
                <a:gd name="T31" fmla="*/ 125 h 128"/>
                <a:gd name="T32" fmla="*/ 77 w 97"/>
                <a:gd name="T33" fmla="*/ 63 h 128"/>
                <a:gd name="T34" fmla="*/ 48 w 97"/>
                <a:gd name="T35" fmla="*/ 68 h 128"/>
                <a:gd name="T36" fmla="*/ 27 w 97"/>
                <a:gd name="T37" fmla="*/ 75 h 128"/>
                <a:gd name="T38" fmla="*/ 20 w 97"/>
                <a:gd name="T39" fmla="*/ 91 h 128"/>
                <a:gd name="T40" fmla="*/ 27 w 97"/>
                <a:gd name="T41" fmla="*/ 106 h 128"/>
                <a:gd name="T42" fmla="*/ 44 w 97"/>
                <a:gd name="T43" fmla="*/ 111 h 128"/>
                <a:gd name="T44" fmla="*/ 68 w 97"/>
                <a:gd name="T45" fmla="*/ 101 h 128"/>
                <a:gd name="T46" fmla="*/ 77 w 97"/>
                <a:gd name="T47" fmla="*/ 76 h 128"/>
                <a:gd name="T48" fmla="*/ 77 w 97"/>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28">
                  <a:moveTo>
                    <a:pt x="97" y="125"/>
                  </a:moveTo>
                  <a:cubicBezTo>
                    <a:pt x="77" y="125"/>
                    <a:pt x="77" y="125"/>
                    <a:pt x="77" y="125"/>
                  </a:cubicBezTo>
                  <a:cubicBezTo>
                    <a:pt x="77" y="106"/>
                    <a:pt x="77" y="106"/>
                    <a:pt x="77" y="106"/>
                  </a:cubicBezTo>
                  <a:cubicBezTo>
                    <a:pt x="77" y="106"/>
                    <a:pt x="77" y="106"/>
                    <a:pt x="77" y="106"/>
                  </a:cubicBezTo>
                  <a:cubicBezTo>
                    <a:pt x="68" y="121"/>
                    <a:pt x="56" y="128"/>
                    <a:pt x="39" y="128"/>
                  </a:cubicBezTo>
                  <a:cubicBezTo>
                    <a:pt x="28" y="128"/>
                    <a:pt x="18" y="125"/>
                    <a:pt x="11" y="118"/>
                  </a:cubicBezTo>
                  <a:cubicBezTo>
                    <a:pt x="4" y="112"/>
                    <a:pt x="0" y="103"/>
                    <a:pt x="0" y="93"/>
                  </a:cubicBezTo>
                  <a:cubicBezTo>
                    <a:pt x="0" y="70"/>
                    <a:pt x="14" y="57"/>
                    <a:pt x="41" y="53"/>
                  </a:cubicBezTo>
                  <a:cubicBezTo>
                    <a:pt x="77" y="48"/>
                    <a:pt x="77" y="48"/>
                    <a:pt x="77" y="48"/>
                  </a:cubicBezTo>
                  <a:cubicBezTo>
                    <a:pt x="77" y="27"/>
                    <a:pt x="69" y="17"/>
                    <a:pt x="52" y="17"/>
                  </a:cubicBezTo>
                  <a:cubicBezTo>
                    <a:pt x="38" y="17"/>
                    <a:pt x="24" y="22"/>
                    <a:pt x="12" y="32"/>
                  </a:cubicBezTo>
                  <a:cubicBezTo>
                    <a:pt x="12" y="12"/>
                    <a:pt x="12" y="12"/>
                    <a:pt x="12" y="12"/>
                  </a:cubicBezTo>
                  <a:cubicBezTo>
                    <a:pt x="16" y="9"/>
                    <a:pt x="22" y="6"/>
                    <a:pt x="31" y="4"/>
                  </a:cubicBezTo>
                  <a:cubicBezTo>
                    <a:pt x="39" y="1"/>
                    <a:pt x="47" y="0"/>
                    <a:pt x="54" y="0"/>
                  </a:cubicBezTo>
                  <a:cubicBezTo>
                    <a:pt x="83" y="0"/>
                    <a:pt x="97" y="15"/>
                    <a:pt x="97" y="46"/>
                  </a:cubicBezTo>
                  <a:lnTo>
                    <a:pt x="97" y="125"/>
                  </a:lnTo>
                  <a:close/>
                  <a:moveTo>
                    <a:pt x="77" y="63"/>
                  </a:moveTo>
                  <a:cubicBezTo>
                    <a:pt x="48" y="68"/>
                    <a:pt x="48" y="68"/>
                    <a:pt x="48" y="68"/>
                  </a:cubicBezTo>
                  <a:cubicBezTo>
                    <a:pt x="38" y="69"/>
                    <a:pt x="31" y="71"/>
                    <a:pt x="27" y="75"/>
                  </a:cubicBezTo>
                  <a:cubicBezTo>
                    <a:pt x="23" y="78"/>
                    <a:pt x="20" y="84"/>
                    <a:pt x="20" y="91"/>
                  </a:cubicBezTo>
                  <a:cubicBezTo>
                    <a:pt x="20" y="97"/>
                    <a:pt x="23" y="102"/>
                    <a:pt x="27" y="106"/>
                  </a:cubicBezTo>
                  <a:cubicBezTo>
                    <a:pt x="31" y="110"/>
                    <a:pt x="37" y="111"/>
                    <a:pt x="44" y="111"/>
                  </a:cubicBezTo>
                  <a:cubicBezTo>
                    <a:pt x="54" y="111"/>
                    <a:pt x="62" y="108"/>
                    <a:pt x="68"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58" name="Freeform 50"/>
            <p:cNvSpPr>
              <a:spLocks/>
            </p:cNvSpPr>
            <p:nvPr userDrawn="1"/>
          </p:nvSpPr>
          <p:spPr bwMode="auto">
            <a:xfrm>
              <a:off x="4296" y="3939"/>
              <a:ext cx="238" cy="295"/>
            </a:xfrm>
            <a:custGeom>
              <a:avLst/>
              <a:gdLst>
                <a:gd name="T0" fmla="*/ 101 w 101"/>
                <a:gd name="T1" fmla="*/ 125 h 125"/>
                <a:gd name="T2" fmla="*/ 82 w 101"/>
                <a:gd name="T3" fmla="*/ 125 h 125"/>
                <a:gd name="T4" fmla="*/ 82 w 101"/>
                <a:gd name="T5" fmla="*/ 55 h 125"/>
                <a:gd name="T6" fmla="*/ 53 w 101"/>
                <a:gd name="T7" fmla="*/ 17 h 125"/>
                <a:gd name="T8" fmla="*/ 29 w 101"/>
                <a:gd name="T9" fmla="*/ 28 h 125"/>
                <a:gd name="T10" fmla="*/ 19 w 101"/>
                <a:gd name="T11" fmla="*/ 55 h 125"/>
                <a:gd name="T12" fmla="*/ 19 w 101"/>
                <a:gd name="T13" fmla="*/ 125 h 125"/>
                <a:gd name="T14" fmla="*/ 0 w 101"/>
                <a:gd name="T15" fmla="*/ 125 h 125"/>
                <a:gd name="T16" fmla="*/ 0 w 101"/>
                <a:gd name="T17" fmla="*/ 3 h 125"/>
                <a:gd name="T18" fmla="*/ 19 w 101"/>
                <a:gd name="T19" fmla="*/ 3 h 125"/>
                <a:gd name="T20" fmla="*/ 19 w 101"/>
                <a:gd name="T21" fmla="*/ 23 h 125"/>
                <a:gd name="T22" fmla="*/ 20 w 101"/>
                <a:gd name="T23" fmla="*/ 23 h 125"/>
                <a:gd name="T24" fmla="*/ 60 w 101"/>
                <a:gd name="T25" fmla="*/ 0 h 125"/>
                <a:gd name="T26" fmla="*/ 91 w 101"/>
                <a:gd name="T27" fmla="*/ 13 h 125"/>
                <a:gd name="T28" fmla="*/ 101 w 101"/>
                <a:gd name="T29" fmla="*/ 50 h 125"/>
                <a:gd name="T30" fmla="*/ 101 w 101"/>
                <a:gd name="T3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 h="125">
                  <a:moveTo>
                    <a:pt x="101" y="125"/>
                  </a:moveTo>
                  <a:cubicBezTo>
                    <a:pt x="82" y="125"/>
                    <a:pt x="82" y="125"/>
                    <a:pt x="82" y="125"/>
                  </a:cubicBezTo>
                  <a:cubicBezTo>
                    <a:pt x="82" y="55"/>
                    <a:pt x="82" y="55"/>
                    <a:pt x="82" y="55"/>
                  </a:cubicBezTo>
                  <a:cubicBezTo>
                    <a:pt x="82" y="30"/>
                    <a:pt x="72" y="17"/>
                    <a:pt x="53" y="17"/>
                  </a:cubicBezTo>
                  <a:cubicBezTo>
                    <a:pt x="44" y="17"/>
                    <a:pt x="36" y="20"/>
                    <a:pt x="29" y="28"/>
                  </a:cubicBezTo>
                  <a:cubicBezTo>
                    <a:pt x="23" y="35"/>
                    <a:pt x="19" y="44"/>
                    <a:pt x="19" y="55"/>
                  </a:cubicBezTo>
                  <a:cubicBezTo>
                    <a:pt x="19" y="125"/>
                    <a:pt x="19" y="125"/>
                    <a:pt x="19" y="125"/>
                  </a:cubicBezTo>
                  <a:cubicBezTo>
                    <a:pt x="0" y="125"/>
                    <a:pt x="0" y="125"/>
                    <a:pt x="0" y="125"/>
                  </a:cubicBezTo>
                  <a:cubicBezTo>
                    <a:pt x="0" y="3"/>
                    <a:pt x="0" y="3"/>
                    <a:pt x="0" y="3"/>
                  </a:cubicBezTo>
                  <a:cubicBezTo>
                    <a:pt x="19" y="3"/>
                    <a:pt x="19" y="3"/>
                    <a:pt x="19" y="3"/>
                  </a:cubicBezTo>
                  <a:cubicBezTo>
                    <a:pt x="19" y="23"/>
                    <a:pt x="19" y="23"/>
                    <a:pt x="19" y="23"/>
                  </a:cubicBezTo>
                  <a:cubicBezTo>
                    <a:pt x="20" y="23"/>
                    <a:pt x="20" y="23"/>
                    <a:pt x="20" y="23"/>
                  </a:cubicBezTo>
                  <a:cubicBezTo>
                    <a:pt x="29" y="8"/>
                    <a:pt x="42" y="0"/>
                    <a:pt x="60" y="0"/>
                  </a:cubicBezTo>
                  <a:cubicBezTo>
                    <a:pt x="73" y="0"/>
                    <a:pt x="84" y="4"/>
                    <a:pt x="91" y="13"/>
                  </a:cubicBezTo>
                  <a:cubicBezTo>
                    <a:pt x="98" y="22"/>
                    <a:pt x="101" y="34"/>
                    <a:pt x="101" y="50"/>
                  </a:cubicBezTo>
                  <a:lnTo>
                    <a:pt x="10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59" name="Freeform 51"/>
            <p:cNvSpPr>
              <a:spLocks noEditPoints="1"/>
            </p:cNvSpPr>
            <p:nvPr userDrawn="1"/>
          </p:nvSpPr>
          <p:spPr bwMode="auto">
            <a:xfrm>
              <a:off x="4598" y="3939"/>
              <a:ext cx="227" cy="302"/>
            </a:xfrm>
            <a:custGeom>
              <a:avLst/>
              <a:gdLst>
                <a:gd name="T0" fmla="*/ 96 w 96"/>
                <a:gd name="T1" fmla="*/ 125 h 128"/>
                <a:gd name="T2" fmla="*/ 77 w 96"/>
                <a:gd name="T3" fmla="*/ 125 h 128"/>
                <a:gd name="T4" fmla="*/ 77 w 96"/>
                <a:gd name="T5" fmla="*/ 106 h 128"/>
                <a:gd name="T6" fmla="*/ 76 w 96"/>
                <a:gd name="T7" fmla="*/ 106 h 128"/>
                <a:gd name="T8" fmla="*/ 39 w 96"/>
                <a:gd name="T9" fmla="*/ 128 h 128"/>
                <a:gd name="T10" fmla="*/ 11 w 96"/>
                <a:gd name="T11" fmla="*/ 118 h 128"/>
                <a:gd name="T12" fmla="*/ 0 w 96"/>
                <a:gd name="T13" fmla="*/ 93 h 128"/>
                <a:gd name="T14" fmla="*/ 40 w 96"/>
                <a:gd name="T15" fmla="*/ 53 h 128"/>
                <a:gd name="T16" fmla="*/ 77 w 96"/>
                <a:gd name="T17" fmla="*/ 48 h 128"/>
                <a:gd name="T18" fmla="*/ 52 w 96"/>
                <a:gd name="T19" fmla="*/ 17 h 128"/>
                <a:gd name="T20" fmla="*/ 12 w 96"/>
                <a:gd name="T21" fmla="*/ 32 h 128"/>
                <a:gd name="T22" fmla="*/ 12 w 96"/>
                <a:gd name="T23" fmla="*/ 12 h 128"/>
                <a:gd name="T24" fmla="*/ 30 w 96"/>
                <a:gd name="T25" fmla="*/ 4 h 128"/>
                <a:gd name="T26" fmla="*/ 53 w 96"/>
                <a:gd name="T27" fmla="*/ 0 h 128"/>
                <a:gd name="T28" fmla="*/ 96 w 96"/>
                <a:gd name="T29" fmla="*/ 46 h 128"/>
                <a:gd name="T30" fmla="*/ 96 w 96"/>
                <a:gd name="T31" fmla="*/ 125 h 128"/>
                <a:gd name="T32" fmla="*/ 77 w 96"/>
                <a:gd name="T33" fmla="*/ 63 h 128"/>
                <a:gd name="T34" fmla="*/ 47 w 96"/>
                <a:gd name="T35" fmla="*/ 68 h 128"/>
                <a:gd name="T36" fmla="*/ 26 w 96"/>
                <a:gd name="T37" fmla="*/ 75 h 128"/>
                <a:gd name="T38" fmla="*/ 20 w 96"/>
                <a:gd name="T39" fmla="*/ 91 h 128"/>
                <a:gd name="T40" fmla="*/ 27 w 96"/>
                <a:gd name="T41" fmla="*/ 106 h 128"/>
                <a:gd name="T42" fmla="*/ 43 w 96"/>
                <a:gd name="T43" fmla="*/ 111 h 128"/>
                <a:gd name="T44" fmla="*/ 67 w 96"/>
                <a:gd name="T45" fmla="*/ 101 h 128"/>
                <a:gd name="T46" fmla="*/ 77 w 96"/>
                <a:gd name="T47" fmla="*/ 76 h 128"/>
                <a:gd name="T48" fmla="*/ 77 w 96"/>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128">
                  <a:moveTo>
                    <a:pt x="96" y="125"/>
                  </a:moveTo>
                  <a:cubicBezTo>
                    <a:pt x="77" y="125"/>
                    <a:pt x="77" y="125"/>
                    <a:pt x="77" y="125"/>
                  </a:cubicBezTo>
                  <a:cubicBezTo>
                    <a:pt x="77" y="106"/>
                    <a:pt x="77" y="106"/>
                    <a:pt x="77" y="106"/>
                  </a:cubicBezTo>
                  <a:cubicBezTo>
                    <a:pt x="76" y="106"/>
                    <a:pt x="76" y="106"/>
                    <a:pt x="76" y="106"/>
                  </a:cubicBezTo>
                  <a:cubicBezTo>
                    <a:pt x="68" y="121"/>
                    <a:pt x="55" y="128"/>
                    <a:pt x="39" y="128"/>
                  </a:cubicBezTo>
                  <a:cubicBezTo>
                    <a:pt x="27" y="128"/>
                    <a:pt x="18" y="125"/>
                    <a:pt x="11" y="118"/>
                  </a:cubicBezTo>
                  <a:cubicBezTo>
                    <a:pt x="3" y="112"/>
                    <a:pt x="0" y="103"/>
                    <a:pt x="0" y="93"/>
                  </a:cubicBezTo>
                  <a:cubicBezTo>
                    <a:pt x="0" y="70"/>
                    <a:pt x="13" y="57"/>
                    <a:pt x="40" y="53"/>
                  </a:cubicBezTo>
                  <a:cubicBezTo>
                    <a:pt x="77" y="48"/>
                    <a:pt x="77" y="48"/>
                    <a:pt x="77" y="48"/>
                  </a:cubicBezTo>
                  <a:cubicBezTo>
                    <a:pt x="77" y="27"/>
                    <a:pt x="68" y="17"/>
                    <a:pt x="52" y="17"/>
                  </a:cubicBezTo>
                  <a:cubicBezTo>
                    <a:pt x="37" y="17"/>
                    <a:pt x="24" y="22"/>
                    <a:pt x="12" y="32"/>
                  </a:cubicBezTo>
                  <a:cubicBezTo>
                    <a:pt x="12" y="12"/>
                    <a:pt x="12" y="12"/>
                    <a:pt x="12" y="12"/>
                  </a:cubicBezTo>
                  <a:cubicBezTo>
                    <a:pt x="15" y="9"/>
                    <a:pt x="22" y="6"/>
                    <a:pt x="30" y="4"/>
                  </a:cubicBezTo>
                  <a:cubicBezTo>
                    <a:pt x="39" y="1"/>
                    <a:pt x="47" y="0"/>
                    <a:pt x="53" y="0"/>
                  </a:cubicBezTo>
                  <a:cubicBezTo>
                    <a:pt x="82" y="0"/>
                    <a:pt x="96" y="15"/>
                    <a:pt x="96" y="46"/>
                  </a:cubicBezTo>
                  <a:lnTo>
                    <a:pt x="96" y="125"/>
                  </a:lnTo>
                  <a:close/>
                  <a:moveTo>
                    <a:pt x="77" y="63"/>
                  </a:moveTo>
                  <a:cubicBezTo>
                    <a:pt x="47" y="68"/>
                    <a:pt x="47" y="68"/>
                    <a:pt x="47" y="68"/>
                  </a:cubicBezTo>
                  <a:cubicBezTo>
                    <a:pt x="37" y="69"/>
                    <a:pt x="30" y="71"/>
                    <a:pt x="26" y="75"/>
                  </a:cubicBezTo>
                  <a:cubicBezTo>
                    <a:pt x="22" y="78"/>
                    <a:pt x="20" y="84"/>
                    <a:pt x="20" y="91"/>
                  </a:cubicBezTo>
                  <a:cubicBezTo>
                    <a:pt x="20" y="97"/>
                    <a:pt x="22" y="102"/>
                    <a:pt x="27" y="106"/>
                  </a:cubicBezTo>
                  <a:cubicBezTo>
                    <a:pt x="31" y="110"/>
                    <a:pt x="37" y="111"/>
                    <a:pt x="43" y="111"/>
                  </a:cubicBezTo>
                  <a:cubicBezTo>
                    <a:pt x="53" y="111"/>
                    <a:pt x="61" y="108"/>
                    <a:pt x="67"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60" name="Freeform 52"/>
            <p:cNvSpPr>
              <a:spLocks noEditPoints="1"/>
            </p:cNvSpPr>
            <p:nvPr userDrawn="1"/>
          </p:nvSpPr>
          <p:spPr bwMode="auto">
            <a:xfrm>
              <a:off x="4892" y="3806"/>
              <a:ext cx="267" cy="435"/>
            </a:xfrm>
            <a:custGeom>
              <a:avLst/>
              <a:gdLst>
                <a:gd name="T0" fmla="*/ 113 w 113"/>
                <a:gd name="T1" fmla="*/ 181 h 184"/>
                <a:gd name="T2" fmla="*/ 93 w 113"/>
                <a:gd name="T3" fmla="*/ 181 h 184"/>
                <a:gd name="T4" fmla="*/ 93 w 113"/>
                <a:gd name="T5" fmla="*/ 160 h 184"/>
                <a:gd name="T6" fmla="*/ 92 w 113"/>
                <a:gd name="T7" fmla="*/ 160 h 184"/>
                <a:gd name="T8" fmla="*/ 51 w 113"/>
                <a:gd name="T9" fmla="*/ 184 h 184"/>
                <a:gd name="T10" fmla="*/ 14 w 113"/>
                <a:gd name="T11" fmla="*/ 167 h 184"/>
                <a:gd name="T12" fmla="*/ 0 w 113"/>
                <a:gd name="T13" fmla="*/ 123 h 184"/>
                <a:gd name="T14" fmla="*/ 15 w 113"/>
                <a:gd name="T15" fmla="*/ 74 h 184"/>
                <a:gd name="T16" fmla="*/ 56 w 113"/>
                <a:gd name="T17" fmla="*/ 56 h 184"/>
                <a:gd name="T18" fmla="*/ 92 w 113"/>
                <a:gd name="T19" fmla="*/ 76 h 184"/>
                <a:gd name="T20" fmla="*/ 93 w 113"/>
                <a:gd name="T21" fmla="*/ 76 h 184"/>
                <a:gd name="T22" fmla="*/ 93 w 113"/>
                <a:gd name="T23" fmla="*/ 0 h 184"/>
                <a:gd name="T24" fmla="*/ 113 w 113"/>
                <a:gd name="T25" fmla="*/ 0 h 184"/>
                <a:gd name="T26" fmla="*/ 113 w 113"/>
                <a:gd name="T27" fmla="*/ 181 h 184"/>
                <a:gd name="T28" fmla="*/ 93 w 113"/>
                <a:gd name="T29" fmla="*/ 126 h 184"/>
                <a:gd name="T30" fmla="*/ 93 w 113"/>
                <a:gd name="T31" fmla="*/ 108 h 184"/>
                <a:gd name="T32" fmla="*/ 83 w 113"/>
                <a:gd name="T33" fmla="*/ 83 h 184"/>
                <a:gd name="T34" fmla="*/ 58 w 113"/>
                <a:gd name="T35" fmla="*/ 73 h 184"/>
                <a:gd name="T36" fmla="*/ 30 w 113"/>
                <a:gd name="T37" fmla="*/ 86 h 184"/>
                <a:gd name="T38" fmla="*/ 20 w 113"/>
                <a:gd name="T39" fmla="*/ 122 h 184"/>
                <a:gd name="T40" fmla="*/ 30 w 113"/>
                <a:gd name="T41" fmla="*/ 155 h 184"/>
                <a:gd name="T42" fmla="*/ 56 w 113"/>
                <a:gd name="T43" fmla="*/ 167 h 184"/>
                <a:gd name="T44" fmla="*/ 83 w 113"/>
                <a:gd name="T45" fmla="*/ 156 h 184"/>
                <a:gd name="T46" fmla="*/ 93 w 113"/>
                <a:gd name="T47" fmla="*/ 12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184">
                  <a:moveTo>
                    <a:pt x="113" y="181"/>
                  </a:moveTo>
                  <a:cubicBezTo>
                    <a:pt x="93" y="181"/>
                    <a:pt x="93" y="181"/>
                    <a:pt x="93" y="181"/>
                  </a:cubicBezTo>
                  <a:cubicBezTo>
                    <a:pt x="93" y="160"/>
                    <a:pt x="93" y="160"/>
                    <a:pt x="93" y="160"/>
                  </a:cubicBezTo>
                  <a:cubicBezTo>
                    <a:pt x="92" y="160"/>
                    <a:pt x="92" y="160"/>
                    <a:pt x="92" y="160"/>
                  </a:cubicBezTo>
                  <a:cubicBezTo>
                    <a:pt x="83" y="176"/>
                    <a:pt x="69" y="184"/>
                    <a:pt x="51" y="184"/>
                  </a:cubicBezTo>
                  <a:cubicBezTo>
                    <a:pt x="35" y="184"/>
                    <a:pt x="23" y="179"/>
                    <a:pt x="14" y="167"/>
                  </a:cubicBezTo>
                  <a:cubicBezTo>
                    <a:pt x="5" y="156"/>
                    <a:pt x="0" y="142"/>
                    <a:pt x="0" y="123"/>
                  </a:cubicBezTo>
                  <a:cubicBezTo>
                    <a:pt x="0" y="103"/>
                    <a:pt x="5" y="87"/>
                    <a:pt x="15" y="74"/>
                  </a:cubicBezTo>
                  <a:cubicBezTo>
                    <a:pt x="25" y="62"/>
                    <a:pt x="39" y="56"/>
                    <a:pt x="56" y="56"/>
                  </a:cubicBezTo>
                  <a:cubicBezTo>
                    <a:pt x="73" y="56"/>
                    <a:pt x="85" y="63"/>
                    <a:pt x="92" y="76"/>
                  </a:cubicBezTo>
                  <a:cubicBezTo>
                    <a:pt x="93" y="76"/>
                    <a:pt x="93" y="76"/>
                    <a:pt x="93" y="76"/>
                  </a:cubicBezTo>
                  <a:cubicBezTo>
                    <a:pt x="93" y="0"/>
                    <a:pt x="93" y="0"/>
                    <a:pt x="93" y="0"/>
                  </a:cubicBezTo>
                  <a:cubicBezTo>
                    <a:pt x="113" y="0"/>
                    <a:pt x="113" y="0"/>
                    <a:pt x="113" y="0"/>
                  </a:cubicBezTo>
                  <a:lnTo>
                    <a:pt x="113" y="181"/>
                  </a:lnTo>
                  <a:close/>
                  <a:moveTo>
                    <a:pt x="93" y="126"/>
                  </a:moveTo>
                  <a:cubicBezTo>
                    <a:pt x="93" y="108"/>
                    <a:pt x="93" y="108"/>
                    <a:pt x="93" y="108"/>
                  </a:cubicBezTo>
                  <a:cubicBezTo>
                    <a:pt x="93" y="98"/>
                    <a:pt x="90" y="89"/>
                    <a:pt x="83" y="83"/>
                  </a:cubicBezTo>
                  <a:cubicBezTo>
                    <a:pt x="76" y="76"/>
                    <a:pt x="68" y="73"/>
                    <a:pt x="58" y="73"/>
                  </a:cubicBezTo>
                  <a:cubicBezTo>
                    <a:pt x="47" y="73"/>
                    <a:pt x="37" y="77"/>
                    <a:pt x="30" y="86"/>
                  </a:cubicBezTo>
                  <a:cubicBezTo>
                    <a:pt x="23" y="94"/>
                    <a:pt x="20" y="107"/>
                    <a:pt x="20" y="122"/>
                  </a:cubicBezTo>
                  <a:cubicBezTo>
                    <a:pt x="20" y="136"/>
                    <a:pt x="23" y="147"/>
                    <a:pt x="30" y="155"/>
                  </a:cubicBezTo>
                  <a:cubicBezTo>
                    <a:pt x="36" y="163"/>
                    <a:pt x="45" y="167"/>
                    <a:pt x="56" y="167"/>
                  </a:cubicBezTo>
                  <a:cubicBezTo>
                    <a:pt x="67" y="167"/>
                    <a:pt x="76" y="164"/>
                    <a:pt x="83" y="156"/>
                  </a:cubicBezTo>
                  <a:cubicBezTo>
                    <a:pt x="90" y="148"/>
                    <a:pt x="93" y="138"/>
                    <a:pt x="93"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61" name="Freeform 53"/>
            <p:cNvSpPr>
              <a:spLocks noEditPoints="1"/>
            </p:cNvSpPr>
            <p:nvPr userDrawn="1"/>
          </p:nvSpPr>
          <p:spPr bwMode="auto">
            <a:xfrm>
              <a:off x="5228" y="3939"/>
              <a:ext cx="229" cy="302"/>
            </a:xfrm>
            <a:custGeom>
              <a:avLst/>
              <a:gdLst>
                <a:gd name="T0" fmla="*/ 97 w 97"/>
                <a:gd name="T1" fmla="*/ 125 h 128"/>
                <a:gd name="T2" fmla="*/ 77 w 97"/>
                <a:gd name="T3" fmla="*/ 125 h 128"/>
                <a:gd name="T4" fmla="*/ 77 w 97"/>
                <a:gd name="T5" fmla="*/ 106 h 128"/>
                <a:gd name="T6" fmla="*/ 77 w 97"/>
                <a:gd name="T7" fmla="*/ 106 h 128"/>
                <a:gd name="T8" fmla="*/ 39 w 97"/>
                <a:gd name="T9" fmla="*/ 128 h 128"/>
                <a:gd name="T10" fmla="*/ 11 w 97"/>
                <a:gd name="T11" fmla="*/ 118 h 128"/>
                <a:gd name="T12" fmla="*/ 0 w 97"/>
                <a:gd name="T13" fmla="*/ 93 h 128"/>
                <a:gd name="T14" fmla="*/ 40 w 97"/>
                <a:gd name="T15" fmla="*/ 53 h 128"/>
                <a:gd name="T16" fmla="*/ 77 w 97"/>
                <a:gd name="T17" fmla="*/ 48 h 128"/>
                <a:gd name="T18" fmla="*/ 52 w 97"/>
                <a:gd name="T19" fmla="*/ 17 h 128"/>
                <a:gd name="T20" fmla="*/ 12 w 97"/>
                <a:gd name="T21" fmla="*/ 32 h 128"/>
                <a:gd name="T22" fmla="*/ 12 w 97"/>
                <a:gd name="T23" fmla="*/ 12 h 128"/>
                <a:gd name="T24" fmla="*/ 30 w 97"/>
                <a:gd name="T25" fmla="*/ 4 h 128"/>
                <a:gd name="T26" fmla="*/ 54 w 97"/>
                <a:gd name="T27" fmla="*/ 0 h 128"/>
                <a:gd name="T28" fmla="*/ 97 w 97"/>
                <a:gd name="T29" fmla="*/ 46 h 128"/>
                <a:gd name="T30" fmla="*/ 97 w 97"/>
                <a:gd name="T31" fmla="*/ 125 h 128"/>
                <a:gd name="T32" fmla="*/ 77 w 97"/>
                <a:gd name="T33" fmla="*/ 63 h 128"/>
                <a:gd name="T34" fmla="*/ 47 w 97"/>
                <a:gd name="T35" fmla="*/ 68 h 128"/>
                <a:gd name="T36" fmla="*/ 26 w 97"/>
                <a:gd name="T37" fmla="*/ 75 h 128"/>
                <a:gd name="T38" fmla="*/ 20 w 97"/>
                <a:gd name="T39" fmla="*/ 91 h 128"/>
                <a:gd name="T40" fmla="*/ 27 w 97"/>
                <a:gd name="T41" fmla="*/ 106 h 128"/>
                <a:gd name="T42" fmla="*/ 44 w 97"/>
                <a:gd name="T43" fmla="*/ 111 h 128"/>
                <a:gd name="T44" fmla="*/ 68 w 97"/>
                <a:gd name="T45" fmla="*/ 101 h 128"/>
                <a:gd name="T46" fmla="*/ 77 w 97"/>
                <a:gd name="T47" fmla="*/ 76 h 128"/>
                <a:gd name="T48" fmla="*/ 77 w 97"/>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28">
                  <a:moveTo>
                    <a:pt x="97" y="125"/>
                  </a:moveTo>
                  <a:cubicBezTo>
                    <a:pt x="77" y="125"/>
                    <a:pt x="77" y="125"/>
                    <a:pt x="77" y="125"/>
                  </a:cubicBezTo>
                  <a:cubicBezTo>
                    <a:pt x="77" y="106"/>
                    <a:pt x="77" y="106"/>
                    <a:pt x="77" y="106"/>
                  </a:cubicBezTo>
                  <a:cubicBezTo>
                    <a:pt x="77" y="106"/>
                    <a:pt x="77" y="106"/>
                    <a:pt x="77" y="106"/>
                  </a:cubicBezTo>
                  <a:cubicBezTo>
                    <a:pt x="68" y="121"/>
                    <a:pt x="56" y="128"/>
                    <a:pt x="39" y="128"/>
                  </a:cubicBezTo>
                  <a:cubicBezTo>
                    <a:pt x="27" y="128"/>
                    <a:pt x="18" y="125"/>
                    <a:pt x="11" y="118"/>
                  </a:cubicBezTo>
                  <a:cubicBezTo>
                    <a:pt x="4" y="112"/>
                    <a:pt x="0" y="103"/>
                    <a:pt x="0" y="93"/>
                  </a:cubicBezTo>
                  <a:cubicBezTo>
                    <a:pt x="0" y="70"/>
                    <a:pt x="14" y="57"/>
                    <a:pt x="40" y="53"/>
                  </a:cubicBezTo>
                  <a:cubicBezTo>
                    <a:pt x="77" y="48"/>
                    <a:pt x="77" y="48"/>
                    <a:pt x="77" y="48"/>
                  </a:cubicBezTo>
                  <a:cubicBezTo>
                    <a:pt x="77" y="27"/>
                    <a:pt x="69" y="17"/>
                    <a:pt x="52" y="17"/>
                  </a:cubicBezTo>
                  <a:cubicBezTo>
                    <a:pt x="37" y="17"/>
                    <a:pt x="24" y="22"/>
                    <a:pt x="12" y="32"/>
                  </a:cubicBezTo>
                  <a:cubicBezTo>
                    <a:pt x="12" y="12"/>
                    <a:pt x="12" y="12"/>
                    <a:pt x="12" y="12"/>
                  </a:cubicBezTo>
                  <a:cubicBezTo>
                    <a:pt x="16" y="9"/>
                    <a:pt x="22" y="6"/>
                    <a:pt x="30" y="4"/>
                  </a:cubicBezTo>
                  <a:cubicBezTo>
                    <a:pt x="39" y="1"/>
                    <a:pt x="47" y="0"/>
                    <a:pt x="54" y="0"/>
                  </a:cubicBezTo>
                  <a:cubicBezTo>
                    <a:pt x="82" y="0"/>
                    <a:pt x="97" y="15"/>
                    <a:pt x="97" y="46"/>
                  </a:cubicBezTo>
                  <a:lnTo>
                    <a:pt x="97" y="125"/>
                  </a:lnTo>
                  <a:close/>
                  <a:moveTo>
                    <a:pt x="77" y="63"/>
                  </a:moveTo>
                  <a:cubicBezTo>
                    <a:pt x="47" y="68"/>
                    <a:pt x="47" y="68"/>
                    <a:pt x="47" y="68"/>
                  </a:cubicBezTo>
                  <a:cubicBezTo>
                    <a:pt x="37" y="69"/>
                    <a:pt x="30" y="71"/>
                    <a:pt x="26" y="75"/>
                  </a:cubicBezTo>
                  <a:cubicBezTo>
                    <a:pt x="22" y="78"/>
                    <a:pt x="20" y="84"/>
                    <a:pt x="20" y="91"/>
                  </a:cubicBezTo>
                  <a:cubicBezTo>
                    <a:pt x="20" y="97"/>
                    <a:pt x="22" y="102"/>
                    <a:pt x="27" y="106"/>
                  </a:cubicBezTo>
                  <a:cubicBezTo>
                    <a:pt x="31" y="110"/>
                    <a:pt x="37" y="111"/>
                    <a:pt x="44" y="111"/>
                  </a:cubicBezTo>
                  <a:cubicBezTo>
                    <a:pt x="53" y="111"/>
                    <a:pt x="61" y="108"/>
                    <a:pt x="68"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62" name="Freeform 54"/>
            <p:cNvSpPr>
              <a:spLocks/>
            </p:cNvSpPr>
            <p:nvPr userDrawn="1"/>
          </p:nvSpPr>
          <p:spPr bwMode="auto">
            <a:xfrm>
              <a:off x="1386" y="4610"/>
              <a:ext cx="151" cy="412"/>
            </a:xfrm>
            <a:custGeom>
              <a:avLst/>
              <a:gdLst>
                <a:gd name="T0" fmla="*/ 64 w 64"/>
                <a:gd name="T1" fmla="*/ 110 h 174"/>
                <a:gd name="T2" fmla="*/ 51 w 64"/>
                <a:gd name="T3" fmla="*/ 157 h 174"/>
                <a:gd name="T4" fmla="*/ 16 w 64"/>
                <a:gd name="T5" fmla="*/ 174 h 174"/>
                <a:gd name="T6" fmla="*/ 0 w 64"/>
                <a:gd name="T7" fmla="*/ 171 h 174"/>
                <a:gd name="T8" fmla="*/ 0 w 64"/>
                <a:gd name="T9" fmla="*/ 151 h 174"/>
                <a:gd name="T10" fmla="*/ 17 w 64"/>
                <a:gd name="T11" fmla="*/ 156 h 174"/>
                <a:gd name="T12" fmla="*/ 44 w 64"/>
                <a:gd name="T13" fmla="*/ 110 h 174"/>
                <a:gd name="T14" fmla="*/ 44 w 64"/>
                <a:gd name="T15" fmla="*/ 0 h 174"/>
                <a:gd name="T16" fmla="*/ 64 w 64"/>
                <a:gd name="T17" fmla="*/ 0 h 174"/>
                <a:gd name="T18" fmla="*/ 64 w 64"/>
                <a:gd name="T19" fmla="*/ 11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174">
                  <a:moveTo>
                    <a:pt x="64" y="110"/>
                  </a:moveTo>
                  <a:cubicBezTo>
                    <a:pt x="64" y="129"/>
                    <a:pt x="59" y="145"/>
                    <a:pt x="51" y="157"/>
                  </a:cubicBezTo>
                  <a:cubicBezTo>
                    <a:pt x="43" y="168"/>
                    <a:pt x="31" y="174"/>
                    <a:pt x="16" y="174"/>
                  </a:cubicBezTo>
                  <a:cubicBezTo>
                    <a:pt x="10" y="174"/>
                    <a:pt x="4" y="173"/>
                    <a:pt x="0" y="171"/>
                  </a:cubicBezTo>
                  <a:cubicBezTo>
                    <a:pt x="0" y="151"/>
                    <a:pt x="0" y="151"/>
                    <a:pt x="0" y="151"/>
                  </a:cubicBezTo>
                  <a:cubicBezTo>
                    <a:pt x="4" y="154"/>
                    <a:pt x="10" y="156"/>
                    <a:pt x="17" y="156"/>
                  </a:cubicBezTo>
                  <a:cubicBezTo>
                    <a:pt x="35" y="156"/>
                    <a:pt x="44" y="140"/>
                    <a:pt x="44" y="110"/>
                  </a:cubicBezTo>
                  <a:cubicBezTo>
                    <a:pt x="44" y="0"/>
                    <a:pt x="44" y="0"/>
                    <a:pt x="44" y="0"/>
                  </a:cubicBezTo>
                  <a:cubicBezTo>
                    <a:pt x="64" y="0"/>
                    <a:pt x="64" y="0"/>
                    <a:pt x="64" y="0"/>
                  </a:cubicBezTo>
                  <a:lnTo>
                    <a:pt x="64"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63" name="Freeform 55"/>
            <p:cNvSpPr>
              <a:spLocks/>
            </p:cNvSpPr>
            <p:nvPr userDrawn="1"/>
          </p:nvSpPr>
          <p:spPr bwMode="auto">
            <a:xfrm>
              <a:off x="1627" y="4726"/>
              <a:ext cx="239" cy="296"/>
            </a:xfrm>
            <a:custGeom>
              <a:avLst/>
              <a:gdLst>
                <a:gd name="T0" fmla="*/ 101 w 101"/>
                <a:gd name="T1" fmla="*/ 122 h 125"/>
                <a:gd name="T2" fmla="*/ 82 w 101"/>
                <a:gd name="T3" fmla="*/ 122 h 125"/>
                <a:gd name="T4" fmla="*/ 82 w 101"/>
                <a:gd name="T5" fmla="*/ 103 h 125"/>
                <a:gd name="T6" fmla="*/ 81 w 101"/>
                <a:gd name="T7" fmla="*/ 103 h 125"/>
                <a:gd name="T8" fmla="*/ 43 w 101"/>
                <a:gd name="T9" fmla="*/ 125 h 125"/>
                <a:gd name="T10" fmla="*/ 0 w 101"/>
                <a:gd name="T11" fmla="*/ 73 h 125"/>
                <a:gd name="T12" fmla="*/ 0 w 101"/>
                <a:gd name="T13" fmla="*/ 0 h 125"/>
                <a:gd name="T14" fmla="*/ 19 w 101"/>
                <a:gd name="T15" fmla="*/ 0 h 125"/>
                <a:gd name="T16" fmla="*/ 19 w 101"/>
                <a:gd name="T17" fmla="*/ 70 h 125"/>
                <a:gd name="T18" fmla="*/ 49 w 101"/>
                <a:gd name="T19" fmla="*/ 108 h 125"/>
                <a:gd name="T20" fmla="*/ 72 w 101"/>
                <a:gd name="T21" fmla="*/ 98 h 125"/>
                <a:gd name="T22" fmla="*/ 82 w 101"/>
                <a:gd name="T23" fmla="*/ 70 h 125"/>
                <a:gd name="T24" fmla="*/ 82 w 101"/>
                <a:gd name="T25" fmla="*/ 0 h 125"/>
                <a:gd name="T26" fmla="*/ 101 w 101"/>
                <a:gd name="T27" fmla="*/ 0 h 125"/>
                <a:gd name="T28" fmla="*/ 101 w 101"/>
                <a:gd name="T29" fmla="*/ 12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125">
                  <a:moveTo>
                    <a:pt x="101" y="122"/>
                  </a:moveTo>
                  <a:cubicBezTo>
                    <a:pt x="82" y="122"/>
                    <a:pt x="82" y="122"/>
                    <a:pt x="82" y="122"/>
                  </a:cubicBezTo>
                  <a:cubicBezTo>
                    <a:pt x="82" y="103"/>
                    <a:pt x="82" y="103"/>
                    <a:pt x="82" y="103"/>
                  </a:cubicBezTo>
                  <a:cubicBezTo>
                    <a:pt x="81" y="103"/>
                    <a:pt x="81" y="103"/>
                    <a:pt x="81" y="103"/>
                  </a:cubicBezTo>
                  <a:cubicBezTo>
                    <a:pt x="73" y="117"/>
                    <a:pt x="60" y="125"/>
                    <a:pt x="43" y="125"/>
                  </a:cubicBezTo>
                  <a:cubicBezTo>
                    <a:pt x="14" y="125"/>
                    <a:pt x="0" y="108"/>
                    <a:pt x="0" y="73"/>
                  </a:cubicBezTo>
                  <a:cubicBezTo>
                    <a:pt x="0" y="0"/>
                    <a:pt x="0" y="0"/>
                    <a:pt x="0" y="0"/>
                  </a:cubicBezTo>
                  <a:cubicBezTo>
                    <a:pt x="19" y="0"/>
                    <a:pt x="19" y="0"/>
                    <a:pt x="19" y="0"/>
                  </a:cubicBezTo>
                  <a:cubicBezTo>
                    <a:pt x="19" y="70"/>
                    <a:pt x="19" y="70"/>
                    <a:pt x="19" y="70"/>
                  </a:cubicBezTo>
                  <a:cubicBezTo>
                    <a:pt x="19" y="95"/>
                    <a:pt x="29" y="108"/>
                    <a:pt x="49" y="108"/>
                  </a:cubicBezTo>
                  <a:cubicBezTo>
                    <a:pt x="59" y="108"/>
                    <a:pt x="66" y="105"/>
                    <a:pt x="72" y="98"/>
                  </a:cubicBezTo>
                  <a:cubicBezTo>
                    <a:pt x="78" y="91"/>
                    <a:pt x="82" y="81"/>
                    <a:pt x="82" y="70"/>
                  </a:cubicBezTo>
                  <a:cubicBezTo>
                    <a:pt x="82" y="0"/>
                    <a:pt x="82" y="0"/>
                    <a:pt x="82" y="0"/>
                  </a:cubicBezTo>
                  <a:cubicBezTo>
                    <a:pt x="101" y="0"/>
                    <a:pt x="101" y="0"/>
                    <a:pt x="101" y="0"/>
                  </a:cubicBezTo>
                  <a:lnTo>
                    <a:pt x="101"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64" name="Rectangle 56"/>
            <p:cNvSpPr>
              <a:spLocks noChangeArrowheads="1"/>
            </p:cNvSpPr>
            <p:nvPr userDrawn="1"/>
          </p:nvSpPr>
          <p:spPr bwMode="auto">
            <a:xfrm>
              <a:off x="1961" y="4587"/>
              <a:ext cx="45" cy="4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65" name="Freeform 57"/>
            <p:cNvSpPr>
              <a:spLocks/>
            </p:cNvSpPr>
            <p:nvPr userDrawn="1"/>
          </p:nvSpPr>
          <p:spPr bwMode="auto">
            <a:xfrm>
              <a:off x="2058" y="4726"/>
              <a:ext cx="272" cy="423"/>
            </a:xfrm>
            <a:custGeom>
              <a:avLst/>
              <a:gdLst>
                <a:gd name="T0" fmla="*/ 115 w 115"/>
                <a:gd name="T1" fmla="*/ 0 h 179"/>
                <a:gd name="T2" fmla="*/ 59 w 115"/>
                <a:gd name="T3" fmla="*/ 141 h 179"/>
                <a:gd name="T4" fmla="*/ 17 w 115"/>
                <a:gd name="T5" fmla="*/ 179 h 179"/>
                <a:gd name="T6" fmla="*/ 4 w 115"/>
                <a:gd name="T7" fmla="*/ 178 h 179"/>
                <a:gd name="T8" fmla="*/ 4 w 115"/>
                <a:gd name="T9" fmla="*/ 160 h 179"/>
                <a:gd name="T10" fmla="*/ 15 w 115"/>
                <a:gd name="T11" fmla="*/ 162 h 179"/>
                <a:gd name="T12" fmla="*/ 38 w 115"/>
                <a:gd name="T13" fmla="*/ 145 h 179"/>
                <a:gd name="T14" fmla="*/ 47 w 115"/>
                <a:gd name="T15" fmla="*/ 122 h 179"/>
                <a:gd name="T16" fmla="*/ 0 w 115"/>
                <a:gd name="T17" fmla="*/ 0 h 179"/>
                <a:gd name="T18" fmla="*/ 21 w 115"/>
                <a:gd name="T19" fmla="*/ 0 h 179"/>
                <a:gd name="T20" fmla="*/ 54 w 115"/>
                <a:gd name="T21" fmla="*/ 94 h 179"/>
                <a:gd name="T22" fmla="*/ 57 w 115"/>
                <a:gd name="T23" fmla="*/ 103 h 179"/>
                <a:gd name="T24" fmla="*/ 58 w 115"/>
                <a:gd name="T25" fmla="*/ 103 h 179"/>
                <a:gd name="T26" fmla="*/ 60 w 115"/>
                <a:gd name="T27" fmla="*/ 94 h 179"/>
                <a:gd name="T28" fmla="*/ 95 w 115"/>
                <a:gd name="T29" fmla="*/ 0 h 179"/>
                <a:gd name="T30" fmla="*/ 115 w 115"/>
                <a:gd name="T3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179">
                  <a:moveTo>
                    <a:pt x="115" y="0"/>
                  </a:moveTo>
                  <a:cubicBezTo>
                    <a:pt x="59" y="141"/>
                    <a:pt x="59" y="141"/>
                    <a:pt x="59" y="141"/>
                  </a:cubicBezTo>
                  <a:cubicBezTo>
                    <a:pt x="49" y="167"/>
                    <a:pt x="35" y="179"/>
                    <a:pt x="17" y="179"/>
                  </a:cubicBezTo>
                  <a:cubicBezTo>
                    <a:pt x="11" y="179"/>
                    <a:pt x="7" y="179"/>
                    <a:pt x="4" y="178"/>
                  </a:cubicBezTo>
                  <a:cubicBezTo>
                    <a:pt x="4" y="160"/>
                    <a:pt x="4" y="160"/>
                    <a:pt x="4" y="160"/>
                  </a:cubicBezTo>
                  <a:cubicBezTo>
                    <a:pt x="8" y="162"/>
                    <a:pt x="12" y="162"/>
                    <a:pt x="15" y="162"/>
                  </a:cubicBezTo>
                  <a:cubicBezTo>
                    <a:pt x="25" y="162"/>
                    <a:pt x="33" y="157"/>
                    <a:pt x="38" y="145"/>
                  </a:cubicBezTo>
                  <a:cubicBezTo>
                    <a:pt x="47" y="122"/>
                    <a:pt x="47" y="122"/>
                    <a:pt x="47" y="122"/>
                  </a:cubicBezTo>
                  <a:cubicBezTo>
                    <a:pt x="0" y="0"/>
                    <a:pt x="0" y="0"/>
                    <a:pt x="0" y="0"/>
                  </a:cubicBezTo>
                  <a:cubicBezTo>
                    <a:pt x="21" y="0"/>
                    <a:pt x="21" y="0"/>
                    <a:pt x="21" y="0"/>
                  </a:cubicBezTo>
                  <a:cubicBezTo>
                    <a:pt x="54" y="94"/>
                    <a:pt x="54" y="94"/>
                    <a:pt x="54" y="94"/>
                  </a:cubicBezTo>
                  <a:cubicBezTo>
                    <a:pt x="57" y="103"/>
                    <a:pt x="57" y="103"/>
                    <a:pt x="57" y="103"/>
                  </a:cubicBezTo>
                  <a:cubicBezTo>
                    <a:pt x="58" y="103"/>
                    <a:pt x="58" y="103"/>
                    <a:pt x="58" y="103"/>
                  </a:cubicBezTo>
                  <a:cubicBezTo>
                    <a:pt x="58" y="101"/>
                    <a:pt x="59" y="98"/>
                    <a:pt x="60" y="94"/>
                  </a:cubicBezTo>
                  <a:cubicBezTo>
                    <a:pt x="95" y="0"/>
                    <a:pt x="95" y="0"/>
                    <a:pt x="95" y="0"/>
                  </a:cubicBezTo>
                  <a:lnTo>
                    <a:pt x="1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66" name="Freeform 58"/>
            <p:cNvSpPr>
              <a:spLocks/>
            </p:cNvSpPr>
            <p:nvPr userDrawn="1"/>
          </p:nvSpPr>
          <p:spPr bwMode="auto">
            <a:xfrm>
              <a:off x="2469" y="4601"/>
              <a:ext cx="140" cy="414"/>
            </a:xfrm>
            <a:custGeom>
              <a:avLst/>
              <a:gdLst>
                <a:gd name="T0" fmla="*/ 40 w 59"/>
                <a:gd name="T1" fmla="*/ 175 h 175"/>
                <a:gd name="T2" fmla="*/ 40 w 59"/>
                <a:gd name="T3" fmla="*/ 27 h 175"/>
                <a:gd name="T4" fmla="*/ 22 w 59"/>
                <a:gd name="T5" fmla="*/ 39 h 175"/>
                <a:gd name="T6" fmla="*/ 0 w 59"/>
                <a:gd name="T7" fmla="*/ 47 h 175"/>
                <a:gd name="T8" fmla="*/ 0 w 59"/>
                <a:gd name="T9" fmla="*/ 28 h 175"/>
                <a:gd name="T10" fmla="*/ 28 w 59"/>
                <a:gd name="T11" fmla="*/ 16 h 175"/>
                <a:gd name="T12" fmla="*/ 52 w 59"/>
                <a:gd name="T13" fmla="*/ 0 h 175"/>
                <a:gd name="T14" fmla="*/ 59 w 59"/>
                <a:gd name="T15" fmla="*/ 0 h 175"/>
                <a:gd name="T16" fmla="*/ 59 w 59"/>
                <a:gd name="T17" fmla="*/ 175 h 175"/>
                <a:gd name="T18" fmla="*/ 40 w 59"/>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75">
                  <a:moveTo>
                    <a:pt x="40" y="175"/>
                  </a:moveTo>
                  <a:cubicBezTo>
                    <a:pt x="40" y="27"/>
                    <a:pt x="40" y="27"/>
                    <a:pt x="40" y="27"/>
                  </a:cubicBezTo>
                  <a:cubicBezTo>
                    <a:pt x="36" y="31"/>
                    <a:pt x="30" y="34"/>
                    <a:pt x="22" y="39"/>
                  </a:cubicBezTo>
                  <a:cubicBezTo>
                    <a:pt x="14" y="43"/>
                    <a:pt x="7" y="46"/>
                    <a:pt x="0" y="47"/>
                  </a:cubicBezTo>
                  <a:cubicBezTo>
                    <a:pt x="0" y="28"/>
                    <a:pt x="0" y="28"/>
                    <a:pt x="0" y="28"/>
                  </a:cubicBezTo>
                  <a:cubicBezTo>
                    <a:pt x="9" y="25"/>
                    <a:pt x="18" y="21"/>
                    <a:pt x="28" y="16"/>
                  </a:cubicBezTo>
                  <a:cubicBezTo>
                    <a:pt x="38" y="11"/>
                    <a:pt x="46" y="5"/>
                    <a:pt x="52" y="0"/>
                  </a:cubicBezTo>
                  <a:cubicBezTo>
                    <a:pt x="59" y="0"/>
                    <a:pt x="59" y="0"/>
                    <a:pt x="59" y="0"/>
                  </a:cubicBezTo>
                  <a:cubicBezTo>
                    <a:pt x="59" y="175"/>
                    <a:pt x="59" y="175"/>
                    <a:pt x="59"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67" name="Freeform 59"/>
            <p:cNvSpPr>
              <a:spLocks noEditPoints="1"/>
            </p:cNvSpPr>
            <p:nvPr userDrawn="1"/>
          </p:nvSpPr>
          <p:spPr bwMode="auto">
            <a:xfrm>
              <a:off x="2696" y="4603"/>
              <a:ext cx="263" cy="419"/>
            </a:xfrm>
            <a:custGeom>
              <a:avLst/>
              <a:gdLst>
                <a:gd name="T0" fmla="*/ 111 w 111"/>
                <a:gd name="T1" fmla="*/ 88 h 177"/>
                <a:gd name="T2" fmla="*/ 96 w 111"/>
                <a:gd name="T3" fmla="*/ 153 h 177"/>
                <a:gd name="T4" fmla="*/ 54 w 111"/>
                <a:gd name="T5" fmla="*/ 177 h 177"/>
                <a:gd name="T6" fmla="*/ 14 w 111"/>
                <a:gd name="T7" fmla="*/ 155 h 177"/>
                <a:gd name="T8" fmla="*/ 0 w 111"/>
                <a:gd name="T9" fmla="*/ 92 h 177"/>
                <a:gd name="T10" fmla="*/ 14 w 111"/>
                <a:gd name="T11" fmla="*/ 24 h 177"/>
                <a:gd name="T12" fmla="*/ 57 w 111"/>
                <a:gd name="T13" fmla="*/ 0 h 177"/>
                <a:gd name="T14" fmla="*/ 111 w 111"/>
                <a:gd name="T15" fmla="*/ 88 h 177"/>
                <a:gd name="T16" fmla="*/ 91 w 111"/>
                <a:gd name="T17" fmla="*/ 90 h 177"/>
                <a:gd name="T18" fmla="*/ 56 w 111"/>
                <a:gd name="T19" fmla="*/ 17 h 177"/>
                <a:gd name="T20" fmla="*/ 20 w 111"/>
                <a:gd name="T21" fmla="*/ 91 h 177"/>
                <a:gd name="T22" fmla="*/ 55 w 111"/>
                <a:gd name="T23" fmla="*/ 160 h 177"/>
                <a:gd name="T24" fmla="*/ 91 w 111"/>
                <a:gd name="T2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77">
                  <a:moveTo>
                    <a:pt x="111" y="88"/>
                  </a:moveTo>
                  <a:cubicBezTo>
                    <a:pt x="111" y="116"/>
                    <a:pt x="106" y="138"/>
                    <a:pt x="96" y="153"/>
                  </a:cubicBezTo>
                  <a:cubicBezTo>
                    <a:pt x="86" y="169"/>
                    <a:pt x="72" y="177"/>
                    <a:pt x="54" y="177"/>
                  </a:cubicBezTo>
                  <a:cubicBezTo>
                    <a:pt x="36" y="177"/>
                    <a:pt x="23" y="170"/>
                    <a:pt x="14" y="155"/>
                  </a:cubicBezTo>
                  <a:cubicBezTo>
                    <a:pt x="4" y="140"/>
                    <a:pt x="0" y="119"/>
                    <a:pt x="0" y="92"/>
                  </a:cubicBezTo>
                  <a:cubicBezTo>
                    <a:pt x="0" y="62"/>
                    <a:pt x="4" y="39"/>
                    <a:pt x="14" y="24"/>
                  </a:cubicBezTo>
                  <a:cubicBezTo>
                    <a:pt x="24" y="8"/>
                    <a:pt x="38" y="0"/>
                    <a:pt x="57" y="0"/>
                  </a:cubicBezTo>
                  <a:cubicBezTo>
                    <a:pt x="93" y="0"/>
                    <a:pt x="111" y="29"/>
                    <a:pt x="111" y="88"/>
                  </a:cubicBezTo>
                  <a:close/>
                  <a:moveTo>
                    <a:pt x="91" y="90"/>
                  </a:moveTo>
                  <a:cubicBezTo>
                    <a:pt x="91" y="41"/>
                    <a:pt x="79" y="17"/>
                    <a:pt x="56" y="17"/>
                  </a:cubicBezTo>
                  <a:cubicBezTo>
                    <a:pt x="32" y="17"/>
                    <a:pt x="20" y="41"/>
                    <a:pt x="20" y="91"/>
                  </a:cubicBezTo>
                  <a:cubicBezTo>
                    <a:pt x="20" y="137"/>
                    <a:pt x="32" y="160"/>
                    <a:pt x="55" y="160"/>
                  </a:cubicBezTo>
                  <a:cubicBezTo>
                    <a:pt x="79" y="160"/>
                    <a:pt x="91" y="137"/>
                    <a:pt x="91"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68" name="Rectangle 60"/>
            <p:cNvSpPr>
              <a:spLocks noChangeArrowheads="1"/>
            </p:cNvSpPr>
            <p:nvPr userDrawn="1"/>
          </p:nvSpPr>
          <p:spPr bwMode="auto">
            <a:xfrm>
              <a:off x="3030" y="4835"/>
              <a:ext cx="154" cy="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69" name="Freeform 61"/>
            <p:cNvSpPr>
              <a:spLocks/>
            </p:cNvSpPr>
            <p:nvPr userDrawn="1"/>
          </p:nvSpPr>
          <p:spPr bwMode="auto">
            <a:xfrm>
              <a:off x="3236" y="4601"/>
              <a:ext cx="142" cy="414"/>
            </a:xfrm>
            <a:custGeom>
              <a:avLst/>
              <a:gdLst>
                <a:gd name="T0" fmla="*/ 40 w 60"/>
                <a:gd name="T1" fmla="*/ 175 h 175"/>
                <a:gd name="T2" fmla="*/ 40 w 60"/>
                <a:gd name="T3" fmla="*/ 27 h 175"/>
                <a:gd name="T4" fmla="*/ 23 w 60"/>
                <a:gd name="T5" fmla="*/ 39 h 175"/>
                <a:gd name="T6" fmla="*/ 0 w 60"/>
                <a:gd name="T7" fmla="*/ 47 h 175"/>
                <a:gd name="T8" fmla="*/ 0 w 60"/>
                <a:gd name="T9" fmla="*/ 28 h 175"/>
                <a:gd name="T10" fmla="*/ 28 w 60"/>
                <a:gd name="T11" fmla="*/ 16 h 175"/>
                <a:gd name="T12" fmla="*/ 52 w 60"/>
                <a:gd name="T13" fmla="*/ 0 h 175"/>
                <a:gd name="T14" fmla="*/ 60 w 60"/>
                <a:gd name="T15" fmla="*/ 0 h 175"/>
                <a:gd name="T16" fmla="*/ 60 w 60"/>
                <a:gd name="T17" fmla="*/ 175 h 175"/>
                <a:gd name="T18" fmla="*/ 40 w 60"/>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75">
                  <a:moveTo>
                    <a:pt x="40" y="175"/>
                  </a:moveTo>
                  <a:cubicBezTo>
                    <a:pt x="40" y="27"/>
                    <a:pt x="40" y="27"/>
                    <a:pt x="40" y="27"/>
                  </a:cubicBezTo>
                  <a:cubicBezTo>
                    <a:pt x="37" y="31"/>
                    <a:pt x="31" y="34"/>
                    <a:pt x="23" y="39"/>
                  </a:cubicBezTo>
                  <a:cubicBezTo>
                    <a:pt x="14" y="43"/>
                    <a:pt x="7" y="46"/>
                    <a:pt x="0" y="47"/>
                  </a:cubicBezTo>
                  <a:cubicBezTo>
                    <a:pt x="0" y="28"/>
                    <a:pt x="0" y="28"/>
                    <a:pt x="0" y="28"/>
                  </a:cubicBezTo>
                  <a:cubicBezTo>
                    <a:pt x="9" y="25"/>
                    <a:pt x="18" y="21"/>
                    <a:pt x="28" y="16"/>
                  </a:cubicBezTo>
                  <a:cubicBezTo>
                    <a:pt x="38" y="11"/>
                    <a:pt x="46" y="5"/>
                    <a:pt x="52" y="0"/>
                  </a:cubicBezTo>
                  <a:cubicBezTo>
                    <a:pt x="60" y="0"/>
                    <a:pt x="60" y="0"/>
                    <a:pt x="60" y="0"/>
                  </a:cubicBezTo>
                  <a:cubicBezTo>
                    <a:pt x="60" y="175"/>
                    <a:pt x="60" y="175"/>
                    <a:pt x="60"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70" name="Freeform 62"/>
            <p:cNvSpPr>
              <a:spLocks noEditPoints="1"/>
            </p:cNvSpPr>
            <p:nvPr userDrawn="1"/>
          </p:nvSpPr>
          <p:spPr bwMode="auto">
            <a:xfrm>
              <a:off x="3453" y="4610"/>
              <a:ext cx="298" cy="405"/>
            </a:xfrm>
            <a:custGeom>
              <a:avLst/>
              <a:gdLst>
                <a:gd name="T0" fmla="*/ 99 w 126"/>
                <a:gd name="T1" fmla="*/ 0 h 171"/>
                <a:gd name="T2" fmla="*/ 99 w 126"/>
                <a:gd name="T3" fmla="*/ 113 h 171"/>
                <a:gd name="T4" fmla="*/ 126 w 126"/>
                <a:gd name="T5" fmla="*/ 113 h 171"/>
                <a:gd name="T6" fmla="*/ 126 w 126"/>
                <a:gd name="T7" fmla="*/ 131 h 171"/>
                <a:gd name="T8" fmla="*/ 99 w 126"/>
                <a:gd name="T9" fmla="*/ 131 h 171"/>
                <a:gd name="T10" fmla="*/ 99 w 126"/>
                <a:gd name="T11" fmla="*/ 171 h 171"/>
                <a:gd name="T12" fmla="*/ 80 w 126"/>
                <a:gd name="T13" fmla="*/ 171 h 171"/>
                <a:gd name="T14" fmla="*/ 80 w 126"/>
                <a:gd name="T15" fmla="*/ 131 h 171"/>
                <a:gd name="T16" fmla="*/ 0 w 126"/>
                <a:gd name="T17" fmla="*/ 131 h 171"/>
                <a:gd name="T18" fmla="*/ 0 w 126"/>
                <a:gd name="T19" fmla="*/ 114 h 171"/>
                <a:gd name="T20" fmla="*/ 46 w 126"/>
                <a:gd name="T21" fmla="*/ 55 h 171"/>
                <a:gd name="T22" fmla="*/ 78 w 126"/>
                <a:gd name="T23" fmla="*/ 0 h 171"/>
                <a:gd name="T24" fmla="*/ 99 w 126"/>
                <a:gd name="T25" fmla="*/ 0 h 171"/>
                <a:gd name="T26" fmla="*/ 22 w 126"/>
                <a:gd name="T27" fmla="*/ 113 h 171"/>
                <a:gd name="T28" fmla="*/ 80 w 126"/>
                <a:gd name="T29" fmla="*/ 113 h 171"/>
                <a:gd name="T30" fmla="*/ 80 w 126"/>
                <a:gd name="T31" fmla="*/ 29 h 171"/>
                <a:gd name="T32" fmla="*/ 34 w 126"/>
                <a:gd name="T33" fmla="*/ 97 h 171"/>
                <a:gd name="T34" fmla="*/ 22 w 126"/>
                <a:gd name="T35" fmla="*/ 11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171">
                  <a:moveTo>
                    <a:pt x="99" y="0"/>
                  </a:moveTo>
                  <a:cubicBezTo>
                    <a:pt x="99" y="113"/>
                    <a:pt x="99" y="113"/>
                    <a:pt x="99" y="113"/>
                  </a:cubicBezTo>
                  <a:cubicBezTo>
                    <a:pt x="126" y="113"/>
                    <a:pt x="126" y="113"/>
                    <a:pt x="126" y="113"/>
                  </a:cubicBezTo>
                  <a:cubicBezTo>
                    <a:pt x="126" y="131"/>
                    <a:pt x="126" y="131"/>
                    <a:pt x="126" y="131"/>
                  </a:cubicBezTo>
                  <a:cubicBezTo>
                    <a:pt x="99" y="131"/>
                    <a:pt x="99" y="131"/>
                    <a:pt x="99" y="131"/>
                  </a:cubicBezTo>
                  <a:cubicBezTo>
                    <a:pt x="99" y="171"/>
                    <a:pt x="99" y="171"/>
                    <a:pt x="99" y="171"/>
                  </a:cubicBezTo>
                  <a:cubicBezTo>
                    <a:pt x="80" y="171"/>
                    <a:pt x="80" y="171"/>
                    <a:pt x="80" y="171"/>
                  </a:cubicBezTo>
                  <a:cubicBezTo>
                    <a:pt x="80" y="131"/>
                    <a:pt x="80" y="131"/>
                    <a:pt x="80" y="131"/>
                  </a:cubicBezTo>
                  <a:cubicBezTo>
                    <a:pt x="0" y="131"/>
                    <a:pt x="0" y="131"/>
                    <a:pt x="0" y="131"/>
                  </a:cubicBezTo>
                  <a:cubicBezTo>
                    <a:pt x="0" y="114"/>
                    <a:pt x="0" y="114"/>
                    <a:pt x="0" y="114"/>
                  </a:cubicBezTo>
                  <a:cubicBezTo>
                    <a:pt x="17" y="95"/>
                    <a:pt x="32" y="75"/>
                    <a:pt x="46" y="55"/>
                  </a:cubicBezTo>
                  <a:cubicBezTo>
                    <a:pt x="60" y="34"/>
                    <a:pt x="71" y="16"/>
                    <a:pt x="78" y="0"/>
                  </a:cubicBezTo>
                  <a:lnTo>
                    <a:pt x="99" y="0"/>
                  </a:lnTo>
                  <a:close/>
                  <a:moveTo>
                    <a:pt x="22" y="113"/>
                  </a:moveTo>
                  <a:cubicBezTo>
                    <a:pt x="80" y="113"/>
                    <a:pt x="80" y="113"/>
                    <a:pt x="80" y="113"/>
                  </a:cubicBezTo>
                  <a:cubicBezTo>
                    <a:pt x="80" y="29"/>
                    <a:pt x="80" y="29"/>
                    <a:pt x="80" y="29"/>
                  </a:cubicBezTo>
                  <a:cubicBezTo>
                    <a:pt x="65" y="56"/>
                    <a:pt x="50" y="78"/>
                    <a:pt x="34" y="97"/>
                  </a:cubicBezTo>
                  <a:lnTo>
                    <a:pt x="2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71" name="Freeform 63"/>
            <p:cNvSpPr>
              <a:spLocks/>
            </p:cNvSpPr>
            <p:nvPr userDrawn="1"/>
          </p:nvSpPr>
          <p:spPr bwMode="auto">
            <a:xfrm>
              <a:off x="3773" y="4951"/>
              <a:ext cx="78" cy="137"/>
            </a:xfrm>
            <a:custGeom>
              <a:avLst/>
              <a:gdLst>
                <a:gd name="T0" fmla="*/ 78 w 78"/>
                <a:gd name="T1" fmla="*/ 0 h 137"/>
                <a:gd name="T2" fmla="*/ 33 w 78"/>
                <a:gd name="T3" fmla="*/ 137 h 137"/>
                <a:gd name="T4" fmla="*/ 0 w 78"/>
                <a:gd name="T5" fmla="*/ 137 h 137"/>
                <a:gd name="T6" fmla="*/ 33 w 78"/>
                <a:gd name="T7" fmla="*/ 0 h 137"/>
                <a:gd name="T8" fmla="*/ 78 w 78"/>
                <a:gd name="T9" fmla="*/ 0 h 137"/>
              </a:gdLst>
              <a:ahLst/>
              <a:cxnLst>
                <a:cxn ang="0">
                  <a:pos x="T0" y="T1"/>
                </a:cxn>
                <a:cxn ang="0">
                  <a:pos x="T2" y="T3"/>
                </a:cxn>
                <a:cxn ang="0">
                  <a:pos x="T4" y="T5"/>
                </a:cxn>
                <a:cxn ang="0">
                  <a:pos x="T6" y="T7"/>
                </a:cxn>
                <a:cxn ang="0">
                  <a:pos x="T8" y="T9"/>
                </a:cxn>
              </a:cxnLst>
              <a:rect l="0" t="0" r="r" b="b"/>
              <a:pathLst>
                <a:path w="78" h="137">
                  <a:moveTo>
                    <a:pt x="78" y="0"/>
                  </a:moveTo>
                  <a:lnTo>
                    <a:pt x="33" y="137"/>
                  </a:lnTo>
                  <a:lnTo>
                    <a:pt x="0" y="137"/>
                  </a:lnTo>
                  <a:lnTo>
                    <a:pt x="33"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72" name="Freeform 64"/>
            <p:cNvSpPr>
              <a:spLocks/>
            </p:cNvSpPr>
            <p:nvPr userDrawn="1"/>
          </p:nvSpPr>
          <p:spPr bwMode="auto">
            <a:xfrm>
              <a:off x="4052" y="4603"/>
              <a:ext cx="251" cy="412"/>
            </a:xfrm>
            <a:custGeom>
              <a:avLst/>
              <a:gdLst>
                <a:gd name="T0" fmla="*/ 79 w 106"/>
                <a:gd name="T1" fmla="*/ 48 h 174"/>
                <a:gd name="T2" fmla="*/ 71 w 106"/>
                <a:gd name="T3" fmla="*/ 25 h 174"/>
                <a:gd name="T4" fmla="*/ 48 w 106"/>
                <a:gd name="T5" fmla="*/ 17 h 174"/>
                <a:gd name="T6" fmla="*/ 27 w 106"/>
                <a:gd name="T7" fmla="*/ 22 h 174"/>
                <a:gd name="T8" fmla="*/ 7 w 106"/>
                <a:gd name="T9" fmla="*/ 38 h 174"/>
                <a:gd name="T10" fmla="*/ 7 w 106"/>
                <a:gd name="T11" fmla="*/ 17 h 174"/>
                <a:gd name="T12" fmla="*/ 25 w 106"/>
                <a:gd name="T13" fmla="*/ 4 h 174"/>
                <a:gd name="T14" fmla="*/ 50 w 106"/>
                <a:gd name="T15" fmla="*/ 0 h 174"/>
                <a:gd name="T16" fmla="*/ 86 w 106"/>
                <a:gd name="T17" fmla="*/ 13 h 174"/>
                <a:gd name="T18" fmla="*/ 99 w 106"/>
                <a:gd name="T19" fmla="*/ 46 h 174"/>
                <a:gd name="T20" fmla="*/ 91 w 106"/>
                <a:gd name="T21" fmla="*/ 78 h 174"/>
                <a:gd name="T22" fmla="*/ 61 w 106"/>
                <a:gd name="T23" fmla="*/ 108 h 174"/>
                <a:gd name="T24" fmla="*/ 33 w 106"/>
                <a:gd name="T25" fmla="*/ 129 h 174"/>
                <a:gd name="T26" fmla="*/ 24 w 106"/>
                <a:gd name="T27" fmla="*/ 142 h 174"/>
                <a:gd name="T28" fmla="*/ 21 w 106"/>
                <a:gd name="T29" fmla="*/ 156 h 174"/>
                <a:gd name="T30" fmla="*/ 106 w 106"/>
                <a:gd name="T31" fmla="*/ 156 h 174"/>
                <a:gd name="T32" fmla="*/ 106 w 106"/>
                <a:gd name="T33" fmla="*/ 174 h 174"/>
                <a:gd name="T34" fmla="*/ 0 w 106"/>
                <a:gd name="T35" fmla="*/ 174 h 174"/>
                <a:gd name="T36" fmla="*/ 0 w 106"/>
                <a:gd name="T37" fmla="*/ 165 h 174"/>
                <a:gd name="T38" fmla="*/ 4 w 106"/>
                <a:gd name="T39" fmla="*/ 142 h 174"/>
                <a:gd name="T40" fmla="*/ 16 w 106"/>
                <a:gd name="T41" fmla="*/ 124 h 174"/>
                <a:gd name="T42" fmla="*/ 47 w 106"/>
                <a:gd name="T43" fmla="*/ 98 h 174"/>
                <a:gd name="T44" fmla="*/ 72 w 106"/>
                <a:gd name="T45" fmla="*/ 74 h 174"/>
                <a:gd name="T46" fmla="*/ 79 w 106"/>
                <a:gd name="T47" fmla="*/ 4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174">
                  <a:moveTo>
                    <a:pt x="79" y="48"/>
                  </a:moveTo>
                  <a:cubicBezTo>
                    <a:pt x="79" y="38"/>
                    <a:pt x="77" y="31"/>
                    <a:pt x="71" y="25"/>
                  </a:cubicBezTo>
                  <a:cubicBezTo>
                    <a:pt x="65" y="19"/>
                    <a:pt x="58" y="17"/>
                    <a:pt x="48" y="17"/>
                  </a:cubicBezTo>
                  <a:cubicBezTo>
                    <a:pt x="41" y="17"/>
                    <a:pt x="34" y="19"/>
                    <a:pt x="27" y="22"/>
                  </a:cubicBezTo>
                  <a:cubicBezTo>
                    <a:pt x="19" y="26"/>
                    <a:pt x="13" y="31"/>
                    <a:pt x="7" y="38"/>
                  </a:cubicBezTo>
                  <a:cubicBezTo>
                    <a:pt x="7" y="17"/>
                    <a:pt x="7" y="17"/>
                    <a:pt x="7" y="17"/>
                  </a:cubicBezTo>
                  <a:cubicBezTo>
                    <a:pt x="13" y="11"/>
                    <a:pt x="19" y="7"/>
                    <a:pt x="25" y="4"/>
                  </a:cubicBezTo>
                  <a:cubicBezTo>
                    <a:pt x="32" y="2"/>
                    <a:pt x="41" y="0"/>
                    <a:pt x="50" y="0"/>
                  </a:cubicBezTo>
                  <a:cubicBezTo>
                    <a:pt x="65" y="0"/>
                    <a:pt x="77" y="4"/>
                    <a:pt x="86" y="13"/>
                  </a:cubicBezTo>
                  <a:cubicBezTo>
                    <a:pt x="95" y="21"/>
                    <a:pt x="99" y="32"/>
                    <a:pt x="99" y="46"/>
                  </a:cubicBezTo>
                  <a:cubicBezTo>
                    <a:pt x="99" y="58"/>
                    <a:pt x="97" y="69"/>
                    <a:pt x="91" y="78"/>
                  </a:cubicBezTo>
                  <a:cubicBezTo>
                    <a:pt x="85" y="88"/>
                    <a:pt x="75" y="97"/>
                    <a:pt x="61" y="108"/>
                  </a:cubicBezTo>
                  <a:cubicBezTo>
                    <a:pt x="47" y="118"/>
                    <a:pt x="38" y="125"/>
                    <a:pt x="33" y="129"/>
                  </a:cubicBezTo>
                  <a:cubicBezTo>
                    <a:pt x="29" y="133"/>
                    <a:pt x="25" y="138"/>
                    <a:pt x="24" y="142"/>
                  </a:cubicBezTo>
                  <a:cubicBezTo>
                    <a:pt x="22" y="146"/>
                    <a:pt x="21" y="151"/>
                    <a:pt x="21" y="156"/>
                  </a:cubicBezTo>
                  <a:cubicBezTo>
                    <a:pt x="106" y="156"/>
                    <a:pt x="106" y="156"/>
                    <a:pt x="106" y="156"/>
                  </a:cubicBezTo>
                  <a:cubicBezTo>
                    <a:pt x="106" y="174"/>
                    <a:pt x="106" y="174"/>
                    <a:pt x="106" y="174"/>
                  </a:cubicBezTo>
                  <a:cubicBezTo>
                    <a:pt x="0" y="174"/>
                    <a:pt x="0" y="174"/>
                    <a:pt x="0" y="174"/>
                  </a:cubicBezTo>
                  <a:cubicBezTo>
                    <a:pt x="0" y="165"/>
                    <a:pt x="0" y="165"/>
                    <a:pt x="0" y="165"/>
                  </a:cubicBezTo>
                  <a:cubicBezTo>
                    <a:pt x="0" y="156"/>
                    <a:pt x="2" y="149"/>
                    <a:pt x="4" y="142"/>
                  </a:cubicBezTo>
                  <a:cubicBezTo>
                    <a:pt x="6" y="136"/>
                    <a:pt x="10" y="130"/>
                    <a:pt x="16" y="124"/>
                  </a:cubicBezTo>
                  <a:cubicBezTo>
                    <a:pt x="22" y="118"/>
                    <a:pt x="32" y="109"/>
                    <a:pt x="47" y="98"/>
                  </a:cubicBezTo>
                  <a:cubicBezTo>
                    <a:pt x="59" y="90"/>
                    <a:pt x="67" y="82"/>
                    <a:pt x="72" y="74"/>
                  </a:cubicBezTo>
                  <a:cubicBezTo>
                    <a:pt x="77" y="66"/>
                    <a:pt x="79" y="58"/>
                    <a:pt x="7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73" name="Freeform 65"/>
            <p:cNvSpPr>
              <a:spLocks noEditPoints="1"/>
            </p:cNvSpPr>
            <p:nvPr userDrawn="1"/>
          </p:nvSpPr>
          <p:spPr bwMode="auto">
            <a:xfrm>
              <a:off x="4357" y="4603"/>
              <a:ext cx="265" cy="419"/>
            </a:xfrm>
            <a:custGeom>
              <a:avLst/>
              <a:gdLst>
                <a:gd name="T0" fmla="*/ 112 w 112"/>
                <a:gd name="T1" fmla="*/ 88 h 177"/>
                <a:gd name="T2" fmla="*/ 97 w 112"/>
                <a:gd name="T3" fmla="*/ 153 h 177"/>
                <a:gd name="T4" fmla="*/ 54 w 112"/>
                <a:gd name="T5" fmla="*/ 177 h 177"/>
                <a:gd name="T6" fmla="*/ 14 w 112"/>
                <a:gd name="T7" fmla="*/ 155 h 177"/>
                <a:gd name="T8" fmla="*/ 0 w 112"/>
                <a:gd name="T9" fmla="*/ 92 h 177"/>
                <a:gd name="T10" fmla="*/ 15 w 112"/>
                <a:gd name="T11" fmla="*/ 24 h 177"/>
                <a:gd name="T12" fmla="*/ 58 w 112"/>
                <a:gd name="T13" fmla="*/ 0 h 177"/>
                <a:gd name="T14" fmla="*/ 112 w 112"/>
                <a:gd name="T15" fmla="*/ 88 h 177"/>
                <a:gd name="T16" fmla="*/ 92 w 112"/>
                <a:gd name="T17" fmla="*/ 90 h 177"/>
                <a:gd name="T18" fmla="*/ 57 w 112"/>
                <a:gd name="T19" fmla="*/ 17 h 177"/>
                <a:gd name="T20" fmla="*/ 20 w 112"/>
                <a:gd name="T21" fmla="*/ 91 h 177"/>
                <a:gd name="T22" fmla="*/ 56 w 112"/>
                <a:gd name="T23" fmla="*/ 160 h 177"/>
                <a:gd name="T24" fmla="*/ 92 w 112"/>
                <a:gd name="T2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77">
                  <a:moveTo>
                    <a:pt x="112" y="88"/>
                  </a:moveTo>
                  <a:cubicBezTo>
                    <a:pt x="112" y="116"/>
                    <a:pt x="107" y="138"/>
                    <a:pt x="97" y="153"/>
                  </a:cubicBezTo>
                  <a:cubicBezTo>
                    <a:pt x="87" y="169"/>
                    <a:pt x="73" y="177"/>
                    <a:pt x="54" y="177"/>
                  </a:cubicBezTo>
                  <a:cubicBezTo>
                    <a:pt x="37" y="177"/>
                    <a:pt x="24" y="170"/>
                    <a:pt x="14" y="155"/>
                  </a:cubicBezTo>
                  <a:cubicBezTo>
                    <a:pt x="5" y="140"/>
                    <a:pt x="0" y="119"/>
                    <a:pt x="0" y="92"/>
                  </a:cubicBezTo>
                  <a:cubicBezTo>
                    <a:pt x="0" y="62"/>
                    <a:pt x="5" y="39"/>
                    <a:pt x="15" y="24"/>
                  </a:cubicBezTo>
                  <a:cubicBezTo>
                    <a:pt x="25" y="8"/>
                    <a:pt x="39" y="0"/>
                    <a:pt x="58" y="0"/>
                  </a:cubicBezTo>
                  <a:cubicBezTo>
                    <a:pt x="94" y="0"/>
                    <a:pt x="112" y="29"/>
                    <a:pt x="112" y="88"/>
                  </a:cubicBezTo>
                  <a:close/>
                  <a:moveTo>
                    <a:pt x="92" y="90"/>
                  </a:moveTo>
                  <a:cubicBezTo>
                    <a:pt x="92" y="41"/>
                    <a:pt x="80" y="17"/>
                    <a:pt x="57" y="17"/>
                  </a:cubicBezTo>
                  <a:cubicBezTo>
                    <a:pt x="32" y="17"/>
                    <a:pt x="20" y="41"/>
                    <a:pt x="20" y="91"/>
                  </a:cubicBezTo>
                  <a:cubicBezTo>
                    <a:pt x="20" y="137"/>
                    <a:pt x="32" y="160"/>
                    <a:pt x="56" y="160"/>
                  </a:cubicBezTo>
                  <a:cubicBezTo>
                    <a:pt x="80" y="160"/>
                    <a:pt x="92" y="137"/>
                    <a:pt x="92"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74" name="Freeform 66"/>
            <p:cNvSpPr>
              <a:spLocks/>
            </p:cNvSpPr>
            <p:nvPr userDrawn="1"/>
          </p:nvSpPr>
          <p:spPr bwMode="auto">
            <a:xfrm>
              <a:off x="4667" y="4601"/>
              <a:ext cx="142" cy="414"/>
            </a:xfrm>
            <a:custGeom>
              <a:avLst/>
              <a:gdLst>
                <a:gd name="T0" fmla="*/ 40 w 60"/>
                <a:gd name="T1" fmla="*/ 175 h 175"/>
                <a:gd name="T2" fmla="*/ 40 w 60"/>
                <a:gd name="T3" fmla="*/ 27 h 175"/>
                <a:gd name="T4" fmla="*/ 23 w 60"/>
                <a:gd name="T5" fmla="*/ 39 h 175"/>
                <a:gd name="T6" fmla="*/ 0 w 60"/>
                <a:gd name="T7" fmla="*/ 47 h 175"/>
                <a:gd name="T8" fmla="*/ 0 w 60"/>
                <a:gd name="T9" fmla="*/ 28 h 175"/>
                <a:gd name="T10" fmla="*/ 28 w 60"/>
                <a:gd name="T11" fmla="*/ 16 h 175"/>
                <a:gd name="T12" fmla="*/ 52 w 60"/>
                <a:gd name="T13" fmla="*/ 0 h 175"/>
                <a:gd name="T14" fmla="*/ 60 w 60"/>
                <a:gd name="T15" fmla="*/ 0 h 175"/>
                <a:gd name="T16" fmla="*/ 60 w 60"/>
                <a:gd name="T17" fmla="*/ 175 h 175"/>
                <a:gd name="T18" fmla="*/ 40 w 60"/>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75">
                  <a:moveTo>
                    <a:pt x="40" y="175"/>
                  </a:moveTo>
                  <a:cubicBezTo>
                    <a:pt x="40" y="27"/>
                    <a:pt x="40" y="27"/>
                    <a:pt x="40" y="27"/>
                  </a:cubicBezTo>
                  <a:cubicBezTo>
                    <a:pt x="37" y="31"/>
                    <a:pt x="31" y="34"/>
                    <a:pt x="23" y="39"/>
                  </a:cubicBezTo>
                  <a:cubicBezTo>
                    <a:pt x="15" y="43"/>
                    <a:pt x="7" y="46"/>
                    <a:pt x="0" y="47"/>
                  </a:cubicBezTo>
                  <a:cubicBezTo>
                    <a:pt x="0" y="28"/>
                    <a:pt x="0" y="28"/>
                    <a:pt x="0" y="28"/>
                  </a:cubicBezTo>
                  <a:cubicBezTo>
                    <a:pt x="9" y="25"/>
                    <a:pt x="18" y="21"/>
                    <a:pt x="28" y="16"/>
                  </a:cubicBezTo>
                  <a:cubicBezTo>
                    <a:pt x="38" y="11"/>
                    <a:pt x="46" y="5"/>
                    <a:pt x="52" y="0"/>
                  </a:cubicBezTo>
                  <a:cubicBezTo>
                    <a:pt x="60" y="0"/>
                    <a:pt x="60" y="0"/>
                    <a:pt x="60" y="0"/>
                  </a:cubicBezTo>
                  <a:cubicBezTo>
                    <a:pt x="60" y="175"/>
                    <a:pt x="60" y="175"/>
                    <a:pt x="60"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sp>
          <p:nvSpPr>
            <p:cNvPr id="75" name="Freeform 67"/>
            <p:cNvSpPr>
              <a:spLocks noEditPoints="1"/>
            </p:cNvSpPr>
            <p:nvPr userDrawn="1"/>
          </p:nvSpPr>
          <p:spPr bwMode="auto">
            <a:xfrm>
              <a:off x="4901" y="4603"/>
              <a:ext cx="258" cy="419"/>
            </a:xfrm>
            <a:custGeom>
              <a:avLst/>
              <a:gdLst>
                <a:gd name="T0" fmla="*/ 109 w 109"/>
                <a:gd name="T1" fmla="*/ 120 h 177"/>
                <a:gd name="T2" fmla="*/ 102 w 109"/>
                <a:gd name="T3" fmla="*/ 149 h 177"/>
                <a:gd name="T4" fmla="*/ 82 w 109"/>
                <a:gd name="T5" fmla="*/ 170 h 177"/>
                <a:gd name="T6" fmla="*/ 55 w 109"/>
                <a:gd name="T7" fmla="*/ 177 h 177"/>
                <a:gd name="T8" fmla="*/ 15 w 109"/>
                <a:gd name="T9" fmla="*/ 156 h 177"/>
                <a:gd name="T10" fmla="*/ 0 w 109"/>
                <a:gd name="T11" fmla="*/ 99 h 177"/>
                <a:gd name="T12" fmla="*/ 9 w 109"/>
                <a:gd name="T13" fmla="*/ 47 h 177"/>
                <a:gd name="T14" fmla="*/ 33 w 109"/>
                <a:gd name="T15" fmla="*/ 12 h 177"/>
                <a:gd name="T16" fmla="*/ 70 w 109"/>
                <a:gd name="T17" fmla="*/ 0 h 177"/>
                <a:gd name="T18" fmla="*/ 98 w 109"/>
                <a:gd name="T19" fmla="*/ 5 h 177"/>
                <a:gd name="T20" fmla="*/ 98 w 109"/>
                <a:gd name="T21" fmla="*/ 23 h 177"/>
                <a:gd name="T22" fmla="*/ 70 w 109"/>
                <a:gd name="T23" fmla="*/ 17 h 177"/>
                <a:gd name="T24" fmla="*/ 34 w 109"/>
                <a:gd name="T25" fmla="*/ 37 h 177"/>
                <a:gd name="T26" fmla="*/ 20 w 109"/>
                <a:gd name="T27" fmla="*/ 91 h 177"/>
                <a:gd name="T28" fmla="*/ 21 w 109"/>
                <a:gd name="T29" fmla="*/ 91 h 177"/>
                <a:gd name="T30" fmla="*/ 60 w 109"/>
                <a:gd name="T31" fmla="*/ 67 h 177"/>
                <a:gd name="T32" fmla="*/ 95 w 109"/>
                <a:gd name="T33" fmla="*/ 81 h 177"/>
                <a:gd name="T34" fmla="*/ 109 w 109"/>
                <a:gd name="T35" fmla="*/ 120 h 177"/>
                <a:gd name="T36" fmla="*/ 89 w 109"/>
                <a:gd name="T37" fmla="*/ 122 h 177"/>
                <a:gd name="T38" fmla="*/ 80 w 109"/>
                <a:gd name="T39" fmla="*/ 94 h 177"/>
                <a:gd name="T40" fmla="*/ 55 w 109"/>
                <a:gd name="T41" fmla="*/ 84 h 177"/>
                <a:gd name="T42" fmla="*/ 31 w 109"/>
                <a:gd name="T43" fmla="*/ 94 h 177"/>
                <a:gd name="T44" fmla="*/ 21 w 109"/>
                <a:gd name="T45" fmla="*/ 118 h 177"/>
                <a:gd name="T46" fmla="*/ 31 w 109"/>
                <a:gd name="T47" fmla="*/ 148 h 177"/>
                <a:gd name="T48" fmla="*/ 56 w 109"/>
                <a:gd name="T49" fmla="*/ 160 h 177"/>
                <a:gd name="T50" fmla="*/ 79 w 109"/>
                <a:gd name="T51" fmla="*/ 150 h 177"/>
                <a:gd name="T52" fmla="*/ 89 w 109"/>
                <a:gd name="T53" fmla="*/ 12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177">
                  <a:moveTo>
                    <a:pt x="109" y="120"/>
                  </a:moveTo>
                  <a:cubicBezTo>
                    <a:pt x="109" y="130"/>
                    <a:pt x="106" y="140"/>
                    <a:pt x="102" y="149"/>
                  </a:cubicBezTo>
                  <a:cubicBezTo>
                    <a:pt x="97" y="158"/>
                    <a:pt x="90" y="165"/>
                    <a:pt x="82" y="170"/>
                  </a:cubicBezTo>
                  <a:cubicBezTo>
                    <a:pt x="74" y="174"/>
                    <a:pt x="65" y="177"/>
                    <a:pt x="55" y="177"/>
                  </a:cubicBezTo>
                  <a:cubicBezTo>
                    <a:pt x="38" y="177"/>
                    <a:pt x="24" y="170"/>
                    <a:pt x="15" y="156"/>
                  </a:cubicBezTo>
                  <a:cubicBezTo>
                    <a:pt x="5" y="143"/>
                    <a:pt x="0" y="123"/>
                    <a:pt x="0" y="99"/>
                  </a:cubicBezTo>
                  <a:cubicBezTo>
                    <a:pt x="0" y="79"/>
                    <a:pt x="3" y="62"/>
                    <a:pt x="9" y="47"/>
                  </a:cubicBezTo>
                  <a:cubicBezTo>
                    <a:pt x="14" y="32"/>
                    <a:pt x="23" y="20"/>
                    <a:pt x="33" y="12"/>
                  </a:cubicBezTo>
                  <a:cubicBezTo>
                    <a:pt x="44" y="4"/>
                    <a:pt x="56" y="0"/>
                    <a:pt x="70" y="0"/>
                  </a:cubicBezTo>
                  <a:cubicBezTo>
                    <a:pt x="81" y="0"/>
                    <a:pt x="91" y="2"/>
                    <a:pt x="98" y="5"/>
                  </a:cubicBezTo>
                  <a:cubicBezTo>
                    <a:pt x="98" y="23"/>
                    <a:pt x="98" y="23"/>
                    <a:pt x="98" y="23"/>
                  </a:cubicBezTo>
                  <a:cubicBezTo>
                    <a:pt x="89" y="19"/>
                    <a:pt x="80" y="17"/>
                    <a:pt x="70" y="17"/>
                  </a:cubicBezTo>
                  <a:cubicBezTo>
                    <a:pt x="55" y="17"/>
                    <a:pt x="43" y="23"/>
                    <a:pt x="34" y="37"/>
                  </a:cubicBezTo>
                  <a:cubicBezTo>
                    <a:pt x="25" y="51"/>
                    <a:pt x="20" y="69"/>
                    <a:pt x="20" y="91"/>
                  </a:cubicBezTo>
                  <a:cubicBezTo>
                    <a:pt x="21" y="91"/>
                    <a:pt x="21" y="91"/>
                    <a:pt x="21" y="91"/>
                  </a:cubicBezTo>
                  <a:cubicBezTo>
                    <a:pt x="29" y="75"/>
                    <a:pt x="42" y="67"/>
                    <a:pt x="60" y="67"/>
                  </a:cubicBezTo>
                  <a:cubicBezTo>
                    <a:pt x="74" y="67"/>
                    <a:pt x="86" y="72"/>
                    <a:pt x="95" y="81"/>
                  </a:cubicBezTo>
                  <a:cubicBezTo>
                    <a:pt x="104" y="91"/>
                    <a:pt x="109" y="104"/>
                    <a:pt x="109" y="120"/>
                  </a:cubicBezTo>
                  <a:close/>
                  <a:moveTo>
                    <a:pt x="89" y="122"/>
                  </a:moveTo>
                  <a:cubicBezTo>
                    <a:pt x="89" y="110"/>
                    <a:pt x="86" y="101"/>
                    <a:pt x="80" y="94"/>
                  </a:cubicBezTo>
                  <a:cubicBezTo>
                    <a:pt x="74" y="87"/>
                    <a:pt x="66" y="84"/>
                    <a:pt x="55" y="84"/>
                  </a:cubicBezTo>
                  <a:cubicBezTo>
                    <a:pt x="46" y="84"/>
                    <a:pt x="38" y="87"/>
                    <a:pt x="31" y="94"/>
                  </a:cubicBezTo>
                  <a:cubicBezTo>
                    <a:pt x="25" y="100"/>
                    <a:pt x="21" y="108"/>
                    <a:pt x="21" y="118"/>
                  </a:cubicBezTo>
                  <a:cubicBezTo>
                    <a:pt x="21" y="130"/>
                    <a:pt x="25" y="140"/>
                    <a:pt x="31" y="148"/>
                  </a:cubicBezTo>
                  <a:cubicBezTo>
                    <a:pt x="38" y="156"/>
                    <a:pt x="46" y="160"/>
                    <a:pt x="56" y="160"/>
                  </a:cubicBezTo>
                  <a:cubicBezTo>
                    <a:pt x="65" y="160"/>
                    <a:pt x="73" y="157"/>
                    <a:pt x="79" y="150"/>
                  </a:cubicBezTo>
                  <a:cubicBezTo>
                    <a:pt x="85" y="143"/>
                    <a:pt x="89" y="133"/>
                    <a:pt x="89"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05"/>
              <a:endParaRPr lang="en-US" sz="1800">
                <a:solidFill>
                  <a:srgbClr val="FFFFFF"/>
                </a:solidFill>
              </a:endParaRPr>
            </a:p>
          </p:txBody>
        </p:sp>
      </p:grpSp>
      <p:sp>
        <p:nvSpPr>
          <p:cNvPr id="76" name="Freeform 6"/>
          <p:cNvSpPr>
            <a:spLocks/>
          </p:cNvSpPr>
          <p:nvPr userDrawn="1"/>
        </p:nvSpPr>
        <p:spPr bwMode="auto">
          <a:xfrm>
            <a:off x="8602666" y="6180138"/>
            <a:ext cx="4763" cy="4763"/>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close/>
              </a:path>
            </a:pathLst>
          </a:custGeom>
          <a:solidFill>
            <a:srgbClr val="A8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1" tIns="45700" rIns="91401" bIns="45700" numCol="1" anchor="t" anchorCtr="0" compatLnSpc="1">
            <a:prstTxWarp prst="textNoShape">
              <a:avLst/>
            </a:prstTxWarp>
          </a:bodyPr>
          <a:lstStyle/>
          <a:p>
            <a:pPr defTabSz="932205"/>
            <a:endParaRPr lang="en-US" sz="1800">
              <a:solidFill>
                <a:srgbClr val="FFFFFF"/>
              </a:solidFill>
            </a:endParaRPr>
          </a:p>
        </p:txBody>
      </p:sp>
      <p:sp>
        <p:nvSpPr>
          <p:cNvPr id="90" name="Freeform 19"/>
          <p:cNvSpPr>
            <a:spLocks/>
          </p:cNvSpPr>
          <p:nvPr userDrawn="1"/>
        </p:nvSpPr>
        <p:spPr bwMode="auto">
          <a:xfrm>
            <a:off x="8570917" y="5738816"/>
            <a:ext cx="4763" cy="4763"/>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close/>
              </a:path>
            </a:pathLst>
          </a:custGeom>
          <a:solidFill>
            <a:srgbClr val="A8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1" tIns="45700" rIns="91401" bIns="45700" numCol="1" anchor="t" anchorCtr="0" compatLnSpc="1">
            <a:prstTxWarp prst="textNoShape">
              <a:avLst/>
            </a:prstTxWarp>
          </a:bodyPr>
          <a:lstStyle/>
          <a:p>
            <a:pPr defTabSz="932205"/>
            <a:endParaRPr lang="en-US" sz="1800">
              <a:solidFill>
                <a:srgbClr val="FFFFFF"/>
              </a:solidFill>
            </a:endParaRPr>
          </a:p>
        </p:txBody>
      </p:sp>
      <p:grpSp>
        <p:nvGrpSpPr>
          <p:cNvPr id="103" name="Group 102"/>
          <p:cNvGrpSpPr/>
          <p:nvPr userDrawn="1"/>
        </p:nvGrpSpPr>
        <p:grpSpPr>
          <a:xfrm>
            <a:off x="0" y="4329116"/>
            <a:ext cx="12436475" cy="2665413"/>
            <a:chOff x="0" y="4329113"/>
            <a:chExt cx="12436475" cy="2665413"/>
          </a:xfrm>
        </p:grpSpPr>
        <p:sp>
          <p:nvSpPr>
            <p:cNvPr id="92" name="Freeform 21"/>
            <p:cNvSpPr>
              <a:spLocks noEditPoints="1"/>
            </p:cNvSpPr>
            <p:nvPr userDrawn="1"/>
          </p:nvSpPr>
          <p:spPr bwMode="auto">
            <a:xfrm>
              <a:off x="3273425" y="4329113"/>
              <a:ext cx="9163050" cy="2665413"/>
            </a:xfrm>
            <a:custGeom>
              <a:avLst/>
              <a:gdLst>
                <a:gd name="T0" fmla="*/ 1597 w 1671"/>
                <a:gd name="T1" fmla="*/ 16 h 486"/>
                <a:gd name="T2" fmla="*/ 1574 w 1671"/>
                <a:gd name="T3" fmla="*/ 67 h 486"/>
                <a:gd name="T4" fmla="*/ 1470 w 1671"/>
                <a:gd name="T5" fmla="*/ 142 h 486"/>
                <a:gd name="T6" fmla="*/ 1369 w 1671"/>
                <a:gd name="T7" fmla="*/ 200 h 486"/>
                <a:gd name="T8" fmla="*/ 1309 w 1671"/>
                <a:gd name="T9" fmla="*/ 219 h 486"/>
                <a:gd name="T10" fmla="*/ 1241 w 1671"/>
                <a:gd name="T11" fmla="*/ 220 h 486"/>
                <a:gd name="T12" fmla="*/ 1143 w 1671"/>
                <a:gd name="T13" fmla="*/ 240 h 486"/>
                <a:gd name="T14" fmla="*/ 952 w 1671"/>
                <a:gd name="T15" fmla="*/ 283 h 486"/>
                <a:gd name="T16" fmla="*/ 898 w 1671"/>
                <a:gd name="T17" fmla="*/ 291 h 486"/>
                <a:gd name="T18" fmla="*/ 647 w 1671"/>
                <a:gd name="T19" fmla="*/ 226 h 486"/>
                <a:gd name="T20" fmla="*/ 248 w 1671"/>
                <a:gd name="T21" fmla="*/ 223 h 486"/>
                <a:gd name="T22" fmla="*/ 114 w 1671"/>
                <a:gd name="T23" fmla="*/ 239 h 486"/>
                <a:gd name="T24" fmla="*/ 50 w 1671"/>
                <a:gd name="T25" fmla="*/ 239 h 486"/>
                <a:gd name="T26" fmla="*/ 64 w 1671"/>
                <a:gd name="T27" fmla="*/ 486 h 486"/>
                <a:gd name="T28" fmla="*/ 114 w 1671"/>
                <a:gd name="T29" fmla="*/ 486 h 486"/>
                <a:gd name="T30" fmla="*/ 185 w 1671"/>
                <a:gd name="T31" fmla="*/ 486 h 486"/>
                <a:gd name="T32" fmla="*/ 248 w 1671"/>
                <a:gd name="T33" fmla="*/ 486 h 486"/>
                <a:gd name="T34" fmla="*/ 653 w 1671"/>
                <a:gd name="T35" fmla="*/ 486 h 486"/>
                <a:gd name="T36" fmla="*/ 727 w 1671"/>
                <a:gd name="T37" fmla="*/ 486 h 486"/>
                <a:gd name="T38" fmla="*/ 917 w 1671"/>
                <a:gd name="T39" fmla="*/ 486 h 486"/>
                <a:gd name="T40" fmla="*/ 952 w 1671"/>
                <a:gd name="T41" fmla="*/ 486 h 486"/>
                <a:gd name="T42" fmla="*/ 1091 w 1671"/>
                <a:gd name="T43" fmla="*/ 486 h 486"/>
                <a:gd name="T44" fmla="*/ 1491 w 1671"/>
                <a:gd name="T45" fmla="*/ 486 h 486"/>
                <a:gd name="T46" fmla="*/ 1571 w 1671"/>
                <a:gd name="T47" fmla="*/ 486 h 486"/>
                <a:gd name="T48" fmla="*/ 304 w 1671"/>
                <a:gd name="T49" fmla="*/ 376 h 486"/>
                <a:gd name="T50" fmla="*/ 304 w 1671"/>
                <a:gd name="T51" fmla="*/ 365 h 486"/>
                <a:gd name="T52" fmla="*/ 304 w 1671"/>
                <a:gd name="T53" fmla="*/ 354 h 486"/>
                <a:gd name="T54" fmla="*/ 334 w 1671"/>
                <a:gd name="T55" fmla="*/ 376 h 486"/>
                <a:gd name="T56" fmla="*/ 334 w 1671"/>
                <a:gd name="T57" fmla="*/ 365 h 486"/>
                <a:gd name="T58" fmla="*/ 334 w 1671"/>
                <a:gd name="T59" fmla="*/ 354 h 486"/>
                <a:gd name="T60" fmla="*/ 364 w 1671"/>
                <a:gd name="T61" fmla="*/ 376 h 486"/>
                <a:gd name="T62" fmla="*/ 364 w 1671"/>
                <a:gd name="T63" fmla="*/ 365 h 486"/>
                <a:gd name="T64" fmla="*/ 364 w 1671"/>
                <a:gd name="T65" fmla="*/ 354 h 486"/>
                <a:gd name="T66" fmla="*/ 447 w 1671"/>
                <a:gd name="T67" fmla="*/ 376 h 486"/>
                <a:gd name="T68" fmla="*/ 447 w 1671"/>
                <a:gd name="T69" fmla="*/ 365 h 486"/>
                <a:gd name="T70" fmla="*/ 447 w 1671"/>
                <a:gd name="T71" fmla="*/ 354 h 486"/>
                <a:gd name="T72" fmla="*/ 477 w 1671"/>
                <a:gd name="T73" fmla="*/ 376 h 486"/>
                <a:gd name="T74" fmla="*/ 477 w 1671"/>
                <a:gd name="T75" fmla="*/ 365 h 486"/>
                <a:gd name="T76" fmla="*/ 477 w 1671"/>
                <a:gd name="T77" fmla="*/ 354 h 486"/>
                <a:gd name="T78" fmla="*/ 507 w 1671"/>
                <a:gd name="T79" fmla="*/ 376 h 486"/>
                <a:gd name="T80" fmla="*/ 507 w 1671"/>
                <a:gd name="T81" fmla="*/ 365 h 486"/>
                <a:gd name="T82" fmla="*/ 507 w 1671"/>
                <a:gd name="T83" fmla="*/ 354 h 486"/>
                <a:gd name="T84" fmla="*/ 416 w 1671"/>
                <a:gd name="T85" fmla="*/ 246 h 486"/>
                <a:gd name="T86" fmla="*/ 568 w 1671"/>
                <a:gd name="T87" fmla="*/ 376 h 486"/>
                <a:gd name="T88" fmla="*/ 568 w 1671"/>
                <a:gd name="T89" fmla="*/ 365 h 486"/>
                <a:gd name="T90" fmla="*/ 568 w 1671"/>
                <a:gd name="T91" fmla="*/ 354 h 486"/>
                <a:gd name="T92" fmla="*/ 598 w 1671"/>
                <a:gd name="T93" fmla="*/ 376 h 486"/>
                <a:gd name="T94" fmla="*/ 598 w 1671"/>
                <a:gd name="T95" fmla="*/ 365 h 486"/>
                <a:gd name="T96" fmla="*/ 598 w 1671"/>
                <a:gd name="T97" fmla="*/ 354 h 486"/>
                <a:gd name="T98" fmla="*/ 628 w 1671"/>
                <a:gd name="T99" fmla="*/ 376 h 486"/>
                <a:gd name="T100" fmla="*/ 628 w 1671"/>
                <a:gd name="T101" fmla="*/ 365 h 486"/>
                <a:gd name="T102" fmla="*/ 628 w 1671"/>
                <a:gd name="T103" fmla="*/ 35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71" h="486">
                  <a:moveTo>
                    <a:pt x="1607" y="78"/>
                  </a:moveTo>
                  <a:cubicBezTo>
                    <a:pt x="1607" y="67"/>
                    <a:pt x="1607" y="67"/>
                    <a:pt x="1607" y="67"/>
                  </a:cubicBezTo>
                  <a:cubicBezTo>
                    <a:pt x="1598" y="67"/>
                    <a:pt x="1598" y="67"/>
                    <a:pt x="1598" y="67"/>
                  </a:cubicBezTo>
                  <a:cubicBezTo>
                    <a:pt x="1598" y="16"/>
                    <a:pt x="1598" y="16"/>
                    <a:pt x="1598" y="16"/>
                  </a:cubicBezTo>
                  <a:cubicBezTo>
                    <a:pt x="1597" y="16"/>
                    <a:pt x="1597" y="16"/>
                    <a:pt x="1597" y="16"/>
                  </a:cubicBezTo>
                  <a:cubicBezTo>
                    <a:pt x="1597" y="67"/>
                    <a:pt x="1597" y="67"/>
                    <a:pt x="1597" y="67"/>
                  </a:cubicBezTo>
                  <a:cubicBezTo>
                    <a:pt x="1577" y="67"/>
                    <a:pt x="1577" y="67"/>
                    <a:pt x="1577" y="67"/>
                  </a:cubicBezTo>
                  <a:cubicBezTo>
                    <a:pt x="1577" y="0"/>
                    <a:pt x="1577" y="0"/>
                    <a:pt x="1577" y="0"/>
                  </a:cubicBezTo>
                  <a:cubicBezTo>
                    <a:pt x="1574" y="0"/>
                    <a:pt x="1574" y="0"/>
                    <a:pt x="1574" y="0"/>
                  </a:cubicBezTo>
                  <a:cubicBezTo>
                    <a:pt x="1574" y="67"/>
                    <a:pt x="1574" y="67"/>
                    <a:pt x="1574" y="67"/>
                  </a:cubicBezTo>
                  <a:cubicBezTo>
                    <a:pt x="1567" y="67"/>
                    <a:pt x="1567" y="67"/>
                    <a:pt x="1567" y="67"/>
                  </a:cubicBezTo>
                  <a:cubicBezTo>
                    <a:pt x="1567" y="78"/>
                    <a:pt x="1567" y="78"/>
                    <a:pt x="1567" y="78"/>
                  </a:cubicBezTo>
                  <a:cubicBezTo>
                    <a:pt x="1559" y="78"/>
                    <a:pt x="1559" y="78"/>
                    <a:pt x="1559" y="78"/>
                  </a:cubicBezTo>
                  <a:cubicBezTo>
                    <a:pt x="1543" y="84"/>
                    <a:pt x="1543" y="84"/>
                    <a:pt x="1543" y="84"/>
                  </a:cubicBezTo>
                  <a:cubicBezTo>
                    <a:pt x="1470" y="142"/>
                    <a:pt x="1470" y="142"/>
                    <a:pt x="1470" y="142"/>
                  </a:cubicBezTo>
                  <a:cubicBezTo>
                    <a:pt x="1437" y="147"/>
                    <a:pt x="1437" y="147"/>
                    <a:pt x="1437" y="147"/>
                  </a:cubicBezTo>
                  <a:cubicBezTo>
                    <a:pt x="1437" y="207"/>
                    <a:pt x="1437" y="207"/>
                    <a:pt x="1437" y="207"/>
                  </a:cubicBezTo>
                  <a:cubicBezTo>
                    <a:pt x="1387" y="207"/>
                    <a:pt x="1387" y="207"/>
                    <a:pt x="1387" y="207"/>
                  </a:cubicBezTo>
                  <a:cubicBezTo>
                    <a:pt x="1380" y="200"/>
                    <a:pt x="1380" y="200"/>
                    <a:pt x="1380" y="200"/>
                  </a:cubicBezTo>
                  <a:cubicBezTo>
                    <a:pt x="1369" y="200"/>
                    <a:pt x="1369" y="200"/>
                    <a:pt x="1369" y="200"/>
                  </a:cubicBezTo>
                  <a:cubicBezTo>
                    <a:pt x="1369" y="189"/>
                    <a:pt x="1369" y="189"/>
                    <a:pt x="1369" y="189"/>
                  </a:cubicBezTo>
                  <a:cubicBezTo>
                    <a:pt x="1325" y="189"/>
                    <a:pt x="1325" y="189"/>
                    <a:pt x="1325" y="189"/>
                  </a:cubicBezTo>
                  <a:cubicBezTo>
                    <a:pt x="1325" y="199"/>
                    <a:pt x="1325" y="199"/>
                    <a:pt x="1325" y="199"/>
                  </a:cubicBezTo>
                  <a:cubicBezTo>
                    <a:pt x="1309" y="206"/>
                    <a:pt x="1309" y="206"/>
                    <a:pt x="1309" y="206"/>
                  </a:cubicBezTo>
                  <a:cubicBezTo>
                    <a:pt x="1309" y="219"/>
                    <a:pt x="1309" y="219"/>
                    <a:pt x="1309" y="219"/>
                  </a:cubicBezTo>
                  <a:cubicBezTo>
                    <a:pt x="1284" y="219"/>
                    <a:pt x="1284" y="219"/>
                    <a:pt x="1284" y="219"/>
                  </a:cubicBezTo>
                  <a:cubicBezTo>
                    <a:pt x="1284" y="205"/>
                    <a:pt x="1284" y="205"/>
                    <a:pt x="1284" y="205"/>
                  </a:cubicBezTo>
                  <a:cubicBezTo>
                    <a:pt x="1262" y="205"/>
                    <a:pt x="1262" y="205"/>
                    <a:pt x="1262" y="205"/>
                  </a:cubicBezTo>
                  <a:cubicBezTo>
                    <a:pt x="1262" y="220"/>
                    <a:pt x="1262" y="220"/>
                    <a:pt x="1262" y="220"/>
                  </a:cubicBezTo>
                  <a:cubicBezTo>
                    <a:pt x="1241" y="220"/>
                    <a:pt x="1241" y="220"/>
                    <a:pt x="1241" y="220"/>
                  </a:cubicBezTo>
                  <a:cubicBezTo>
                    <a:pt x="1241" y="234"/>
                    <a:pt x="1241" y="234"/>
                    <a:pt x="1241" y="234"/>
                  </a:cubicBezTo>
                  <a:cubicBezTo>
                    <a:pt x="1183" y="234"/>
                    <a:pt x="1183" y="234"/>
                    <a:pt x="1183" y="234"/>
                  </a:cubicBezTo>
                  <a:cubicBezTo>
                    <a:pt x="1183" y="226"/>
                    <a:pt x="1183" y="226"/>
                    <a:pt x="1183" y="226"/>
                  </a:cubicBezTo>
                  <a:cubicBezTo>
                    <a:pt x="1143" y="226"/>
                    <a:pt x="1143" y="226"/>
                    <a:pt x="1143" y="226"/>
                  </a:cubicBezTo>
                  <a:cubicBezTo>
                    <a:pt x="1143" y="240"/>
                    <a:pt x="1143" y="240"/>
                    <a:pt x="1143" y="240"/>
                  </a:cubicBezTo>
                  <a:cubicBezTo>
                    <a:pt x="1091" y="240"/>
                    <a:pt x="1091" y="240"/>
                    <a:pt x="1091" y="240"/>
                  </a:cubicBezTo>
                  <a:cubicBezTo>
                    <a:pt x="1091" y="141"/>
                    <a:pt x="1091" y="141"/>
                    <a:pt x="1091" y="141"/>
                  </a:cubicBezTo>
                  <a:cubicBezTo>
                    <a:pt x="970" y="141"/>
                    <a:pt x="970" y="141"/>
                    <a:pt x="970" y="141"/>
                  </a:cubicBezTo>
                  <a:cubicBezTo>
                    <a:pt x="970" y="283"/>
                    <a:pt x="970" y="283"/>
                    <a:pt x="970" y="283"/>
                  </a:cubicBezTo>
                  <a:cubicBezTo>
                    <a:pt x="952" y="283"/>
                    <a:pt x="952" y="283"/>
                    <a:pt x="952" y="283"/>
                  </a:cubicBezTo>
                  <a:cubicBezTo>
                    <a:pt x="952" y="294"/>
                    <a:pt x="952" y="294"/>
                    <a:pt x="952" y="294"/>
                  </a:cubicBezTo>
                  <a:cubicBezTo>
                    <a:pt x="917" y="294"/>
                    <a:pt x="917" y="294"/>
                    <a:pt x="917" y="294"/>
                  </a:cubicBezTo>
                  <a:cubicBezTo>
                    <a:pt x="917" y="316"/>
                    <a:pt x="917" y="316"/>
                    <a:pt x="917" y="316"/>
                  </a:cubicBezTo>
                  <a:cubicBezTo>
                    <a:pt x="898" y="316"/>
                    <a:pt x="898" y="316"/>
                    <a:pt x="898" y="316"/>
                  </a:cubicBezTo>
                  <a:cubicBezTo>
                    <a:pt x="898" y="291"/>
                    <a:pt x="898" y="291"/>
                    <a:pt x="898" y="291"/>
                  </a:cubicBezTo>
                  <a:cubicBezTo>
                    <a:pt x="761" y="291"/>
                    <a:pt x="761" y="291"/>
                    <a:pt x="761" y="291"/>
                  </a:cubicBezTo>
                  <a:cubicBezTo>
                    <a:pt x="761" y="281"/>
                    <a:pt x="761" y="281"/>
                    <a:pt x="761" y="281"/>
                  </a:cubicBezTo>
                  <a:cubicBezTo>
                    <a:pt x="727" y="281"/>
                    <a:pt x="727" y="281"/>
                    <a:pt x="727" y="281"/>
                  </a:cubicBezTo>
                  <a:cubicBezTo>
                    <a:pt x="727" y="226"/>
                    <a:pt x="727" y="226"/>
                    <a:pt x="727" y="226"/>
                  </a:cubicBezTo>
                  <a:cubicBezTo>
                    <a:pt x="647" y="226"/>
                    <a:pt x="647" y="226"/>
                    <a:pt x="647" y="226"/>
                  </a:cubicBezTo>
                  <a:cubicBezTo>
                    <a:pt x="647" y="294"/>
                    <a:pt x="647" y="294"/>
                    <a:pt x="647" y="294"/>
                  </a:cubicBezTo>
                  <a:cubicBezTo>
                    <a:pt x="477" y="154"/>
                    <a:pt x="326" y="244"/>
                    <a:pt x="276" y="283"/>
                  </a:cubicBezTo>
                  <a:cubicBezTo>
                    <a:pt x="276" y="247"/>
                    <a:pt x="276" y="247"/>
                    <a:pt x="276" y="247"/>
                  </a:cubicBezTo>
                  <a:cubicBezTo>
                    <a:pt x="248" y="247"/>
                    <a:pt x="248" y="247"/>
                    <a:pt x="248" y="247"/>
                  </a:cubicBezTo>
                  <a:cubicBezTo>
                    <a:pt x="248" y="223"/>
                    <a:pt x="248" y="223"/>
                    <a:pt x="248" y="223"/>
                  </a:cubicBezTo>
                  <a:cubicBezTo>
                    <a:pt x="185" y="223"/>
                    <a:pt x="185" y="223"/>
                    <a:pt x="185" y="223"/>
                  </a:cubicBezTo>
                  <a:cubicBezTo>
                    <a:pt x="185" y="353"/>
                    <a:pt x="185" y="353"/>
                    <a:pt x="185" y="353"/>
                  </a:cubicBezTo>
                  <a:cubicBezTo>
                    <a:pt x="153" y="353"/>
                    <a:pt x="153" y="353"/>
                    <a:pt x="153" y="353"/>
                  </a:cubicBezTo>
                  <a:cubicBezTo>
                    <a:pt x="153" y="239"/>
                    <a:pt x="153" y="239"/>
                    <a:pt x="153" y="239"/>
                  </a:cubicBezTo>
                  <a:cubicBezTo>
                    <a:pt x="114" y="239"/>
                    <a:pt x="114" y="239"/>
                    <a:pt x="114" y="239"/>
                  </a:cubicBezTo>
                  <a:cubicBezTo>
                    <a:pt x="114" y="199"/>
                    <a:pt x="114" y="199"/>
                    <a:pt x="114" y="199"/>
                  </a:cubicBezTo>
                  <a:cubicBezTo>
                    <a:pt x="64" y="199"/>
                    <a:pt x="64" y="199"/>
                    <a:pt x="64" y="199"/>
                  </a:cubicBezTo>
                  <a:cubicBezTo>
                    <a:pt x="64" y="343"/>
                    <a:pt x="64" y="343"/>
                    <a:pt x="64" y="343"/>
                  </a:cubicBezTo>
                  <a:cubicBezTo>
                    <a:pt x="50" y="343"/>
                    <a:pt x="50" y="343"/>
                    <a:pt x="50" y="343"/>
                  </a:cubicBezTo>
                  <a:cubicBezTo>
                    <a:pt x="50" y="239"/>
                    <a:pt x="50" y="239"/>
                    <a:pt x="50" y="239"/>
                  </a:cubicBezTo>
                  <a:cubicBezTo>
                    <a:pt x="0" y="239"/>
                    <a:pt x="0" y="239"/>
                    <a:pt x="0" y="239"/>
                  </a:cubicBezTo>
                  <a:cubicBezTo>
                    <a:pt x="0" y="486"/>
                    <a:pt x="0" y="486"/>
                    <a:pt x="0" y="486"/>
                  </a:cubicBezTo>
                  <a:cubicBezTo>
                    <a:pt x="36" y="486"/>
                    <a:pt x="36" y="486"/>
                    <a:pt x="36" y="486"/>
                  </a:cubicBezTo>
                  <a:cubicBezTo>
                    <a:pt x="50" y="486"/>
                    <a:pt x="50" y="486"/>
                    <a:pt x="50" y="486"/>
                  </a:cubicBezTo>
                  <a:cubicBezTo>
                    <a:pt x="64" y="486"/>
                    <a:pt x="64" y="486"/>
                    <a:pt x="64" y="486"/>
                  </a:cubicBezTo>
                  <a:cubicBezTo>
                    <a:pt x="66" y="486"/>
                    <a:pt x="66" y="486"/>
                    <a:pt x="66" y="486"/>
                  </a:cubicBezTo>
                  <a:cubicBezTo>
                    <a:pt x="75" y="486"/>
                    <a:pt x="75" y="486"/>
                    <a:pt x="75" y="486"/>
                  </a:cubicBezTo>
                  <a:cubicBezTo>
                    <a:pt x="103" y="486"/>
                    <a:pt x="103" y="486"/>
                    <a:pt x="103" y="486"/>
                  </a:cubicBezTo>
                  <a:cubicBezTo>
                    <a:pt x="112" y="486"/>
                    <a:pt x="112" y="486"/>
                    <a:pt x="112" y="486"/>
                  </a:cubicBezTo>
                  <a:cubicBezTo>
                    <a:pt x="114" y="486"/>
                    <a:pt x="114" y="486"/>
                    <a:pt x="114" y="486"/>
                  </a:cubicBezTo>
                  <a:cubicBezTo>
                    <a:pt x="125" y="486"/>
                    <a:pt x="125" y="486"/>
                    <a:pt x="125" y="486"/>
                  </a:cubicBezTo>
                  <a:cubicBezTo>
                    <a:pt x="141" y="486"/>
                    <a:pt x="141" y="486"/>
                    <a:pt x="141" y="486"/>
                  </a:cubicBezTo>
                  <a:cubicBezTo>
                    <a:pt x="153" y="486"/>
                    <a:pt x="153" y="486"/>
                    <a:pt x="153" y="486"/>
                  </a:cubicBezTo>
                  <a:cubicBezTo>
                    <a:pt x="165" y="486"/>
                    <a:pt x="165" y="486"/>
                    <a:pt x="165" y="486"/>
                  </a:cubicBezTo>
                  <a:cubicBezTo>
                    <a:pt x="185" y="486"/>
                    <a:pt x="185" y="486"/>
                    <a:pt x="185" y="486"/>
                  </a:cubicBezTo>
                  <a:cubicBezTo>
                    <a:pt x="192" y="486"/>
                    <a:pt x="192" y="486"/>
                    <a:pt x="192" y="486"/>
                  </a:cubicBezTo>
                  <a:cubicBezTo>
                    <a:pt x="197" y="486"/>
                    <a:pt x="197" y="486"/>
                    <a:pt x="197" y="486"/>
                  </a:cubicBezTo>
                  <a:cubicBezTo>
                    <a:pt x="219" y="486"/>
                    <a:pt x="219" y="486"/>
                    <a:pt x="219" y="486"/>
                  </a:cubicBezTo>
                  <a:cubicBezTo>
                    <a:pt x="239" y="486"/>
                    <a:pt x="239" y="486"/>
                    <a:pt x="239" y="486"/>
                  </a:cubicBezTo>
                  <a:cubicBezTo>
                    <a:pt x="248" y="486"/>
                    <a:pt x="248" y="486"/>
                    <a:pt x="248" y="486"/>
                  </a:cubicBezTo>
                  <a:cubicBezTo>
                    <a:pt x="268" y="486"/>
                    <a:pt x="268" y="486"/>
                    <a:pt x="268" y="486"/>
                  </a:cubicBezTo>
                  <a:cubicBezTo>
                    <a:pt x="276" y="486"/>
                    <a:pt x="276" y="486"/>
                    <a:pt x="276" y="486"/>
                  </a:cubicBezTo>
                  <a:cubicBezTo>
                    <a:pt x="635" y="486"/>
                    <a:pt x="635" y="486"/>
                    <a:pt x="635" y="486"/>
                  </a:cubicBezTo>
                  <a:cubicBezTo>
                    <a:pt x="647" y="486"/>
                    <a:pt x="647" y="486"/>
                    <a:pt x="647" y="486"/>
                  </a:cubicBezTo>
                  <a:cubicBezTo>
                    <a:pt x="653" y="486"/>
                    <a:pt x="653" y="486"/>
                    <a:pt x="653" y="486"/>
                  </a:cubicBezTo>
                  <a:cubicBezTo>
                    <a:pt x="665" y="486"/>
                    <a:pt x="665" y="486"/>
                    <a:pt x="665" y="486"/>
                  </a:cubicBezTo>
                  <a:cubicBezTo>
                    <a:pt x="673" y="486"/>
                    <a:pt x="673" y="486"/>
                    <a:pt x="673" y="486"/>
                  </a:cubicBezTo>
                  <a:cubicBezTo>
                    <a:pt x="703" y="486"/>
                    <a:pt x="703" y="486"/>
                    <a:pt x="703" y="486"/>
                  </a:cubicBezTo>
                  <a:cubicBezTo>
                    <a:pt x="717" y="486"/>
                    <a:pt x="717" y="486"/>
                    <a:pt x="717" y="486"/>
                  </a:cubicBezTo>
                  <a:cubicBezTo>
                    <a:pt x="727" y="486"/>
                    <a:pt x="727" y="486"/>
                    <a:pt x="727" y="486"/>
                  </a:cubicBezTo>
                  <a:cubicBezTo>
                    <a:pt x="751" y="486"/>
                    <a:pt x="751" y="486"/>
                    <a:pt x="751" y="486"/>
                  </a:cubicBezTo>
                  <a:cubicBezTo>
                    <a:pt x="761" y="486"/>
                    <a:pt x="761" y="486"/>
                    <a:pt x="761" y="486"/>
                  </a:cubicBezTo>
                  <a:cubicBezTo>
                    <a:pt x="888" y="486"/>
                    <a:pt x="888" y="486"/>
                    <a:pt x="888" y="486"/>
                  </a:cubicBezTo>
                  <a:cubicBezTo>
                    <a:pt x="898" y="486"/>
                    <a:pt x="898" y="486"/>
                    <a:pt x="898" y="486"/>
                  </a:cubicBezTo>
                  <a:cubicBezTo>
                    <a:pt x="917" y="486"/>
                    <a:pt x="917" y="486"/>
                    <a:pt x="917" y="486"/>
                  </a:cubicBezTo>
                  <a:cubicBezTo>
                    <a:pt x="926" y="486"/>
                    <a:pt x="926" y="486"/>
                    <a:pt x="926" y="486"/>
                  </a:cubicBezTo>
                  <a:cubicBezTo>
                    <a:pt x="929" y="486"/>
                    <a:pt x="929" y="486"/>
                    <a:pt x="929" y="486"/>
                  </a:cubicBezTo>
                  <a:cubicBezTo>
                    <a:pt x="930" y="486"/>
                    <a:pt x="930" y="486"/>
                    <a:pt x="930" y="486"/>
                  </a:cubicBezTo>
                  <a:cubicBezTo>
                    <a:pt x="945" y="486"/>
                    <a:pt x="945" y="486"/>
                    <a:pt x="945" y="486"/>
                  </a:cubicBezTo>
                  <a:cubicBezTo>
                    <a:pt x="952" y="486"/>
                    <a:pt x="952" y="486"/>
                    <a:pt x="952" y="486"/>
                  </a:cubicBezTo>
                  <a:cubicBezTo>
                    <a:pt x="961" y="486"/>
                    <a:pt x="961" y="486"/>
                    <a:pt x="961" y="486"/>
                  </a:cubicBezTo>
                  <a:cubicBezTo>
                    <a:pt x="970" y="486"/>
                    <a:pt x="970" y="486"/>
                    <a:pt x="970" y="486"/>
                  </a:cubicBezTo>
                  <a:cubicBezTo>
                    <a:pt x="977" y="486"/>
                    <a:pt x="977" y="486"/>
                    <a:pt x="977" y="486"/>
                  </a:cubicBezTo>
                  <a:cubicBezTo>
                    <a:pt x="1087" y="486"/>
                    <a:pt x="1087" y="486"/>
                    <a:pt x="1087" y="486"/>
                  </a:cubicBezTo>
                  <a:cubicBezTo>
                    <a:pt x="1091" y="486"/>
                    <a:pt x="1091" y="486"/>
                    <a:pt x="1091" y="486"/>
                  </a:cubicBezTo>
                  <a:cubicBezTo>
                    <a:pt x="1143" y="486"/>
                    <a:pt x="1143" y="486"/>
                    <a:pt x="1143" y="486"/>
                  </a:cubicBezTo>
                  <a:cubicBezTo>
                    <a:pt x="1147" y="486"/>
                    <a:pt x="1147" y="486"/>
                    <a:pt x="1147" y="486"/>
                  </a:cubicBezTo>
                  <a:cubicBezTo>
                    <a:pt x="1183" y="486"/>
                    <a:pt x="1183" y="486"/>
                    <a:pt x="1183" y="486"/>
                  </a:cubicBezTo>
                  <a:cubicBezTo>
                    <a:pt x="1484" y="486"/>
                    <a:pt x="1484" y="486"/>
                    <a:pt x="1484" y="486"/>
                  </a:cubicBezTo>
                  <a:cubicBezTo>
                    <a:pt x="1491" y="486"/>
                    <a:pt x="1491" y="486"/>
                    <a:pt x="1491" y="486"/>
                  </a:cubicBezTo>
                  <a:cubicBezTo>
                    <a:pt x="1494" y="486"/>
                    <a:pt x="1494" y="486"/>
                    <a:pt x="1494" y="486"/>
                  </a:cubicBezTo>
                  <a:cubicBezTo>
                    <a:pt x="1514" y="486"/>
                    <a:pt x="1514" y="486"/>
                    <a:pt x="1514" y="486"/>
                  </a:cubicBezTo>
                  <a:cubicBezTo>
                    <a:pt x="1515" y="486"/>
                    <a:pt x="1515" y="486"/>
                    <a:pt x="1515" y="486"/>
                  </a:cubicBezTo>
                  <a:cubicBezTo>
                    <a:pt x="1524" y="486"/>
                    <a:pt x="1524" y="486"/>
                    <a:pt x="1524" y="486"/>
                  </a:cubicBezTo>
                  <a:cubicBezTo>
                    <a:pt x="1571" y="486"/>
                    <a:pt x="1571" y="486"/>
                    <a:pt x="1571" y="486"/>
                  </a:cubicBezTo>
                  <a:cubicBezTo>
                    <a:pt x="1603" y="486"/>
                    <a:pt x="1603" y="486"/>
                    <a:pt x="1603" y="486"/>
                  </a:cubicBezTo>
                  <a:cubicBezTo>
                    <a:pt x="1671" y="486"/>
                    <a:pt x="1671" y="486"/>
                    <a:pt x="1671" y="486"/>
                  </a:cubicBezTo>
                  <a:cubicBezTo>
                    <a:pt x="1671" y="78"/>
                    <a:pt x="1671" y="78"/>
                    <a:pt x="1671" y="78"/>
                  </a:cubicBezTo>
                  <a:lnTo>
                    <a:pt x="1607" y="78"/>
                  </a:lnTo>
                  <a:close/>
                  <a:moveTo>
                    <a:pt x="304" y="376"/>
                  </a:moveTo>
                  <a:cubicBezTo>
                    <a:pt x="281" y="376"/>
                    <a:pt x="281" y="376"/>
                    <a:pt x="281" y="376"/>
                  </a:cubicBezTo>
                  <a:cubicBezTo>
                    <a:pt x="281" y="369"/>
                    <a:pt x="281" y="369"/>
                    <a:pt x="281" y="369"/>
                  </a:cubicBezTo>
                  <a:cubicBezTo>
                    <a:pt x="304" y="369"/>
                    <a:pt x="304" y="369"/>
                    <a:pt x="304" y="369"/>
                  </a:cubicBezTo>
                  <a:lnTo>
                    <a:pt x="304" y="376"/>
                  </a:lnTo>
                  <a:close/>
                  <a:moveTo>
                    <a:pt x="304" y="365"/>
                  </a:moveTo>
                  <a:cubicBezTo>
                    <a:pt x="281" y="365"/>
                    <a:pt x="281" y="365"/>
                    <a:pt x="281" y="365"/>
                  </a:cubicBezTo>
                  <a:cubicBezTo>
                    <a:pt x="281" y="357"/>
                    <a:pt x="281" y="357"/>
                    <a:pt x="281" y="357"/>
                  </a:cubicBezTo>
                  <a:cubicBezTo>
                    <a:pt x="304" y="357"/>
                    <a:pt x="304" y="357"/>
                    <a:pt x="304" y="357"/>
                  </a:cubicBezTo>
                  <a:lnTo>
                    <a:pt x="304" y="365"/>
                  </a:lnTo>
                  <a:close/>
                  <a:moveTo>
                    <a:pt x="304" y="354"/>
                  </a:moveTo>
                  <a:cubicBezTo>
                    <a:pt x="281" y="354"/>
                    <a:pt x="281" y="354"/>
                    <a:pt x="281" y="354"/>
                  </a:cubicBezTo>
                  <a:cubicBezTo>
                    <a:pt x="281" y="346"/>
                    <a:pt x="281" y="346"/>
                    <a:pt x="281" y="346"/>
                  </a:cubicBezTo>
                  <a:cubicBezTo>
                    <a:pt x="304" y="346"/>
                    <a:pt x="304" y="346"/>
                    <a:pt x="304" y="346"/>
                  </a:cubicBezTo>
                  <a:lnTo>
                    <a:pt x="304" y="354"/>
                  </a:lnTo>
                  <a:close/>
                  <a:moveTo>
                    <a:pt x="334" y="376"/>
                  </a:moveTo>
                  <a:cubicBezTo>
                    <a:pt x="311" y="376"/>
                    <a:pt x="311" y="376"/>
                    <a:pt x="311" y="376"/>
                  </a:cubicBezTo>
                  <a:cubicBezTo>
                    <a:pt x="311" y="369"/>
                    <a:pt x="311" y="369"/>
                    <a:pt x="311" y="369"/>
                  </a:cubicBezTo>
                  <a:cubicBezTo>
                    <a:pt x="334" y="369"/>
                    <a:pt x="334" y="369"/>
                    <a:pt x="334" y="369"/>
                  </a:cubicBezTo>
                  <a:lnTo>
                    <a:pt x="334" y="376"/>
                  </a:lnTo>
                  <a:close/>
                  <a:moveTo>
                    <a:pt x="334" y="365"/>
                  </a:moveTo>
                  <a:cubicBezTo>
                    <a:pt x="311" y="365"/>
                    <a:pt x="311" y="365"/>
                    <a:pt x="311" y="365"/>
                  </a:cubicBezTo>
                  <a:cubicBezTo>
                    <a:pt x="311" y="357"/>
                    <a:pt x="311" y="357"/>
                    <a:pt x="311" y="357"/>
                  </a:cubicBezTo>
                  <a:cubicBezTo>
                    <a:pt x="334" y="357"/>
                    <a:pt x="334" y="357"/>
                    <a:pt x="334" y="357"/>
                  </a:cubicBezTo>
                  <a:lnTo>
                    <a:pt x="334" y="365"/>
                  </a:lnTo>
                  <a:close/>
                  <a:moveTo>
                    <a:pt x="334" y="354"/>
                  </a:moveTo>
                  <a:cubicBezTo>
                    <a:pt x="311" y="354"/>
                    <a:pt x="311" y="354"/>
                    <a:pt x="311" y="354"/>
                  </a:cubicBezTo>
                  <a:cubicBezTo>
                    <a:pt x="311" y="346"/>
                    <a:pt x="311" y="346"/>
                    <a:pt x="311" y="346"/>
                  </a:cubicBezTo>
                  <a:cubicBezTo>
                    <a:pt x="334" y="346"/>
                    <a:pt x="334" y="346"/>
                    <a:pt x="334" y="346"/>
                  </a:cubicBezTo>
                  <a:lnTo>
                    <a:pt x="334" y="354"/>
                  </a:lnTo>
                  <a:close/>
                  <a:moveTo>
                    <a:pt x="364" y="376"/>
                  </a:moveTo>
                  <a:cubicBezTo>
                    <a:pt x="341" y="376"/>
                    <a:pt x="341" y="376"/>
                    <a:pt x="341" y="376"/>
                  </a:cubicBezTo>
                  <a:cubicBezTo>
                    <a:pt x="341" y="369"/>
                    <a:pt x="341" y="369"/>
                    <a:pt x="341" y="369"/>
                  </a:cubicBezTo>
                  <a:cubicBezTo>
                    <a:pt x="364" y="369"/>
                    <a:pt x="364" y="369"/>
                    <a:pt x="364" y="369"/>
                  </a:cubicBezTo>
                  <a:lnTo>
                    <a:pt x="364" y="376"/>
                  </a:lnTo>
                  <a:close/>
                  <a:moveTo>
                    <a:pt x="364" y="365"/>
                  </a:moveTo>
                  <a:cubicBezTo>
                    <a:pt x="341" y="365"/>
                    <a:pt x="341" y="365"/>
                    <a:pt x="341" y="365"/>
                  </a:cubicBezTo>
                  <a:cubicBezTo>
                    <a:pt x="341" y="357"/>
                    <a:pt x="341" y="357"/>
                    <a:pt x="341" y="357"/>
                  </a:cubicBezTo>
                  <a:cubicBezTo>
                    <a:pt x="364" y="357"/>
                    <a:pt x="364" y="357"/>
                    <a:pt x="364" y="357"/>
                  </a:cubicBezTo>
                  <a:lnTo>
                    <a:pt x="364" y="365"/>
                  </a:lnTo>
                  <a:close/>
                  <a:moveTo>
                    <a:pt x="364" y="354"/>
                  </a:moveTo>
                  <a:cubicBezTo>
                    <a:pt x="341" y="354"/>
                    <a:pt x="341" y="354"/>
                    <a:pt x="341" y="354"/>
                  </a:cubicBezTo>
                  <a:cubicBezTo>
                    <a:pt x="341" y="346"/>
                    <a:pt x="341" y="346"/>
                    <a:pt x="341" y="346"/>
                  </a:cubicBezTo>
                  <a:cubicBezTo>
                    <a:pt x="364" y="346"/>
                    <a:pt x="364" y="346"/>
                    <a:pt x="364" y="346"/>
                  </a:cubicBezTo>
                  <a:lnTo>
                    <a:pt x="364" y="354"/>
                  </a:lnTo>
                  <a:close/>
                  <a:moveTo>
                    <a:pt x="447" y="376"/>
                  </a:moveTo>
                  <a:cubicBezTo>
                    <a:pt x="424" y="376"/>
                    <a:pt x="424" y="376"/>
                    <a:pt x="424" y="376"/>
                  </a:cubicBezTo>
                  <a:cubicBezTo>
                    <a:pt x="424" y="369"/>
                    <a:pt x="424" y="369"/>
                    <a:pt x="424" y="369"/>
                  </a:cubicBezTo>
                  <a:cubicBezTo>
                    <a:pt x="447" y="369"/>
                    <a:pt x="447" y="369"/>
                    <a:pt x="447" y="369"/>
                  </a:cubicBezTo>
                  <a:lnTo>
                    <a:pt x="447" y="376"/>
                  </a:lnTo>
                  <a:close/>
                  <a:moveTo>
                    <a:pt x="447" y="365"/>
                  </a:moveTo>
                  <a:cubicBezTo>
                    <a:pt x="424" y="365"/>
                    <a:pt x="424" y="365"/>
                    <a:pt x="424" y="365"/>
                  </a:cubicBezTo>
                  <a:cubicBezTo>
                    <a:pt x="424" y="357"/>
                    <a:pt x="424" y="357"/>
                    <a:pt x="424" y="357"/>
                  </a:cubicBezTo>
                  <a:cubicBezTo>
                    <a:pt x="447" y="357"/>
                    <a:pt x="447" y="357"/>
                    <a:pt x="447" y="357"/>
                  </a:cubicBezTo>
                  <a:lnTo>
                    <a:pt x="447" y="365"/>
                  </a:lnTo>
                  <a:close/>
                  <a:moveTo>
                    <a:pt x="447" y="354"/>
                  </a:moveTo>
                  <a:cubicBezTo>
                    <a:pt x="424" y="354"/>
                    <a:pt x="424" y="354"/>
                    <a:pt x="424" y="354"/>
                  </a:cubicBezTo>
                  <a:cubicBezTo>
                    <a:pt x="424" y="346"/>
                    <a:pt x="424" y="346"/>
                    <a:pt x="424" y="346"/>
                  </a:cubicBezTo>
                  <a:cubicBezTo>
                    <a:pt x="447" y="346"/>
                    <a:pt x="447" y="346"/>
                    <a:pt x="447" y="346"/>
                  </a:cubicBezTo>
                  <a:lnTo>
                    <a:pt x="447" y="354"/>
                  </a:lnTo>
                  <a:close/>
                  <a:moveTo>
                    <a:pt x="477" y="376"/>
                  </a:moveTo>
                  <a:cubicBezTo>
                    <a:pt x="454" y="376"/>
                    <a:pt x="454" y="376"/>
                    <a:pt x="454" y="376"/>
                  </a:cubicBezTo>
                  <a:cubicBezTo>
                    <a:pt x="454" y="369"/>
                    <a:pt x="454" y="369"/>
                    <a:pt x="454" y="369"/>
                  </a:cubicBezTo>
                  <a:cubicBezTo>
                    <a:pt x="477" y="369"/>
                    <a:pt x="477" y="369"/>
                    <a:pt x="477" y="369"/>
                  </a:cubicBezTo>
                  <a:lnTo>
                    <a:pt x="477" y="376"/>
                  </a:lnTo>
                  <a:close/>
                  <a:moveTo>
                    <a:pt x="477" y="365"/>
                  </a:moveTo>
                  <a:cubicBezTo>
                    <a:pt x="454" y="365"/>
                    <a:pt x="454" y="365"/>
                    <a:pt x="454" y="365"/>
                  </a:cubicBezTo>
                  <a:cubicBezTo>
                    <a:pt x="454" y="357"/>
                    <a:pt x="454" y="357"/>
                    <a:pt x="454" y="357"/>
                  </a:cubicBezTo>
                  <a:cubicBezTo>
                    <a:pt x="477" y="357"/>
                    <a:pt x="477" y="357"/>
                    <a:pt x="477" y="357"/>
                  </a:cubicBezTo>
                  <a:lnTo>
                    <a:pt x="477" y="365"/>
                  </a:lnTo>
                  <a:close/>
                  <a:moveTo>
                    <a:pt x="477" y="354"/>
                  </a:moveTo>
                  <a:cubicBezTo>
                    <a:pt x="454" y="354"/>
                    <a:pt x="454" y="354"/>
                    <a:pt x="454" y="354"/>
                  </a:cubicBezTo>
                  <a:cubicBezTo>
                    <a:pt x="454" y="346"/>
                    <a:pt x="454" y="346"/>
                    <a:pt x="454" y="346"/>
                  </a:cubicBezTo>
                  <a:cubicBezTo>
                    <a:pt x="477" y="346"/>
                    <a:pt x="477" y="346"/>
                    <a:pt x="477" y="346"/>
                  </a:cubicBezTo>
                  <a:lnTo>
                    <a:pt x="477" y="354"/>
                  </a:lnTo>
                  <a:close/>
                  <a:moveTo>
                    <a:pt x="507" y="376"/>
                  </a:moveTo>
                  <a:cubicBezTo>
                    <a:pt x="484" y="376"/>
                    <a:pt x="484" y="376"/>
                    <a:pt x="484" y="376"/>
                  </a:cubicBezTo>
                  <a:cubicBezTo>
                    <a:pt x="484" y="369"/>
                    <a:pt x="484" y="369"/>
                    <a:pt x="484" y="369"/>
                  </a:cubicBezTo>
                  <a:cubicBezTo>
                    <a:pt x="507" y="369"/>
                    <a:pt x="507" y="369"/>
                    <a:pt x="507" y="369"/>
                  </a:cubicBezTo>
                  <a:lnTo>
                    <a:pt x="507" y="376"/>
                  </a:lnTo>
                  <a:close/>
                  <a:moveTo>
                    <a:pt x="507" y="365"/>
                  </a:moveTo>
                  <a:cubicBezTo>
                    <a:pt x="484" y="365"/>
                    <a:pt x="484" y="365"/>
                    <a:pt x="484" y="365"/>
                  </a:cubicBezTo>
                  <a:cubicBezTo>
                    <a:pt x="484" y="357"/>
                    <a:pt x="484" y="357"/>
                    <a:pt x="484" y="357"/>
                  </a:cubicBezTo>
                  <a:cubicBezTo>
                    <a:pt x="507" y="357"/>
                    <a:pt x="507" y="357"/>
                    <a:pt x="507" y="357"/>
                  </a:cubicBezTo>
                  <a:lnTo>
                    <a:pt x="507" y="365"/>
                  </a:lnTo>
                  <a:close/>
                  <a:moveTo>
                    <a:pt x="507" y="354"/>
                  </a:moveTo>
                  <a:cubicBezTo>
                    <a:pt x="484" y="354"/>
                    <a:pt x="484" y="354"/>
                    <a:pt x="484" y="354"/>
                  </a:cubicBezTo>
                  <a:cubicBezTo>
                    <a:pt x="484" y="346"/>
                    <a:pt x="484" y="346"/>
                    <a:pt x="484" y="346"/>
                  </a:cubicBezTo>
                  <a:cubicBezTo>
                    <a:pt x="507" y="346"/>
                    <a:pt x="507" y="346"/>
                    <a:pt x="507" y="346"/>
                  </a:cubicBezTo>
                  <a:lnTo>
                    <a:pt x="507" y="354"/>
                  </a:lnTo>
                  <a:close/>
                  <a:moveTo>
                    <a:pt x="416" y="246"/>
                  </a:moveTo>
                  <a:cubicBezTo>
                    <a:pt x="551" y="224"/>
                    <a:pt x="641" y="326"/>
                    <a:pt x="641" y="326"/>
                  </a:cubicBezTo>
                  <a:cubicBezTo>
                    <a:pt x="511" y="326"/>
                    <a:pt x="511" y="326"/>
                    <a:pt x="511" y="326"/>
                  </a:cubicBezTo>
                  <a:cubicBezTo>
                    <a:pt x="482" y="263"/>
                    <a:pt x="416" y="246"/>
                    <a:pt x="416" y="246"/>
                  </a:cubicBezTo>
                  <a:close/>
                  <a:moveTo>
                    <a:pt x="590" y="376"/>
                  </a:moveTo>
                  <a:cubicBezTo>
                    <a:pt x="568" y="376"/>
                    <a:pt x="568" y="376"/>
                    <a:pt x="568" y="376"/>
                  </a:cubicBezTo>
                  <a:cubicBezTo>
                    <a:pt x="568" y="369"/>
                    <a:pt x="568" y="369"/>
                    <a:pt x="568" y="369"/>
                  </a:cubicBezTo>
                  <a:cubicBezTo>
                    <a:pt x="590" y="369"/>
                    <a:pt x="590" y="369"/>
                    <a:pt x="590" y="369"/>
                  </a:cubicBezTo>
                  <a:lnTo>
                    <a:pt x="590" y="376"/>
                  </a:lnTo>
                  <a:close/>
                  <a:moveTo>
                    <a:pt x="590" y="365"/>
                  </a:moveTo>
                  <a:cubicBezTo>
                    <a:pt x="568" y="365"/>
                    <a:pt x="568" y="365"/>
                    <a:pt x="568" y="365"/>
                  </a:cubicBezTo>
                  <a:cubicBezTo>
                    <a:pt x="568" y="357"/>
                    <a:pt x="568" y="357"/>
                    <a:pt x="568" y="357"/>
                  </a:cubicBezTo>
                  <a:cubicBezTo>
                    <a:pt x="590" y="357"/>
                    <a:pt x="590" y="357"/>
                    <a:pt x="590" y="357"/>
                  </a:cubicBezTo>
                  <a:lnTo>
                    <a:pt x="590" y="365"/>
                  </a:lnTo>
                  <a:close/>
                  <a:moveTo>
                    <a:pt x="590" y="354"/>
                  </a:moveTo>
                  <a:cubicBezTo>
                    <a:pt x="568" y="354"/>
                    <a:pt x="568" y="354"/>
                    <a:pt x="568" y="354"/>
                  </a:cubicBezTo>
                  <a:cubicBezTo>
                    <a:pt x="568" y="346"/>
                    <a:pt x="568" y="346"/>
                    <a:pt x="568" y="346"/>
                  </a:cubicBezTo>
                  <a:cubicBezTo>
                    <a:pt x="590" y="346"/>
                    <a:pt x="590" y="346"/>
                    <a:pt x="590" y="346"/>
                  </a:cubicBezTo>
                  <a:lnTo>
                    <a:pt x="590" y="354"/>
                  </a:lnTo>
                  <a:close/>
                  <a:moveTo>
                    <a:pt x="620" y="376"/>
                  </a:moveTo>
                  <a:cubicBezTo>
                    <a:pt x="598" y="376"/>
                    <a:pt x="598" y="376"/>
                    <a:pt x="598" y="376"/>
                  </a:cubicBezTo>
                  <a:cubicBezTo>
                    <a:pt x="598" y="369"/>
                    <a:pt x="598" y="369"/>
                    <a:pt x="598" y="369"/>
                  </a:cubicBezTo>
                  <a:cubicBezTo>
                    <a:pt x="620" y="369"/>
                    <a:pt x="620" y="369"/>
                    <a:pt x="620" y="369"/>
                  </a:cubicBezTo>
                  <a:lnTo>
                    <a:pt x="620" y="376"/>
                  </a:lnTo>
                  <a:close/>
                  <a:moveTo>
                    <a:pt x="620" y="365"/>
                  </a:moveTo>
                  <a:cubicBezTo>
                    <a:pt x="598" y="365"/>
                    <a:pt x="598" y="365"/>
                    <a:pt x="598" y="365"/>
                  </a:cubicBezTo>
                  <a:cubicBezTo>
                    <a:pt x="598" y="357"/>
                    <a:pt x="598" y="357"/>
                    <a:pt x="598" y="357"/>
                  </a:cubicBezTo>
                  <a:cubicBezTo>
                    <a:pt x="620" y="357"/>
                    <a:pt x="620" y="357"/>
                    <a:pt x="620" y="357"/>
                  </a:cubicBezTo>
                  <a:lnTo>
                    <a:pt x="620" y="365"/>
                  </a:lnTo>
                  <a:close/>
                  <a:moveTo>
                    <a:pt x="620" y="354"/>
                  </a:moveTo>
                  <a:cubicBezTo>
                    <a:pt x="598" y="354"/>
                    <a:pt x="598" y="354"/>
                    <a:pt x="598" y="354"/>
                  </a:cubicBezTo>
                  <a:cubicBezTo>
                    <a:pt x="598" y="346"/>
                    <a:pt x="598" y="346"/>
                    <a:pt x="598" y="346"/>
                  </a:cubicBezTo>
                  <a:cubicBezTo>
                    <a:pt x="620" y="346"/>
                    <a:pt x="620" y="346"/>
                    <a:pt x="620" y="346"/>
                  </a:cubicBezTo>
                  <a:lnTo>
                    <a:pt x="620" y="354"/>
                  </a:lnTo>
                  <a:close/>
                  <a:moveTo>
                    <a:pt x="650" y="376"/>
                  </a:moveTo>
                  <a:cubicBezTo>
                    <a:pt x="628" y="376"/>
                    <a:pt x="628" y="376"/>
                    <a:pt x="628" y="376"/>
                  </a:cubicBezTo>
                  <a:cubicBezTo>
                    <a:pt x="628" y="369"/>
                    <a:pt x="628" y="369"/>
                    <a:pt x="628" y="369"/>
                  </a:cubicBezTo>
                  <a:cubicBezTo>
                    <a:pt x="650" y="369"/>
                    <a:pt x="650" y="369"/>
                    <a:pt x="650" y="369"/>
                  </a:cubicBezTo>
                  <a:lnTo>
                    <a:pt x="650" y="376"/>
                  </a:lnTo>
                  <a:close/>
                  <a:moveTo>
                    <a:pt x="650" y="365"/>
                  </a:moveTo>
                  <a:cubicBezTo>
                    <a:pt x="628" y="365"/>
                    <a:pt x="628" y="365"/>
                    <a:pt x="628" y="365"/>
                  </a:cubicBezTo>
                  <a:cubicBezTo>
                    <a:pt x="628" y="357"/>
                    <a:pt x="628" y="357"/>
                    <a:pt x="628" y="357"/>
                  </a:cubicBezTo>
                  <a:cubicBezTo>
                    <a:pt x="650" y="357"/>
                    <a:pt x="650" y="357"/>
                    <a:pt x="650" y="357"/>
                  </a:cubicBezTo>
                  <a:lnTo>
                    <a:pt x="650" y="365"/>
                  </a:lnTo>
                  <a:close/>
                  <a:moveTo>
                    <a:pt x="650" y="354"/>
                  </a:moveTo>
                  <a:cubicBezTo>
                    <a:pt x="628" y="354"/>
                    <a:pt x="628" y="354"/>
                    <a:pt x="628" y="354"/>
                  </a:cubicBezTo>
                  <a:cubicBezTo>
                    <a:pt x="628" y="346"/>
                    <a:pt x="628" y="346"/>
                    <a:pt x="628" y="346"/>
                  </a:cubicBezTo>
                  <a:cubicBezTo>
                    <a:pt x="650" y="346"/>
                    <a:pt x="650" y="346"/>
                    <a:pt x="650" y="346"/>
                  </a:cubicBezTo>
                  <a:lnTo>
                    <a:pt x="650" y="35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defTabSz="932205"/>
              <a:endParaRPr lang="en-US" sz="1598">
                <a:solidFill>
                  <a:srgbClr val="FFFFFF"/>
                </a:solidFill>
              </a:endParaRPr>
            </a:p>
          </p:txBody>
        </p:sp>
        <p:grpSp>
          <p:nvGrpSpPr>
            <p:cNvPr id="102" name="Group 101"/>
            <p:cNvGrpSpPr/>
            <p:nvPr userDrawn="1"/>
          </p:nvGrpSpPr>
          <p:grpSpPr>
            <a:xfrm>
              <a:off x="0" y="5397500"/>
              <a:ext cx="3292189" cy="1597025"/>
              <a:chOff x="0" y="5691798"/>
              <a:chExt cx="3292189" cy="1302727"/>
            </a:xfrm>
          </p:grpSpPr>
          <p:sp>
            <p:nvSpPr>
              <p:cNvPr id="94" name="Rectangle 93"/>
              <p:cNvSpPr/>
              <p:nvPr userDrawn="1"/>
            </p:nvSpPr>
            <p:spPr bwMode="auto">
              <a:xfrm>
                <a:off x="2560677" y="6148993"/>
                <a:ext cx="731512" cy="845532"/>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defTabSz="932205"/>
                <a:endParaRPr lang="en-US" sz="1598" dirty="0" err="1">
                  <a:solidFill>
                    <a:srgbClr val="FFFFFF"/>
                  </a:solidFill>
                </a:endParaRPr>
              </a:p>
            </p:txBody>
          </p:sp>
          <p:sp>
            <p:nvSpPr>
              <p:cNvPr id="95" name="Rectangle 94"/>
              <p:cNvSpPr/>
              <p:nvPr userDrawn="1"/>
            </p:nvSpPr>
            <p:spPr bwMode="auto">
              <a:xfrm>
                <a:off x="2012043" y="5966115"/>
                <a:ext cx="731512"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defTabSz="932205"/>
                <a:endParaRPr lang="en-US" sz="1598" dirty="0" err="1">
                  <a:solidFill>
                    <a:srgbClr val="FFFFFF"/>
                  </a:solidFill>
                </a:endParaRPr>
              </a:p>
            </p:txBody>
          </p:sp>
          <p:sp>
            <p:nvSpPr>
              <p:cNvPr id="96" name="Rectangle 95"/>
              <p:cNvSpPr/>
              <p:nvPr userDrawn="1"/>
            </p:nvSpPr>
            <p:spPr bwMode="auto">
              <a:xfrm>
                <a:off x="1554847" y="5691798"/>
                <a:ext cx="457195" cy="1302727"/>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defTabSz="932205"/>
                <a:endParaRPr lang="en-US" sz="1598" dirty="0" err="1">
                  <a:solidFill>
                    <a:srgbClr val="FFFFFF"/>
                  </a:solidFill>
                </a:endParaRPr>
              </a:p>
            </p:txBody>
          </p:sp>
          <p:sp>
            <p:nvSpPr>
              <p:cNvPr id="97" name="Rectangle 96"/>
              <p:cNvSpPr/>
              <p:nvPr userDrawn="1"/>
            </p:nvSpPr>
            <p:spPr bwMode="auto">
              <a:xfrm>
                <a:off x="1097653" y="5966115"/>
                <a:ext cx="457195"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defTabSz="932205"/>
                <a:endParaRPr lang="en-US" sz="1598" dirty="0" err="1">
                  <a:solidFill>
                    <a:srgbClr val="FFFFFF"/>
                  </a:solidFill>
                </a:endParaRPr>
              </a:p>
            </p:txBody>
          </p:sp>
          <p:sp>
            <p:nvSpPr>
              <p:cNvPr id="98" name="Rectangle 97"/>
              <p:cNvSpPr/>
              <p:nvPr userDrawn="1"/>
            </p:nvSpPr>
            <p:spPr bwMode="auto">
              <a:xfrm>
                <a:off x="823336" y="5783263"/>
                <a:ext cx="274317" cy="1211262"/>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defTabSz="932205"/>
                <a:endParaRPr lang="en-US" sz="1598" dirty="0" err="1">
                  <a:solidFill>
                    <a:srgbClr val="FFFFFF"/>
                  </a:solidFill>
                </a:endParaRPr>
              </a:p>
            </p:txBody>
          </p:sp>
          <p:sp>
            <p:nvSpPr>
              <p:cNvPr id="99" name="Rectangle 98"/>
              <p:cNvSpPr/>
              <p:nvPr userDrawn="1"/>
            </p:nvSpPr>
            <p:spPr bwMode="auto">
              <a:xfrm>
                <a:off x="549019" y="5691798"/>
                <a:ext cx="274317" cy="1302727"/>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defTabSz="932205"/>
                <a:endParaRPr lang="en-US" sz="1598" dirty="0" err="1">
                  <a:solidFill>
                    <a:srgbClr val="FFFFFF"/>
                  </a:solidFill>
                </a:endParaRPr>
              </a:p>
            </p:txBody>
          </p:sp>
          <p:sp>
            <p:nvSpPr>
              <p:cNvPr id="100" name="Rectangle 99"/>
              <p:cNvSpPr/>
              <p:nvPr userDrawn="1"/>
            </p:nvSpPr>
            <p:spPr bwMode="auto">
              <a:xfrm>
                <a:off x="0" y="5966115"/>
                <a:ext cx="731512"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defTabSz="932205"/>
                <a:endParaRPr lang="en-US" sz="1598" dirty="0" err="1">
                  <a:solidFill>
                    <a:srgbClr val="FFFFFF"/>
                  </a:solidFill>
                </a:endParaRPr>
              </a:p>
            </p:txBody>
          </p:sp>
        </p:grpSp>
      </p:grpSp>
      <p:sp>
        <p:nvSpPr>
          <p:cNvPr id="3" name="TextBox 2"/>
          <p:cNvSpPr txBox="1"/>
          <p:nvPr userDrawn="1"/>
        </p:nvSpPr>
        <p:spPr>
          <a:xfrm>
            <a:off x="10603691" y="6062368"/>
            <a:ext cx="1558084" cy="634440"/>
          </a:xfrm>
          <a:prstGeom prst="rect">
            <a:avLst/>
          </a:prstGeom>
          <a:noFill/>
        </p:spPr>
        <p:txBody>
          <a:bodyPr wrap="none" lIns="182802" tIns="146241" rIns="182802" bIns="146241" rtlCol="0" anchor="b">
            <a:spAutoFit/>
          </a:bodyPr>
          <a:lstStyle/>
          <a:p>
            <a:pPr algn="r" defTabSz="932205">
              <a:lnSpc>
                <a:spcPct val="90000"/>
              </a:lnSpc>
              <a:spcAft>
                <a:spcPts val="600"/>
              </a:spcAft>
            </a:pPr>
            <a:r>
              <a:rPr lang="en-US" sz="2400" dirty="0">
                <a:gradFill>
                  <a:gsLst>
                    <a:gs pos="2917">
                      <a:srgbClr val="FFFFFF"/>
                    </a:gs>
                    <a:gs pos="30000">
                      <a:srgbClr val="FFFFFF"/>
                    </a:gs>
                  </a:gsLst>
                  <a:lin ang="5400000" scaled="0"/>
                </a:gradFill>
              </a:rPr>
              <a:t>#WPC16</a:t>
            </a:r>
          </a:p>
        </p:txBody>
      </p:sp>
    </p:spTree>
    <p:extLst>
      <p:ext uri="{BB962C8B-B14F-4D97-AF65-F5344CB8AC3E}">
        <p14:creationId xmlns:p14="http://schemas.microsoft.com/office/powerpoint/2010/main" val="21935919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3" name="Text Placeholder 4"/>
          <p:cNvSpPr>
            <a:spLocks noGrp="1"/>
          </p:cNvSpPr>
          <p:nvPr>
            <p:ph type="body" sz="quarter" idx="15" hasCustomPrompt="1"/>
          </p:nvPr>
        </p:nvSpPr>
        <p:spPr bwMode="invGray">
          <a:xfrm>
            <a:off x="9418638" y="872403"/>
            <a:ext cx="2743200" cy="578303"/>
          </a:xfrm>
        </p:spPr>
        <p:txBody>
          <a:bodyPr lIns="182880" tIns="146304" rIns="182880" bIns="146304" anchor="b"/>
          <a:lstStyle>
            <a:lvl1pPr marL="0" indent="0" algn="r">
              <a:buNone/>
              <a:defRPr sz="2000">
                <a:gradFill>
                  <a:gsLst>
                    <a:gs pos="14644">
                      <a:schemeClr val="tx1"/>
                    </a:gs>
                    <a:gs pos="37000">
                      <a:schemeClr val="tx1"/>
                    </a:gs>
                  </a:gsLst>
                  <a:lin ang="5400000" scaled="0"/>
                </a:gradFill>
                <a:latin typeface="+mn-lt"/>
              </a:defRPr>
            </a:lvl1pPr>
            <a:lvl2pPr marL="342702" indent="0">
              <a:buNone/>
              <a:defRPr/>
            </a:lvl2pPr>
            <a:lvl3pPr marL="571172" indent="0">
              <a:buNone/>
              <a:defRPr/>
            </a:lvl3pPr>
            <a:lvl4pPr marL="799638" indent="0">
              <a:buNone/>
              <a:defRPr/>
            </a:lvl4pPr>
            <a:lvl5pPr marL="1028107" indent="0">
              <a:buNone/>
              <a:defRPr/>
            </a:lvl5pPr>
          </a:lstStyle>
          <a:p>
            <a:pPr lvl="0"/>
            <a:r>
              <a:rPr lang="en-US" dirty="0"/>
              <a:t>#hashtag</a:t>
            </a:r>
          </a:p>
        </p:txBody>
      </p:sp>
      <p:sp>
        <p:nvSpPr>
          <p:cNvPr id="15" name="Text Placeholder 4"/>
          <p:cNvSpPr>
            <a:spLocks noGrp="1"/>
          </p:cNvSpPr>
          <p:nvPr>
            <p:ph type="body" sz="quarter" idx="16" hasCustomPrompt="1"/>
          </p:nvPr>
        </p:nvSpPr>
        <p:spPr>
          <a:xfrm>
            <a:off x="8961410" y="305778"/>
            <a:ext cx="3200431" cy="578303"/>
          </a:xfrm>
        </p:spPr>
        <p:txBody>
          <a:bodyPr lIns="182880" tIns="146304" rIns="182880" bIns="146304" anchor="t"/>
          <a:lstStyle>
            <a:lvl1pPr marL="0" indent="0" algn="r">
              <a:buNone/>
              <a:defRPr sz="2000" baseline="0">
                <a:gradFill>
                  <a:gsLst>
                    <a:gs pos="90377">
                      <a:srgbClr val="F8F8F8"/>
                    </a:gs>
                    <a:gs pos="72000">
                      <a:srgbClr val="F8F8F8"/>
                    </a:gs>
                  </a:gsLst>
                  <a:lin ang="5400000" scaled="0"/>
                </a:gradFill>
                <a:latin typeface="+mn-lt"/>
              </a:defRPr>
            </a:lvl1pPr>
            <a:lvl2pPr marL="342702" indent="0">
              <a:buNone/>
              <a:defRPr/>
            </a:lvl2pPr>
            <a:lvl3pPr marL="571172" indent="0">
              <a:buNone/>
              <a:defRPr/>
            </a:lvl3pPr>
            <a:lvl4pPr marL="799638" indent="0">
              <a:buNone/>
              <a:defRPr/>
            </a:lvl4pPr>
            <a:lvl5pPr marL="1028107" indent="0">
              <a:buNone/>
              <a:defRPr/>
            </a:lvl5pPr>
          </a:lstStyle>
          <a:p>
            <a:pPr lvl="0"/>
            <a:r>
              <a:rPr lang="en-US" dirty="0"/>
              <a:t>Session code</a:t>
            </a:r>
          </a:p>
        </p:txBody>
      </p:sp>
      <p:pic>
        <p:nvPicPr>
          <p:cNvPr id="16" name="Picture 15" hidden="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9233" y="6240963"/>
            <a:ext cx="1278510" cy="274137"/>
          </a:xfrm>
          <a:prstGeom prst="rect">
            <a:avLst/>
          </a:prstGeom>
        </p:spPr>
      </p:pic>
      <p:pic>
        <p:nvPicPr>
          <p:cNvPr id="14" name="Picture 13"/>
          <p:cNvPicPr>
            <a:picLocks noChangeAspect="1"/>
          </p:cNvPicPr>
          <p:nvPr userDrawn="1"/>
        </p:nvPicPr>
        <p:blipFill rotWithShape="1">
          <a:blip r:embed="rId3" cstate="email">
            <a:extLst>
              <a:ext uri="{28A0092B-C50C-407E-A947-70E740481C1C}">
                <a14:useLocalDpi xmlns:a14="http://schemas.microsoft.com/office/drawing/2010/main"/>
              </a:ext>
            </a:extLst>
          </a:blip>
          <a:srcRect b="1380"/>
          <a:stretch/>
        </p:blipFill>
        <p:spPr bwMode="invGray">
          <a:xfrm>
            <a:off x="457200" y="484182"/>
            <a:ext cx="1449939" cy="306604"/>
          </a:xfrm>
          <a:prstGeom prst="rect">
            <a:avLst/>
          </a:prstGeom>
        </p:spPr>
      </p:pic>
      <p:sp>
        <p:nvSpPr>
          <p:cNvPr id="8"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7"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a:xfrm>
            <a:off x="274704" y="3955786"/>
            <a:ext cx="7315137" cy="1828007"/>
          </a:xfrm>
          <a:noFill/>
        </p:spPr>
        <p:txBody>
          <a:bodyPr lIns="146304" tIns="109728" rIns="146304" bIns="109728">
            <a:noAutofit/>
          </a:bodyPr>
          <a:lstStyle>
            <a:lvl1pPr marL="0" indent="0">
              <a:spcBef>
                <a:spcPts val="0"/>
              </a:spcBef>
              <a:buNone/>
              <a:defRPr sz="3197"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5073647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41" y="1212853"/>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469" indent="0">
              <a:buNone/>
              <a:defRPr/>
            </a:lvl3pPr>
            <a:lvl4pPr marL="456937" indent="0">
              <a:buNone/>
              <a:defRPr/>
            </a:lvl4pPr>
            <a:lvl5pPr marL="68540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04795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41" y="1212853"/>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469" indent="0">
              <a:buNone/>
              <a:defRPr/>
            </a:lvl3pPr>
            <a:lvl4pPr marL="456937" indent="0">
              <a:buNone/>
              <a:defRPr/>
            </a:lvl4pPr>
            <a:lvl5pPr marL="68540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395685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1" y="1212850"/>
            <a:ext cx="11887200" cy="2092881"/>
          </a:xfrm>
        </p:spPr>
        <p:txBody>
          <a:bodyPr>
            <a:spAutoFit/>
          </a:bodyPr>
          <a:lstStyle>
            <a:lvl1pPr>
              <a:defRPr sz="3997">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49114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1" y="1212850"/>
            <a:ext cx="11887200" cy="2092881"/>
          </a:xfrm>
        </p:spPr>
        <p:txBody>
          <a:bodyPr>
            <a:spAutoFit/>
          </a:bodyPr>
          <a:lstStyle>
            <a:lvl1pPr>
              <a:defRPr sz="3997"/>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3937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2" y="1212849"/>
            <a:ext cx="5486399" cy="1914370"/>
          </a:xfrm>
        </p:spPr>
        <p:txBody>
          <a:bodyPr wrap="square">
            <a:spAutoFit/>
          </a:bodyPr>
          <a:lstStyle>
            <a:lvl1pPr marL="0" indent="0">
              <a:spcBef>
                <a:spcPts val="1224"/>
              </a:spcBef>
              <a:buClr>
                <a:schemeClr val="tx1"/>
              </a:buClr>
              <a:buFont typeface="Wingdings" pitchFamily="2" charset="2"/>
              <a:buNone/>
              <a:defRPr sz="3197">
                <a:gradFill>
                  <a:gsLst>
                    <a:gs pos="1250">
                      <a:schemeClr val="tx2"/>
                    </a:gs>
                    <a:gs pos="99000">
                      <a:schemeClr val="tx2"/>
                    </a:gs>
                  </a:gsLst>
                  <a:lin ang="5400000" scaled="0"/>
                </a:gradFill>
              </a:defRPr>
            </a:lvl1pPr>
            <a:lvl2pPr marL="0" indent="0">
              <a:buNone/>
              <a:defRPr sz="2000"/>
            </a:lvl2pPr>
            <a:lvl3pPr marL="231642" indent="0">
              <a:buNone/>
              <a:tabLst/>
              <a:defRPr sz="2000"/>
            </a:lvl3pPr>
            <a:lvl4pPr marL="460110" indent="0">
              <a:buNone/>
              <a:defRPr/>
            </a:lvl4pPr>
            <a:lvl5pPr marL="685405"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7">
                <a:gradFill>
                  <a:gsLst>
                    <a:gs pos="1250">
                      <a:schemeClr val="tx2"/>
                    </a:gs>
                    <a:gs pos="99000">
                      <a:schemeClr val="tx2"/>
                    </a:gs>
                  </a:gsLst>
                  <a:lin ang="5400000" scaled="0"/>
                </a:gradFill>
              </a:defRPr>
            </a:lvl1pPr>
            <a:lvl2pPr marL="0" indent="0">
              <a:buNone/>
              <a:defRPr sz="2000"/>
            </a:lvl2pPr>
            <a:lvl3pPr marL="231642" indent="0">
              <a:buNone/>
              <a:tabLst/>
              <a:defRPr sz="2000"/>
            </a:lvl3pPr>
            <a:lvl4pPr marL="460110" indent="0">
              <a:buNone/>
              <a:defRPr/>
            </a:lvl4pPr>
            <a:lvl5pPr marL="685405"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3062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2" y="1212849"/>
            <a:ext cx="5486399" cy="1914370"/>
          </a:xfrm>
        </p:spPr>
        <p:txBody>
          <a:bodyPr wrap="square">
            <a:spAutoFit/>
          </a:bodyPr>
          <a:lstStyle>
            <a:lvl1pPr marL="0" indent="0">
              <a:spcBef>
                <a:spcPts val="1224"/>
              </a:spcBef>
              <a:buClr>
                <a:schemeClr val="tx1"/>
              </a:buClr>
              <a:buFont typeface="Wingdings" pitchFamily="2" charset="2"/>
              <a:buNone/>
              <a:defRPr sz="3197"/>
            </a:lvl1pPr>
            <a:lvl2pPr marL="0" indent="0">
              <a:buNone/>
              <a:defRPr sz="2000"/>
            </a:lvl2pPr>
            <a:lvl3pPr marL="231642" indent="0">
              <a:buNone/>
              <a:tabLst/>
              <a:defRPr sz="2000"/>
            </a:lvl3pPr>
            <a:lvl4pPr marL="460110" indent="0">
              <a:buNone/>
              <a:defRPr/>
            </a:lvl4pPr>
            <a:lvl5pPr marL="685405"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7"/>
            </a:lvl1pPr>
            <a:lvl2pPr marL="0" indent="0">
              <a:buNone/>
              <a:defRPr sz="2000"/>
            </a:lvl2pPr>
            <a:lvl3pPr marL="231642" indent="0">
              <a:buNone/>
              <a:tabLst/>
              <a:defRPr sz="2000"/>
            </a:lvl3pPr>
            <a:lvl4pPr marL="460110" indent="0">
              <a:buNone/>
              <a:defRPr/>
            </a:lvl4pPr>
            <a:lvl5pPr marL="685405"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33088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2" y="1212852"/>
            <a:ext cx="5486399" cy="1985506"/>
          </a:xfrm>
        </p:spPr>
        <p:txBody>
          <a:bodyPr wrap="square">
            <a:spAutoFit/>
          </a:bodyPr>
          <a:lstStyle>
            <a:lvl1pPr marL="287172" indent="-287172">
              <a:spcBef>
                <a:spcPts val="1224"/>
              </a:spcBef>
              <a:buClr>
                <a:schemeClr val="tx2"/>
              </a:buClr>
              <a:buFont typeface="Arial" pitchFamily="34" charset="0"/>
              <a:buChar char="•"/>
              <a:defRPr sz="3197">
                <a:gradFill>
                  <a:gsLst>
                    <a:gs pos="1250">
                      <a:schemeClr val="tx2"/>
                    </a:gs>
                    <a:gs pos="99000">
                      <a:schemeClr val="tx2"/>
                    </a:gs>
                  </a:gsLst>
                  <a:lin ang="5400000" scaled="0"/>
                </a:gradFill>
              </a:defRPr>
            </a:lvl1pPr>
            <a:lvl2pPr marL="530860" indent="-233060">
              <a:defRPr sz="2400"/>
            </a:lvl2pPr>
            <a:lvl3pPr marL="699181" indent="-168322">
              <a:tabLst/>
              <a:defRPr sz="2000"/>
            </a:lvl3pPr>
            <a:lvl4pPr marL="880450" indent="-181270">
              <a:defRPr/>
            </a:lvl4pPr>
            <a:lvl5pPr marL="1048771" indent="-16832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2"/>
            <a:ext cx="5486399" cy="1985506"/>
          </a:xfrm>
        </p:spPr>
        <p:txBody>
          <a:bodyPr wrap="square">
            <a:spAutoFit/>
          </a:bodyPr>
          <a:lstStyle>
            <a:lvl1pPr marL="287172" indent="-287172">
              <a:spcBef>
                <a:spcPts val="1224"/>
              </a:spcBef>
              <a:buClr>
                <a:schemeClr val="tx2"/>
              </a:buClr>
              <a:buFont typeface="Arial" pitchFamily="34" charset="0"/>
              <a:buChar char="•"/>
              <a:defRPr sz="3197">
                <a:gradFill>
                  <a:gsLst>
                    <a:gs pos="1250">
                      <a:schemeClr val="tx2"/>
                    </a:gs>
                    <a:gs pos="99000">
                      <a:schemeClr val="tx2"/>
                    </a:gs>
                  </a:gsLst>
                  <a:lin ang="5400000" scaled="0"/>
                </a:gradFill>
              </a:defRPr>
            </a:lvl1pPr>
            <a:lvl2pPr marL="530860" indent="-233060">
              <a:defRPr sz="2400"/>
            </a:lvl2pPr>
            <a:lvl3pPr marL="699181" indent="-168322">
              <a:tabLst/>
              <a:defRPr sz="2000"/>
            </a:lvl3pPr>
            <a:lvl4pPr marL="880450" indent="-181270">
              <a:defRPr/>
            </a:lvl4pPr>
            <a:lvl5pPr marL="1048771" indent="-16832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7306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2" y="1212852"/>
            <a:ext cx="5486399" cy="1985506"/>
          </a:xfrm>
        </p:spPr>
        <p:txBody>
          <a:bodyPr wrap="square">
            <a:spAutoFit/>
          </a:bodyPr>
          <a:lstStyle>
            <a:lvl1pPr marL="287172" indent="-287172">
              <a:spcBef>
                <a:spcPts val="1224"/>
              </a:spcBef>
              <a:buClr>
                <a:schemeClr val="tx1"/>
              </a:buClr>
              <a:buFont typeface="Arial" pitchFamily="34" charset="0"/>
              <a:buChar char="•"/>
              <a:defRPr sz="3197"/>
            </a:lvl1pPr>
            <a:lvl2pPr marL="530860" indent="-233060">
              <a:defRPr sz="2400"/>
            </a:lvl2pPr>
            <a:lvl3pPr marL="699181" indent="-168322">
              <a:tabLst/>
              <a:defRPr sz="2000"/>
            </a:lvl3pPr>
            <a:lvl4pPr marL="880450" indent="-181270">
              <a:defRPr/>
            </a:lvl4pPr>
            <a:lvl5pPr marL="1048771" indent="-16832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2"/>
            <a:ext cx="5486399" cy="1985506"/>
          </a:xfrm>
        </p:spPr>
        <p:txBody>
          <a:bodyPr wrap="square">
            <a:spAutoFit/>
          </a:bodyPr>
          <a:lstStyle>
            <a:lvl1pPr marL="287172" indent="-287172">
              <a:spcBef>
                <a:spcPts val="1224"/>
              </a:spcBef>
              <a:buClr>
                <a:schemeClr val="tx1"/>
              </a:buClr>
              <a:buFont typeface="Arial" pitchFamily="34" charset="0"/>
              <a:buChar char="•"/>
              <a:defRPr sz="3197"/>
            </a:lvl1pPr>
            <a:lvl2pPr marL="530860" indent="-233060">
              <a:defRPr sz="2400"/>
            </a:lvl2pPr>
            <a:lvl3pPr marL="699181" indent="-168322">
              <a:tabLst/>
              <a:defRPr sz="2000"/>
            </a:lvl3pPr>
            <a:lvl4pPr marL="880450" indent="-181270">
              <a:defRPr/>
            </a:lvl4pPr>
            <a:lvl5pPr marL="1048771" indent="-16832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0465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16880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6"/>
            <a:ext cx="4571278" cy="1181862"/>
          </a:xfrm>
          <a:noFill/>
        </p:spPr>
        <p:txBody>
          <a:bodyPr wrap="square" tIns="91440" bIns="91440" anchor="t" anchorCtr="0">
            <a:spAutoFit/>
          </a:bodyPr>
          <a:lstStyle>
            <a:lvl1pPr>
              <a:defRPr sz="7194"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4572000" cy="738664"/>
          </a:xfrm>
          <a:noFill/>
        </p:spPr>
        <p:txBody>
          <a:bodyPr wrap="square" lIns="182880" tIns="146304" rIns="182880" bIns="146304">
            <a:spAutoFit/>
          </a:bodyPr>
          <a:lstStyle>
            <a:lvl1pPr marL="0" indent="0">
              <a:spcBef>
                <a:spcPts val="0"/>
              </a:spcBef>
              <a:buNone/>
              <a:defRPr sz="3197" spc="0" baseline="0">
                <a:gradFill>
                  <a:gsLst>
                    <a:gs pos="0">
                      <a:schemeClr val="tx1"/>
                    </a:gs>
                    <a:gs pos="10000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6"/>
          <a:stretch/>
        </p:blipFill>
        <p:spPr>
          <a:xfrm>
            <a:off x="5303126" y="447"/>
            <a:ext cx="7131760" cy="6999980"/>
          </a:xfrm>
          <a:prstGeom prst="rect">
            <a:avLst/>
          </a:prstGeom>
        </p:spPr>
      </p:pic>
    </p:spTree>
    <p:extLst>
      <p:ext uri="{BB962C8B-B14F-4D97-AF65-F5344CB8AC3E}">
        <p14:creationId xmlns:p14="http://schemas.microsoft.com/office/powerpoint/2010/main" val="1088303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6"/>
            <a:ext cx="4571278" cy="1181862"/>
          </a:xfrm>
          <a:noFill/>
        </p:spPr>
        <p:txBody>
          <a:bodyPr wrap="square" tIns="91440" bIns="91440" anchor="t" anchorCtr="0">
            <a:spAutoFit/>
          </a:bodyPr>
          <a:lstStyle>
            <a:lvl1pPr>
              <a:defRPr sz="7194" spc="-100" baseline="0">
                <a:gradFill>
                  <a:gsLst>
                    <a:gs pos="0">
                      <a:schemeClr val="tx1"/>
                    </a:gs>
                    <a:gs pos="100000">
                      <a:schemeClr val="tx1"/>
                    </a:gs>
                  </a:gsLst>
                  <a:lin ang="5400000" scaled="0"/>
                </a:gradFill>
              </a:defRPr>
            </a:lvl1pPr>
          </a:lstStyle>
          <a:p>
            <a:r>
              <a:rPr lang="en-US" dirty="0"/>
              <a:t>Video title</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848" y="0"/>
            <a:ext cx="7134212" cy="6999979"/>
          </a:xfrm>
          <a:prstGeom prst="rect">
            <a:avLst/>
          </a:prstGeom>
        </p:spPr>
      </p:pic>
    </p:spTree>
    <p:extLst>
      <p:ext uri="{BB962C8B-B14F-4D97-AF65-F5344CB8AC3E}">
        <p14:creationId xmlns:p14="http://schemas.microsoft.com/office/powerpoint/2010/main" val="23162980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2125665"/>
            <a:ext cx="11887200" cy="1181862"/>
          </a:xfrm>
          <a:noFill/>
        </p:spPr>
        <p:txBody>
          <a:bodyPr tIns="91440" bIns="91440" anchor="t" anchorCtr="0">
            <a:spAutoFit/>
          </a:bodyPr>
          <a:lstStyle>
            <a:lvl1pPr>
              <a:defRPr sz="7194"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46272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2125665"/>
            <a:ext cx="11887200" cy="1181862"/>
          </a:xfrm>
          <a:noFill/>
        </p:spPr>
        <p:txBody>
          <a:bodyPr tIns="91440" bIns="91440" anchor="t" anchorCtr="0">
            <a:spAutoFit/>
          </a:bodyPr>
          <a:lstStyle>
            <a:lvl1pPr>
              <a:defRPr sz="7194"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521517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2" y="1241426"/>
            <a:ext cx="5486399" cy="2012859"/>
          </a:xfrm>
        </p:spPr>
        <p:txBody>
          <a:bodyPr>
            <a:spAutoFit/>
          </a:bodyPr>
          <a:lstStyle>
            <a:lvl1pPr>
              <a:defRPr sz="6597"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7769482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5689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4885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8" tIns="46618" rIns="46618" bIns="46618" numCol="1" spcCol="0" rtlCol="0" fromWordArt="0" anchor="ctr" anchorCtr="0" forceAA="0" compatLnSpc="1">
            <a:prstTxWarp prst="textNoShape">
              <a:avLst/>
            </a:prstTxWarp>
            <a:noAutofit/>
          </a:bodyPr>
          <a:lstStyle/>
          <a:p>
            <a:pPr algn="ctr" defTabSz="931935"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60"/>
            <a:ext cx="11887199" cy="1995931"/>
          </a:xfrm>
        </p:spPr>
        <p:txBody>
          <a:bodyPr/>
          <a:lstStyle>
            <a:lvl1pPr marL="0" indent="0">
              <a:buNone/>
              <a:defRPr sz="3297">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35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26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0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39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639951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9"/>
            <a:ext cx="11887199" cy="403187"/>
          </a:xfrm>
          <a:prstGeom prst="rect">
            <a:avLst/>
          </a:prstGeom>
          <a:noFill/>
          <a:ln w="12700">
            <a:noFill/>
            <a:miter lim="800000"/>
            <a:headEnd type="none" w="sm" len="sm"/>
            <a:tailEnd type="none" w="sm" len="sm"/>
          </a:ln>
          <a:effectLst/>
        </p:spPr>
        <p:txBody>
          <a:bodyPr vert="horz" wrap="square" lIns="182802" tIns="146241" rIns="182802" bIns="146241" numCol="1" anchor="t" anchorCtr="0" compatLnSpc="1">
            <a:prstTxWarp prst="textNoShape">
              <a:avLst/>
            </a:prstTxWarp>
            <a:spAutoFit/>
          </a:bodyPr>
          <a:lstStyle/>
          <a:p>
            <a:pPr defTabSz="931753" eaLnBrk="0" hangingPunct="0"/>
            <a:r>
              <a:rPr lang="en-US" sz="700" dirty="0">
                <a:gradFill>
                  <a:gsLst>
                    <a:gs pos="0">
                      <a:srgbClr val="FFFFFF"/>
                    </a:gs>
                    <a:gs pos="100000">
                      <a:srgbClr val="FFFFFF"/>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7753758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1" y="1212852"/>
            <a:ext cx="11887200" cy="2443746"/>
          </a:xfrm>
          <a:prstGeom prst="rect">
            <a:avLst/>
          </a:prstGeom>
        </p:spPr>
        <p:txBody>
          <a:bodyPr/>
          <a:lstStyle>
            <a:lvl1pPr marL="290345" indent="-290345">
              <a:buClr>
                <a:schemeClr val="tx1"/>
              </a:buClr>
              <a:buSzPct val="90000"/>
              <a:buFont typeface="Arial" pitchFamily="34" charset="0"/>
              <a:buChar char="•"/>
              <a:defRPr sz="359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172" indent="-280827">
              <a:buClr>
                <a:schemeClr val="tx1"/>
              </a:buClr>
              <a:buSzPct val="90000"/>
              <a:buFont typeface="Arial" pitchFamily="34" charset="0"/>
              <a:buChar char="•"/>
              <a:defRPr sz="319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517" indent="-290345">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89985" indent="-228469">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452" indent="-228469">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4"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7"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394771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87" name="Freeform 16"/>
          <p:cNvSpPr>
            <a:spLocks/>
          </p:cNvSpPr>
          <p:nvPr userDrawn="1"/>
        </p:nvSpPr>
        <p:spPr bwMode="auto">
          <a:xfrm>
            <a:off x="0" y="4032252"/>
            <a:ext cx="5659438" cy="2962275"/>
          </a:xfrm>
          <a:custGeom>
            <a:avLst/>
            <a:gdLst>
              <a:gd name="T0" fmla="*/ 128 w 3565"/>
              <a:gd name="T1" fmla="*/ 957 h 1866"/>
              <a:gd name="T2" fmla="*/ 187 w 3565"/>
              <a:gd name="T3" fmla="*/ 982 h 1866"/>
              <a:gd name="T4" fmla="*/ 246 w 3565"/>
              <a:gd name="T5" fmla="*/ 909 h 1866"/>
              <a:gd name="T6" fmla="*/ 463 w 3565"/>
              <a:gd name="T7" fmla="*/ 816 h 1866"/>
              <a:gd name="T8" fmla="*/ 501 w 3565"/>
              <a:gd name="T9" fmla="*/ 874 h 1866"/>
              <a:gd name="T10" fmla="*/ 543 w 3565"/>
              <a:gd name="T11" fmla="*/ 926 h 1866"/>
              <a:gd name="T12" fmla="*/ 632 w 3565"/>
              <a:gd name="T13" fmla="*/ 677 h 1866"/>
              <a:gd name="T14" fmla="*/ 774 w 3565"/>
              <a:gd name="T15" fmla="*/ 719 h 1866"/>
              <a:gd name="T16" fmla="*/ 822 w 3565"/>
              <a:gd name="T17" fmla="*/ 771 h 1866"/>
              <a:gd name="T18" fmla="*/ 1040 w 3565"/>
              <a:gd name="T19" fmla="*/ 691 h 1866"/>
              <a:gd name="T20" fmla="*/ 1151 w 3565"/>
              <a:gd name="T21" fmla="*/ 823 h 1866"/>
              <a:gd name="T22" fmla="*/ 1209 w 3565"/>
              <a:gd name="T23" fmla="*/ 608 h 1866"/>
              <a:gd name="T24" fmla="*/ 1251 w 3565"/>
              <a:gd name="T25" fmla="*/ 543 h 1866"/>
              <a:gd name="T26" fmla="*/ 1372 w 3565"/>
              <a:gd name="T27" fmla="*/ 608 h 1866"/>
              <a:gd name="T28" fmla="*/ 1413 w 3565"/>
              <a:gd name="T29" fmla="*/ 567 h 1866"/>
              <a:gd name="T30" fmla="*/ 1458 w 3565"/>
              <a:gd name="T31" fmla="*/ 629 h 1866"/>
              <a:gd name="T32" fmla="*/ 1510 w 3565"/>
              <a:gd name="T33" fmla="*/ 871 h 1866"/>
              <a:gd name="T34" fmla="*/ 1548 w 3565"/>
              <a:gd name="T35" fmla="*/ 608 h 1866"/>
              <a:gd name="T36" fmla="*/ 1600 w 3565"/>
              <a:gd name="T37" fmla="*/ 563 h 1866"/>
              <a:gd name="T38" fmla="*/ 1627 w 3565"/>
              <a:gd name="T39" fmla="*/ 619 h 1866"/>
              <a:gd name="T40" fmla="*/ 1648 w 3565"/>
              <a:gd name="T41" fmla="*/ 764 h 1866"/>
              <a:gd name="T42" fmla="*/ 1683 w 3565"/>
              <a:gd name="T43" fmla="*/ 950 h 1866"/>
              <a:gd name="T44" fmla="*/ 1721 w 3565"/>
              <a:gd name="T45" fmla="*/ 847 h 1866"/>
              <a:gd name="T46" fmla="*/ 1752 w 3565"/>
              <a:gd name="T47" fmla="*/ 536 h 1866"/>
              <a:gd name="T48" fmla="*/ 2038 w 3565"/>
              <a:gd name="T49" fmla="*/ 456 h 1866"/>
              <a:gd name="T50" fmla="*/ 2059 w 3565"/>
              <a:gd name="T51" fmla="*/ 539 h 1866"/>
              <a:gd name="T52" fmla="*/ 2173 w 3565"/>
              <a:gd name="T53" fmla="*/ 246 h 1866"/>
              <a:gd name="T54" fmla="*/ 2252 w 3565"/>
              <a:gd name="T55" fmla="*/ 201 h 1866"/>
              <a:gd name="T56" fmla="*/ 2287 w 3565"/>
              <a:gd name="T57" fmla="*/ 259 h 1866"/>
              <a:gd name="T58" fmla="*/ 2356 w 3565"/>
              <a:gd name="T59" fmla="*/ 843 h 1866"/>
              <a:gd name="T60" fmla="*/ 2384 w 3565"/>
              <a:gd name="T61" fmla="*/ 612 h 1866"/>
              <a:gd name="T62" fmla="*/ 2398 w 3565"/>
              <a:gd name="T63" fmla="*/ 432 h 1866"/>
              <a:gd name="T64" fmla="*/ 2436 w 3565"/>
              <a:gd name="T65" fmla="*/ 139 h 1866"/>
              <a:gd name="T66" fmla="*/ 2567 w 3565"/>
              <a:gd name="T67" fmla="*/ 0 h 1866"/>
              <a:gd name="T68" fmla="*/ 2598 w 3565"/>
              <a:gd name="T69" fmla="*/ 121 h 1866"/>
              <a:gd name="T70" fmla="*/ 2629 w 3565"/>
              <a:gd name="T71" fmla="*/ 173 h 1866"/>
              <a:gd name="T72" fmla="*/ 2670 w 3565"/>
              <a:gd name="T73" fmla="*/ 491 h 1866"/>
              <a:gd name="T74" fmla="*/ 2988 w 3565"/>
              <a:gd name="T75" fmla="*/ 346 h 1866"/>
              <a:gd name="T76" fmla="*/ 3071 w 3565"/>
              <a:gd name="T77" fmla="*/ 532 h 1866"/>
              <a:gd name="T78" fmla="*/ 3126 w 3565"/>
              <a:gd name="T79" fmla="*/ 498 h 1866"/>
              <a:gd name="T80" fmla="*/ 3233 w 3565"/>
              <a:gd name="T81" fmla="*/ 550 h 1866"/>
              <a:gd name="T82" fmla="*/ 3320 w 3565"/>
              <a:gd name="T83" fmla="*/ 463 h 1866"/>
              <a:gd name="T84" fmla="*/ 3382 w 3565"/>
              <a:gd name="T85" fmla="*/ 398 h 1866"/>
              <a:gd name="T86" fmla="*/ 3565 w 3565"/>
              <a:gd name="T87" fmla="*/ 446 h 1866"/>
              <a:gd name="T88" fmla="*/ 3565 w 3565"/>
              <a:gd name="T89" fmla="*/ 1866 h 1866"/>
              <a:gd name="T90" fmla="*/ 0 w 3565"/>
              <a:gd name="T91" fmla="*/ 957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65" h="1866">
                <a:moveTo>
                  <a:pt x="0" y="957"/>
                </a:moveTo>
                <a:lnTo>
                  <a:pt x="128" y="957"/>
                </a:lnTo>
                <a:lnTo>
                  <a:pt x="128" y="982"/>
                </a:lnTo>
                <a:lnTo>
                  <a:pt x="187" y="982"/>
                </a:lnTo>
                <a:lnTo>
                  <a:pt x="187" y="909"/>
                </a:lnTo>
                <a:lnTo>
                  <a:pt x="246" y="909"/>
                </a:lnTo>
                <a:lnTo>
                  <a:pt x="246" y="816"/>
                </a:lnTo>
                <a:lnTo>
                  <a:pt x="463" y="816"/>
                </a:lnTo>
                <a:lnTo>
                  <a:pt x="463" y="874"/>
                </a:lnTo>
                <a:lnTo>
                  <a:pt x="501" y="874"/>
                </a:lnTo>
                <a:lnTo>
                  <a:pt x="501" y="926"/>
                </a:lnTo>
                <a:lnTo>
                  <a:pt x="543" y="926"/>
                </a:lnTo>
                <a:lnTo>
                  <a:pt x="543" y="677"/>
                </a:lnTo>
                <a:lnTo>
                  <a:pt x="632" y="677"/>
                </a:lnTo>
                <a:lnTo>
                  <a:pt x="632" y="719"/>
                </a:lnTo>
                <a:lnTo>
                  <a:pt x="774" y="719"/>
                </a:lnTo>
                <a:lnTo>
                  <a:pt x="774" y="771"/>
                </a:lnTo>
                <a:lnTo>
                  <a:pt x="822" y="771"/>
                </a:lnTo>
                <a:lnTo>
                  <a:pt x="822" y="691"/>
                </a:lnTo>
                <a:lnTo>
                  <a:pt x="1040" y="691"/>
                </a:lnTo>
                <a:lnTo>
                  <a:pt x="1040" y="823"/>
                </a:lnTo>
                <a:lnTo>
                  <a:pt x="1151" y="823"/>
                </a:lnTo>
                <a:lnTo>
                  <a:pt x="1151" y="608"/>
                </a:lnTo>
                <a:lnTo>
                  <a:pt x="1209" y="608"/>
                </a:lnTo>
                <a:lnTo>
                  <a:pt x="1209" y="543"/>
                </a:lnTo>
                <a:lnTo>
                  <a:pt x="1251" y="543"/>
                </a:lnTo>
                <a:lnTo>
                  <a:pt x="1251" y="608"/>
                </a:lnTo>
                <a:lnTo>
                  <a:pt x="1372" y="608"/>
                </a:lnTo>
                <a:lnTo>
                  <a:pt x="1372" y="567"/>
                </a:lnTo>
                <a:lnTo>
                  <a:pt x="1413" y="567"/>
                </a:lnTo>
                <a:lnTo>
                  <a:pt x="1413" y="629"/>
                </a:lnTo>
                <a:lnTo>
                  <a:pt x="1458" y="629"/>
                </a:lnTo>
                <a:lnTo>
                  <a:pt x="1458" y="871"/>
                </a:lnTo>
                <a:lnTo>
                  <a:pt x="1510" y="871"/>
                </a:lnTo>
                <a:lnTo>
                  <a:pt x="1510" y="608"/>
                </a:lnTo>
                <a:lnTo>
                  <a:pt x="1548" y="608"/>
                </a:lnTo>
                <a:lnTo>
                  <a:pt x="1548" y="563"/>
                </a:lnTo>
                <a:lnTo>
                  <a:pt x="1600" y="563"/>
                </a:lnTo>
                <a:lnTo>
                  <a:pt x="1600" y="619"/>
                </a:lnTo>
                <a:lnTo>
                  <a:pt x="1627" y="619"/>
                </a:lnTo>
                <a:lnTo>
                  <a:pt x="1627" y="764"/>
                </a:lnTo>
                <a:lnTo>
                  <a:pt x="1648" y="764"/>
                </a:lnTo>
                <a:lnTo>
                  <a:pt x="1648" y="950"/>
                </a:lnTo>
                <a:lnTo>
                  <a:pt x="1683" y="950"/>
                </a:lnTo>
                <a:lnTo>
                  <a:pt x="1683" y="847"/>
                </a:lnTo>
                <a:lnTo>
                  <a:pt x="1721" y="847"/>
                </a:lnTo>
                <a:lnTo>
                  <a:pt x="1721" y="536"/>
                </a:lnTo>
                <a:lnTo>
                  <a:pt x="1752" y="536"/>
                </a:lnTo>
                <a:lnTo>
                  <a:pt x="1752" y="456"/>
                </a:lnTo>
                <a:lnTo>
                  <a:pt x="2038" y="456"/>
                </a:lnTo>
                <a:lnTo>
                  <a:pt x="2038" y="539"/>
                </a:lnTo>
                <a:lnTo>
                  <a:pt x="2059" y="539"/>
                </a:lnTo>
                <a:lnTo>
                  <a:pt x="2059" y="246"/>
                </a:lnTo>
                <a:lnTo>
                  <a:pt x="2173" y="246"/>
                </a:lnTo>
                <a:lnTo>
                  <a:pt x="2173" y="201"/>
                </a:lnTo>
                <a:lnTo>
                  <a:pt x="2252" y="201"/>
                </a:lnTo>
                <a:lnTo>
                  <a:pt x="2252" y="259"/>
                </a:lnTo>
                <a:lnTo>
                  <a:pt x="2287" y="259"/>
                </a:lnTo>
                <a:lnTo>
                  <a:pt x="2287" y="843"/>
                </a:lnTo>
                <a:lnTo>
                  <a:pt x="2356" y="843"/>
                </a:lnTo>
                <a:lnTo>
                  <a:pt x="2356" y="612"/>
                </a:lnTo>
                <a:lnTo>
                  <a:pt x="2384" y="612"/>
                </a:lnTo>
                <a:lnTo>
                  <a:pt x="2384" y="449"/>
                </a:lnTo>
                <a:lnTo>
                  <a:pt x="2398" y="432"/>
                </a:lnTo>
                <a:lnTo>
                  <a:pt x="2398" y="139"/>
                </a:lnTo>
                <a:lnTo>
                  <a:pt x="2436" y="139"/>
                </a:lnTo>
                <a:lnTo>
                  <a:pt x="2436" y="0"/>
                </a:lnTo>
                <a:lnTo>
                  <a:pt x="2567" y="0"/>
                </a:lnTo>
                <a:lnTo>
                  <a:pt x="2567" y="121"/>
                </a:lnTo>
                <a:lnTo>
                  <a:pt x="2598" y="121"/>
                </a:lnTo>
                <a:lnTo>
                  <a:pt x="2598" y="173"/>
                </a:lnTo>
                <a:lnTo>
                  <a:pt x="2629" y="173"/>
                </a:lnTo>
                <a:lnTo>
                  <a:pt x="2629" y="491"/>
                </a:lnTo>
                <a:lnTo>
                  <a:pt x="2670" y="491"/>
                </a:lnTo>
                <a:lnTo>
                  <a:pt x="2670" y="346"/>
                </a:lnTo>
                <a:lnTo>
                  <a:pt x="2988" y="346"/>
                </a:lnTo>
                <a:lnTo>
                  <a:pt x="2988" y="532"/>
                </a:lnTo>
                <a:lnTo>
                  <a:pt x="3071" y="532"/>
                </a:lnTo>
                <a:lnTo>
                  <a:pt x="3071" y="498"/>
                </a:lnTo>
                <a:lnTo>
                  <a:pt x="3126" y="498"/>
                </a:lnTo>
                <a:lnTo>
                  <a:pt x="3126" y="550"/>
                </a:lnTo>
                <a:lnTo>
                  <a:pt x="3233" y="550"/>
                </a:lnTo>
                <a:lnTo>
                  <a:pt x="3233" y="463"/>
                </a:lnTo>
                <a:lnTo>
                  <a:pt x="3320" y="463"/>
                </a:lnTo>
                <a:lnTo>
                  <a:pt x="3320" y="398"/>
                </a:lnTo>
                <a:lnTo>
                  <a:pt x="3382" y="398"/>
                </a:lnTo>
                <a:lnTo>
                  <a:pt x="3382" y="446"/>
                </a:lnTo>
                <a:lnTo>
                  <a:pt x="3565" y="446"/>
                </a:lnTo>
                <a:lnTo>
                  <a:pt x="3565" y="1040"/>
                </a:lnTo>
                <a:lnTo>
                  <a:pt x="3565" y="1866"/>
                </a:lnTo>
                <a:lnTo>
                  <a:pt x="0" y="1866"/>
                </a:lnTo>
                <a:lnTo>
                  <a:pt x="0" y="957"/>
                </a:lnTo>
                <a:close/>
              </a:path>
            </a:pathLst>
          </a:custGeom>
          <a:solidFill>
            <a:schemeClr val="accent2"/>
          </a:solidFill>
          <a:ln>
            <a:noFill/>
          </a:ln>
        </p:spPr>
        <p:txBody>
          <a:bodyPr vert="horz" wrap="square" lIns="91414" tIns="45706" rIns="91414" bIns="45706" numCol="1" anchor="t" anchorCtr="0" compatLnSpc="1">
            <a:prstTxWarp prst="textNoShape">
              <a:avLst/>
            </a:prstTxWarp>
          </a:bodyPr>
          <a:lstStyle/>
          <a:p>
            <a:pPr defTabSz="932384"/>
            <a:endParaRPr lang="en-US" sz="1800">
              <a:solidFill>
                <a:srgbClr val="FFFFFF"/>
              </a:solidFill>
            </a:endParaRPr>
          </a:p>
        </p:txBody>
      </p:sp>
      <p:sp>
        <p:nvSpPr>
          <p:cNvPr id="88" name="Freeform 17"/>
          <p:cNvSpPr>
            <a:spLocks/>
          </p:cNvSpPr>
          <p:nvPr userDrawn="1"/>
        </p:nvSpPr>
        <p:spPr bwMode="auto">
          <a:xfrm>
            <a:off x="5503865" y="4559300"/>
            <a:ext cx="3146425" cy="2435225"/>
          </a:xfrm>
          <a:custGeom>
            <a:avLst/>
            <a:gdLst>
              <a:gd name="T0" fmla="*/ 1882 w 1982"/>
              <a:gd name="T1" fmla="*/ 456 h 1534"/>
              <a:gd name="T2" fmla="*/ 1882 w 1982"/>
              <a:gd name="T3" fmla="*/ 546 h 1534"/>
              <a:gd name="T4" fmla="*/ 1830 w 1982"/>
              <a:gd name="T5" fmla="*/ 546 h 1534"/>
              <a:gd name="T6" fmla="*/ 1830 w 1982"/>
              <a:gd name="T7" fmla="*/ 629 h 1534"/>
              <a:gd name="T8" fmla="*/ 1699 w 1982"/>
              <a:gd name="T9" fmla="*/ 629 h 1534"/>
              <a:gd name="T10" fmla="*/ 1699 w 1982"/>
              <a:gd name="T11" fmla="*/ 822 h 1534"/>
              <a:gd name="T12" fmla="*/ 1668 w 1982"/>
              <a:gd name="T13" fmla="*/ 822 h 1534"/>
              <a:gd name="T14" fmla="*/ 1668 w 1982"/>
              <a:gd name="T15" fmla="*/ 59 h 1534"/>
              <a:gd name="T16" fmla="*/ 1388 w 1982"/>
              <a:gd name="T17" fmla="*/ 59 h 1534"/>
              <a:gd name="T18" fmla="*/ 1388 w 1982"/>
              <a:gd name="T19" fmla="*/ 200 h 1534"/>
              <a:gd name="T20" fmla="*/ 1226 w 1982"/>
              <a:gd name="T21" fmla="*/ 200 h 1534"/>
              <a:gd name="T22" fmla="*/ 1226 w 1982"/>
              <a:gd name="T23" fmla="*/ 688 h 1534"/>
              <a:gd name="T24" fmla="*/ 1119 w 1982"/>
              <a:gd name="T25" fmla="*/ 688 h 1534"/>
              <a:gd name="T26" fmla="*/ 1119 w 1982"/>
              <a:gd name="T27" fmla="*/ 629 h 1534"/>
              <a:gd name="T28" fmla="*/ 1043 w 1982"/>
              <a:gd name="T29" fmla="*/ 629 h 1534"/>
              <a:gd name="T30" fmla="*/ 1043 w 1982"/>
              <a:gd name="T31" fmla="*/ 542 h 1534"/>
              <a:gd name="T32" fmla="*/ 839 w 1982"/>
              <a:gd name="T33" fmla="*/ 542 h 1534"/>
              <a:gd name="T34" fmla="*/ 839 w 1982"/>
              <a:gd name="T35" fmla="*/ 629 h 1534"/>
              <a:gd name="T36" fmla="*/ 736 w 1982"/>
              <a:gd name="T37" fmla="*/ 629 h 1534"/>
              <a:gd name="T38" fmla="*/ 736 w 1982"/>
              <a:gd name="T39" fmla="*/ 698 h 1534"/>
              <a:gd name="T40" fmla="*/ 694 w 1982"/>
              <a:gd name="T41" fmla="*/ 698 h 1534"/>
              <a:gd name="T42" fmla="*/ 694 w 1982"/>
              <a:gd name="T43" fmla="*/ 0 h 1534"/>
              <a:gd name="T44" fmla="*/ 331 w 1982"/>
              <a:gd name="T45" fmla="*/ 0 h 1534"/>
              <a:gd name="T46" fmla="*/ 331 w 1982"/>
              <a:gd name="T47" fmla="*/ 663 h 1534"/>
              <a:gd name="T48" fmla="*/ 245 w 1982"/>
              <a:gd name="T49" fmla="*/ 663 h 1534"/>
              <a:gd name="T50" fmla="*/ 245 w 1982"/>
              <a:gd name="T51" fmla="*/ 456 h 1534"/>
              <a:gd name="T52" fmla="*/ 93 w 1982"/>
              <a:gd name="T53" fmla="*/ 456 h 1534"/>
              <a:gd name="T54" fmla="*/ 93 w 1982"/>
              <a:gd name="T55" fmla="*/ 826 h 1534"/>
              <a:gd name="T56" fmla="*/ 0 w 1982"/>
              <a:gd name="T57" fmla="*/ 826 h 1534"/>
              <a:gd name="T58" fmla="*/ 0 w 1982"/>
              <a:gd name="T59" fmla="*/ 1534 h 1534"/>
              <a:gd name="T60" fmla="*/ 1982 w 1982"/>
              <a:gd name="T61" fmla="*/ 1534 h 1534"/>
              <a:gd name="T62" fmla="*/ 1982 w 1982"/>
              <a:gd name="T63" fmla="*/ 456 h 1534"/>
              <a:gd name="T64" fmla="*/ 1882 w 1982"/>
              <a:gd name="T65" fmla="*/ 456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82" h="1534">
                <a:moveTo>
                  <a:pt x="1882" y="456"/>
                </a:moveTo>
                <a:lnTo>
                  <a:pt x="1882" y="546"/>
                </a:lnTo>
                <a:lnTo>
                  <a:pt x="1830" y="546"/>
                </a:lnTo>
                <a:lnTo>
                  <a:pt x="1830" y="629"/>
                </a:lnTo>
                <a:lnTo>
                  <a:pt x="1699" y="629"/>
                </a:lnTo>
                <a:lnTo>
                  <a:pt x="1699" y="822"/>
                </a:lnTo>
                <a:lnTo>
                  <a:pt x="1668" y="822"/>
                </a:lnTo>
                <a:lnTo>
                  <a:pt x="1668" y="59"/>
                </a:lnTo>
                <a:lnTo>
                  <a:pt x="1388" y="59"/>
                </a:lnTo>
                <a:lnTo>
                  <a:pt x="1388" y="200"/>
                </a:lnTo>
                <a:lnTo>
                  <a:pt x="1226" y="200"/>
                </a:lnTo>
                <a:lnTo>
                  <a:pt x="1226" y="688"/>
                </a:lnTo>
                <a:lnTo>
                  <a:pt x="1119" y="688"/>
                </a:lnTo>
                <a:lnTo>
                  <a:pt x="1119" y="629"/>
                </a:lnTo>
                <a:lnTo>
                  <a:pt x="1043" y="629"/>
                </a:lnTo>
                <a:lnTo>
                  <a:pt x="1043" y="542"/>
                </a:lnTo>
                <a:lnTo>
                  <a:pt x="839" y="542"/>
                </a:lnTo>
                <a:lnTo>
                  <a:pt x="839" y="629"/>
                </a:lnTo>
                <a:lnTo>
                  <a:pt x="736" y="629"/>
                </a:lnTo>
                <a:lnTo>
                  <a:pt x="736" y="698"/>
                </a:lnTo>
                <a:lnTo>
                  <a:pt x="694" y="698"/>
                </a:lnTo>
                <a:lnTo>
                  <a:pt x="694" y="0"/>
                </a:lnTo>
                <a:lnTo>
                  <a:pt x="331" y="0"/>
                </a:lnTo>
                <a:lnTo>
                  <a:pt x="331" y="663"/>
                </a:lnTo>
                <a:lnTo>
                  <a:pt x="245" y="663"/>
                </a:lnTo>
                <a:lnTo>
                  <a:pt x="245" y="456"/>
                </a:lnTo>
                <a:lnTo>
                  <a:pt x="93" y="456"/>
                </a:lnTo>
                <a:lnTo>
                  <a:pt x="93" y="826"/>
                </a:lnTo>
                <a:lnTo>
                  <a:pt x="0" y="826"/>
                </a:lnTo>
                <a:lnTo>
                  <a:pt x="0" y="1534"/>
                </a:lnTo>
                <a:lnTo>
                  <a:pt x="1982" y="1534"/>
                </a:lnTo>
                <a:lnTo>
                  <a:pt x="1982" y="456"/>
                </a:lnTo>
                <a:lnTo>
                  <a:pt x="1882" y="456"/>
                </a:lnTo>
                <a:close/>
              </a:path>
            </a:pathLst>
          </a:custGeom>
          <a:solidFill>
            <a:schemeClr val="accent2"/>
          </a:solidFill>
          <a:ln>
            <a:noFill/>
          </a:ln>
        </p:spPr>
        <p:txBody>
          <a:bodyPr vert="horz" wrap="square" lIns="91414" tIns="45706" rIns="91414" bIns="45706" numCol="1" anchor="t" anchorCtr="0" compatLnSpc="1">
            <a:prstTxWarp prst="textNoShape">
              <a:avLst/>
            </a:prstTxWarp>
          </a:bodyPr>
          <a:lstStyle/>
          <a:p>
            <a:pPr defTabSz="932384"/>
            <a:endParaRPr lang="en-US" sz="1800">
              <a:solidFill>
                <a:srgbClr val="FFFFFF"/>
              </a:solidFill>
            </a:endParaRPr>
          </a:p>
        </p:txBody>
      </p:sp>
      <p:sp>
        <p:nvSpPr>
          <p:cNvPr id="89" name="Freeform 18"/>
          <p:cNvSpPr>
            <a:spLocks/>
          </p:cNvSpPr>
          <p:nvPr userDrawn="1"/>
        </p:nvSpPr>
        <p:spPr bwMode="auto">
          <a:xfrm flipH="1">
            <a:off x="8636002" y="3024188"/>
            <a:ext cx="3800475" cy="3970338"/>
          </a:xfrm>
          <a:custGeom>
            <a:avLst/>
            <a:gdLst>
              <a:gd name="T0" fmla="*/ 2308 w 2394"/>
              <a:gd name="T1" fmla="*/ 1385 h 2501"/>
              <a:gd name="T2" fmla="*/ 2270 w 2394"/>
              <a:gd name="T3" fmla="*/ 1420 h 2501"/>
              <a:gd name="T4" fmla="*/ 2228 w 2394"/>
              <a:gd name="T5" fmla="*/ 1323 h 2501"/>
              <a:gd name="T6" fmla="*/ 2083 w 2394"/>
              <a:gd name="T7" fmla="*/ 1202 h 2501"/>
              <a:gd name="T8" fmla="*/ 2055 w 2394"/>
              <a:gd name="T9" fmla="*/ 1278 h 2501"/>
              <a:gd name="T10" fmla="*/ 2031 w 2394"/>
              <a:gd name="T11" fmla="*/ 1344 h 2501"/>
              <a:gd name="T12" fmla="*/ 1969 w 2394"/>
              <a:gd name="T13" fmla="*/ 1019 h 2501"/>
              <a:gd name="T14" fmla="*/ 1872 w 2394"/>
              <a:gd name="T15" fmla="*/ 1071 h 2501"/>
              <a:gd name="T16" fmla="*/ 1845 w 2394"/>
              <a:gd name="T17" fmla="*/ 1140 h 2501"/>
              <a:gd name="T18" fmla="*/ 1696 w 2394"/>
              <a:gd name="T19" fmla="*/ 1036 h 2501"/>
              <a:gd name="T20" fmla="*/ 1620 w 2394"/>
              <a:gd name="T21" fmla="*/ 1209 h 2501"/>
              <a:gd name="T22" fmla="*/ 1582 w 2394"/>
              <a:gd name="T23" fmla="*/ 929 h 2501"/>
              <a:gd name="T24" fmla="*/ 1555 w 2394"/>
              <a:gd name="T25" fmla="*/ 843 h 2501"/>
              <a:gd name="T26" fmla="*/ 1472 w 2394"/>
              <a:gd name="T27" fmla="*/ 929 h 2501"/>
              <a:gd name="T28" fmla="*/ 1447 w 2394"/>
              <a:gd name="T29" fmla="*/ 874 h 2501"/>
              <a:gd name="T30" fmla="*/ 1416 w 2394"/>
              <a:gd name="T31" fmla="*/ 953 h 2501"/>
              <a:gd name="T32" fmla="*/ 1382 w 2394"/>
              <a:gd name="T33" fmla="*/ 1274 h 2501"/>
              <a:gd name="T34" fmla="*/ 1354 w 2394"/>
              <a:gd name="T35" fmla="*/ 929 h 2501"/>
              <a:gd name="T36" fmla="*/ 1320 w 2394"/>
              <a:gd name="T37" fmla="*/ 867 h 2501"/>
              <a:gd name="T38" fmla="*/ 1302 w 2394"/>
              <a:gd name="T39" fmla="*/ 939 h 2501"/>
              <a:gd name="T40" fmla="*/ 1285 w 2394"/>
              <a:gd name="T41" fmla="*/ 1133 h 2501"/>
              <a:gd name="T42" fmla="*/ 1264 w 2394"/>
              <a:gd name="T43" fmla="*/ 1378 h 2501"/>
              <a:gd name="T44" fmla="*/ 1240 w 2394"/>
              <a:gd name="T45" fmla="*/ 1243 h 2501"/>
              <a:gd name="T46" fmla="*/ 1216 w 2394"/>
              <a:gd name="T47" fmla="*/ 701 h 2501"/>
              <a:gd name="T48" fmla="*/ 1026 w 2394"/>
              <a:gd name="T49" fmla="*/ 597 h 2501"/>
              <a:gd name="T50" fmla="*/ 1009 w 2394"/>
              <a:gd name="T51" fmla="*/ 708 h 2501"/>
              <a:gd name="T52" fmla="*/ 933 w 2394"/>
              <a:gd name="T53" fmla="*/ 324 h 2501"/>
              <a:gd name="T54" fmla="*/ 881 w 2394"/>
              <a:gd name="T55" fmla="*/ 262 h 2501"/>
              <a:gd name="T56" fmla="*/ 857 w 2394"/>
              <a:gd name="T57" fmla="*/ 338 h 2501"/>
              <a:gd name="T58" fmla="*/ 812 w 2394"/>
              <a:gd name="T59" fmla="*/ 1243 h 2501"/>
              <a:gd name="T60" fmla="*/ 795 w 2394"/>
              <a:gd name="T61" fmla="*/ 939 h 2501"/>
              <a:gd name="T62" fmla="*/ 784 w 2394"/>
              <a:gd name="T63" fmla="*/ 566 h 2501"/>
              <a:gd name="T64" fmla="*/ 757 w 2394"/>
              <a:gd name="T65" fmla="*/ 183 h 2501"/>
              <a:gd name="T66" fmla="*/ 670 w 2394"/>
              <a:gd name="T67" fmla="*/ 0 h 2501"/>
              <a:gd name="T68" fmla="*/ 646 w 2394"/>
              <a:gd name="T69" fmla="*/ 155 h 2501"/>
              <a:gd name="T70" fmla="*/ 629 w 2394"/>
              <a:gd name="T71" fmla="*/ 228 h 2501"/>
              <a:gd name="T72" fmla="*/ 598 w 2394"/>
              <a:gd name="T73" fmla="*/ 642 h 2501"/>
              <a:gd name="T74" fmla="*/ 387 w 2394"/>
              <a:gd name="T75" fmla="*/ 456 h 2501"/>
              <a:gd name="T76" fmla="*/ 332 w 2394"/>
              <a:gd name="T77" fmla="*/ 698 h 2501"/>
              <a:gd name="T78" fmla="*/ 294 w 2394"/>
              <a:gd name="T79" fmla="*/ 653 h 2501"/>
              <a:gd name="T80" fmla="*/ 221 w 2394"/>
              <a:gd name="T81" fmla="*/ 722 h 2501"/>
              <a:gd name="T82" fmla="*/ 163 w 2394"/>
              <a:gd name="T83" fmla="*/ 604 h 2501"/>
              <a:gd name="T84" fmla="*/ 121 w 2394"/>
              <a:gd name="T85" fmla="*/ 521 h 2501"/>
              <a:gd name="T86" fmla="*/ 0 w 2394"/>
              <a:gd name="T87" fmla="*/ 587 h 2501"/>
              <a:gd name="T88" fmla="*/ 0 w 2394"/>
              <a:gd name="T89" fmla="*/ 2501 h 2501"/>
              <a:gd name="T90" fmla="*/ 2394 w 2394"/>
              <a:gd name="T91" fmla="*/ 1385 h 2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4" h="2501">
                <a:moveTo>
                  <a:pt x="2394" y="1385"/>
                </a:moveTo>
                <a:lnTo>
                  <a:pt x="2308" y="1385"/>
                </a:lnTo>
                <a:lnTo>
                  <a:pt x="2308" y="1420"/>
                </a:lnTo>
                <a:lnTo>
                  <a:pt x="2270" y="1420"/>
                </a:lnTo>
                <a:lnTo>
                  <a:pt x="2270" y="1323"/>
                </a:lnTo>
                <a:lnTo>
                  <a:pt x="2228" y="1323"/>
                </a:lnTo>
                <a:lnTo>
                  <a:pt x="2228" y="1202"/>
                </a:lnTo>
                <a:lnTo>
                  <a:pt x="2083" y="1202"/>
                </a:lnTo>
                <a:lnTo>
                  <a:pt x="2083" y="1278"/>
                </a:lnTo>
                <a:lnTo>
                  <a:pt x="2055" y="1278"/>
                </a:lnTo>
                <a:lnTo>
                  <a:pt x="2055" y="1344"/>
                </a:lnTo>
                <a:lnTo>
                  <a:pt x="2031" y="1344"/>
                </a:lnTo>
                <a:lnTo>
                  <a:pt x="2031" y="1019"/>
                </a:lnTo>
                <a:lnTo>
                  <a:pt x="1969" y="1019"/>
                </a:lnTo>
                <a:lnTo>
                  <a:pt x="1969" y="1071"/>
                </a:lnTo>
                <a:lnTo>
                  <a:pt x="1872" y="1071"/>
                </a:lnTo>
                <a:lnTo>
                  <a:pt x="1872" y="1140"/>
                </a:lnTo>
                <a:lnTo>
                  <a:pt x="1845" y="1140"/>
                </a:lnTo>
                <a:lnTo>
                  <a:pt x="1845" y="1036"/>
                </a:lnTo>
                <a:lnTo>
                  <a:pt x="1696" y="1036"/>
                </a:lnTo>
                <a:lnTo>
                  <a:pt x="1696" y="1209"/>
                </a:lnTo>
                <a:lnTo>
                  <a:pt x="1620" y="1209"/>
                </a:lnTo>
                <a:lnTo>
                  <a:pt x="1620" y="929"/>
                </a:lnTo>
                <a:lnTo>
                  <a:pt x="1582" y="929"/>
                </a:lnTo>
                <a:lnTo>
                  <a:pt x="1582" y="843"/>
                </a:lnTo>
                <a:lnTo>
                  <a:pt x="1555" y="843"/>
                </a:lnTo>
                <a:lnTo>
                  <a:pt x="1555" y="929"/>
                </a:lnTo>
                <a:lnTo>
                  <a:pt x="1472" y="929"/>
                </a:lnTo>
                <a:lnTo>
                  <a:pt x="1472" y="874"/>
                </a:lnTo>
                <a:lnTo>
                  <a:pt x="1447" y="874"/>
                </a:lnTo>
                <a:lnTo>
                  <a:pt x="1447" y="953"/>
                </a:lnTo>
                <a:lnTo>
                  <a:pt x="1416" y="953"/>
                </a:lnTo>
                <a:lnTo>
                  <a:pt x="1416" y="1274"/>
                </a:lnTo>
                <a:lnTo>
                  <a:pt x="1382" y="1274"/>
                </a:lnTo>
                <a:lnTo>
                  <a:pt x="1382" y="929"/>
                </a:lnTo>
                <a:lnTo>
                  <a:pt x="1354" y="929"/>
                </a:lnTo>
                <a:lnTo>
                  <a:pt x="1354" y="867"/>
                </a:lnTo>
                <a:lnTo>
                  <a:pt x="1320" y="867"/>
                </a:lnTo>
                <a:lnTo>
                  <a:pt x="1320" y="939"/>
                </a:lnTo>
                <a:lnTo>
                  <a:pt x="1302" y="939"/>
                </a:lnTo>
                <a:lnTo>
                  <a:pt x="1302" y="1133"/>
                </a:lnTo>
                <a:lnTo>
                  <a:pt x="1285" y="1133"/>
                </a:lnTo>
                <a:lnTo>
                  <a:pt x="1285" y="1378"/>
                </a:lnTo>
                <a:lnTo>
                  <a:pt x="1264" y="1378"/>
                </a:lnTo>
                <a:lnTo>
                  <a:pt x="1264" y="1243"/>
                </a:lnTo>
                <a:lnTo>
                  <a:pt x="1240" y="1243"/>
                </a:lnTo>
                <a:lnTo>
                  <a:pt x="1240" y="701"/>
                </a:lnTo>
                <a:lnTo>
                  <a:pt x="1216" y="701"/>
                </a:lnTo>
                <a:lnTo>
                  <a:pt x="1216" y="597"/>
                </a:lnTo>
                <a:lnTo>
                  <a:pt x="1026" y="597"/>
                </a:lnTo>
                <a:lnTo>
                  <a:pt x="1026" y="708"/>
                </a:lnTo>
                <a:lnTo>
                  <a:pt x="1009" y="708"/>
                </a:lnTo>
                <a:lnTo>
                  <a:pt x="1009" y="324"/>
                </a:lnTo>
                <a:lnTo>
                  <a:pt x="933" y="324"/>
                </a:lnTo>
                <a:lnTo>
                  <a:pt x="933" y="262"/>
                </a:lnTo>
                <a:lnTo>
                  <a:pt x="881" y="262"/>
                </a:lnTo>
                <a:lnTo>
                  <a:pt x="881" y="338"/>
                </a:lnTo>
                <a:lnTo>
                  <a:pt x="857" y="338"/>
                </a:lnTo>
                <a:lnTo>
                  <a:pt x="857" y="1243"/>
                </a:lnTo>
                <a:lnTo>
                  <a:pt x="812" y="1243"/>
                </a:lnTo>
                <a:lnTo>
                  <a:pt x="812" y="939"/>
                </a:lnTo>
                <a:lnTo>
                  <a:pt x="795" y="939"/>
                </a:lnTo>
                <a:lnTo>
                  <a:pt x="795" y="590"/>
                </a:lnTo>
                <a:lnTo>
                  <a:pt x="784" y="566"/>
                </a:lnTo>
                <a:lnTo>
                  <a:pt x="784" y="183"/>
                </a:lnTo>
                <a:lnTo>
                  <a:pt x="757" y="183"/>
                </a:lnTo>
                <a:lnTo>
                  <a:pt x="757" y="0"/>
                </a:lnTo>
                <a:lnTo>
                  <a:pt x="670" y="0"/>
                </a:lnTo>
                <a:lnTo>
                  <a:pt x="670" y="155"/>
                </a:lnTo>
                <a:lnTo>
                  <a:pt x="646" y="155"/>
                </a:lnTo>
                <a:lnTo>
                  <a:pt x="646" y="228"/>
                </a:lnTo>
                <a:lnTo>
                  <a:pt x="629" y="228"/>
                </a:lnTo>
                <a:lnTo>
                  <a:pt x="629" y="642"/>
                </a:lnTo>
                <a:lnTo>
                  <a:pt x="598" y="642"/>
                </a:lnTo>
                <a:lnTo>
                  <a:pt x="598" y="456"/>
                </a:lnTo>
                <a:lnTo>
                  <a:pt x="387" y="456"/>
                </a:lnTo>
                <a:lnTo>
                  <a:pt x="387" y="698"/>
                </a:lnTo>
                <a:lnTo>
                  <a:pt x="332" y="698"/>
                </a:lnTo>
                <a:lnTo>
                  <a:pt x="332" y="653"/>
                </a:lnTo>
                <a:lnTo>
                  <a:pt x="294" y="653"/>
                </a:lnTo>
                <a:lnTo>
                  <a:pt x="294" y="722"/>
                </a:lnTo>
                <a:lnTo>
                  <a:pt x="221" y="722"/>
                </a:lnTo>
                <a:lnTo>
                  <a:pt x="221" y="604"/>
                </a:lnTo>
                <a:lnTo>
                  <a:pt x="163" y="604"/>
                </a:lnTo>
                <a:lnTo>
                  <a:pt x="163" y="521"/>
                </a:lnTo>
                <a:lnTo>
                  <a:pt x="121" y="521"/>
                </a:lnTo>
                <a:lnTo>
                  <a:pt x="121" y="587"/>
                </a:lnTo>
                <a:lnTo>
                  <a:pt x="0" y="587"/>
                </a:lnTo>
                <a:lnTo>
                  <a:pt x="0" y="1503"/>
                </a:lnTo>
                <a:lnTo>
                  <a:pt x="0" y="2501"/>
                </a:lnTo>
                <a:lnTo>
                  <a:pt x="2394" y="2501"/>
                </a:lnTo>
                <a:lnTo>
                  <a:pt x="2394" y="1385"/>
                </a:lnTo>
                <a:close/>
              </a:path>
            </a:pathLst>
          </a:custGeom>
          <a:solidFill>
            <a:schemeClr val="accent2"/>
          </a:solidFill>
          <a:ln>
            <a:noFill/>
          </a:ln>
        </p:spPr>
        <p:txBody>
          <a:bodyPr vert="horz" wrap="square" lIns="91414" tIns="45706" rIns="91414" bIns="45706" numCol="1" anchor="t" anchorCtr="0" compatLnSpc="1">
            <a:prstTxWarp prst="textNoShape">
              <a:avLst/>
            </a:prstTxWarp>
          </a:bodyPr>
          <a:lstStyle/>
          <a:p>
            <a:pPr defTabSz="932384"/>
            <a:endParaRPr lang="en-US" sz="1800">
              <a:solidFill>
                <a:srgbClr val="FFFFFF"/>
              </a:solidFill>
            </a:endParaRPr>
          </a:p>
        </p:txBody>
      </p:sp>
      <p:sp>
        <p:nvSpPr>
          <p:cNvPr id="91" name="Freeform 20"/>
          <p:cNvSpPr>
            <a:spLocks noEditPoints="1"/>
          </p:cNvSpPr>
          <p:nvPr userDrawn="1"/>
        </p:nvSpPr>
        <p:spPr bwMode="auto">
          <a:xfrm>
            <a:off x="8267995" y="309234"/>
            <a:ext cx="546100" cy="5896513"/>
          </a:xfrm>
          <a:custGeom>
            <a:avLst/>
            <a:gdLst>
              <a:gd name="T0" fmla="*/ 51 w 93"/>
              <a:gd name="T1" fmla="*/ 1003 h 1003"/>
              <a:gd name="T2" fmla="*/ 51 w 93"/>
              <a:gd name="T3" fmla="*/ 1002 h 1003"/>
              <a:gd name="T4" fmla="*/ 42 w 93"/>
              <a:gd name="T5" fmla="*/ 1002 h 1003"/>
              <a:gd name="T6" fmla="*/ 42 w 93"/>
              <a:gd name="T7" fmla="*/ 1003 h 1003"/>
              <a:gd name="T8" fmla="*/ 0 w 93"/>
              <a:gd name="T9" fmla="*/ 1003 h 1003"/>
              <a:gd name="T10" fmla="*/ 34 w 93"/>
              <a:gd name="T11" fmla="*/ 384 h 1003"/>
              <a:gd name="T12" fmla="*/ 4 w 93"/>
              <a:gd name="T13" fmla="*/ 370 h 1003"/>
              <a:gd name="T14" fmla="*/ 13 w 93"/>
              <a:gd name="T15" fmla="*/ 360 h 1003"/>
              <a:gd name="T16" fmla="*/ 3 w 93"/>
              <a:gd name="T17" fmla="*/ 344 h 1003"/>
              <a:gd name="T18" fmla="*/ 15 w 93"/>
              <a:gd name="T19" fmla="*/ 325 h 1003"/>
              <a:gd name="T20" fmla="*/ 15 w 93"/>
              <a:gd name="T21" fmla="*/ 324 h 1003"/>
              <a:gd name="T22" fmla="*/ 29 w 93"/>
              <a:gd name="T23" fmla="*/ 309 h 1003"/>
              <a:gd name="T24" fmla="*/ 35 w 93"/>
              <a:gd name="T25" fmla="*/ 309 h 1003"/>
              <a:gd name="T26" fmla="*/ 35 w 93"/>
              <a:gd name="T27" fmla="*/ 300 h 1003"/>
              <a:gd name="T28" fmla="*/ 35 w 93"/>
              <a:gd name="T29" fmla="*/ 300 h 1003"/>
              <a:gd name="T30" fmla="*/ 29 w 93"/>
              <a:gd name="T31" fmla="*/ 294 h 1003"/>
              <a:gd name="T32" fmla="*/ 35 w 93"/>
              <a:gd name="T33" fmla="*/ 288 h 1003"/>
              <a:gd name="T34" fmla="*/ 35 w 93"/>
              <a:gd name="T35" fmla="*/ 288 h 1003"/>
              <a:gd name="T36" fmla="*/ 35 w 93"/>
              <a:gd name="T37" fmla="*/ 178 h 1003"/>
              <a:gd name="T38" fmla="*/ 58 w 93"/>
              <a:gd name="T39" fmla="*/ 178 h 1003"/>
              <a:gd name="T40" fmla="*/ 58 w 93"/>
              <a:gd name="T41" fmla="*/ 288 h 1003"/>
              <a:gd name="T42" fmla="*/ 58 w 93"/>
              <a:gd name="T43" fmla="*/ 288 h 1003"/>
              <a:gd name="T44" fmla="*/ 64 w 93"/>
              <a:gd name="T45" fmla="*/ 294 h 1003"/>
              <a:gd name="T46" fmla="*/ 58 w 93"/>
              <a:gd name="T47" fmla="*/ 300 h 1003"/>
              <a:gd name="T48" fmla="*/ 58 w 93"/>
              <a:gd name="T49" fmla="*/ 300 h 1003"/>
              <a:gd name="T50" fmla="*/ 58 w 93"/>
              <a:gd name="T51" fmla="*/ 309 h 1003"/>
              <a:gd name="T52" fmla="*/ 63 w 93"/>
              <a:gd name="T53" fmla="*/ 309 h 1003"/>
              <a:gd name="T54" fmla="*/ 78 w 93"/>
              <a:gd name="T55" fmla="*/ 324 h 1003"/>
              <a:gd name="T56" fmla="*/ 78 w 93"/>
              <a:gd name="T57" fmla="*/ 325 h 1003"/>
              <a:gd name="T58" fmla="*/ 90 w 93"/>
              <a:gd name="T59" fmla="*/ 344 h 1003"/>
              <a:gd name="T60" fmla="*/ 80 w 93"/>
              <a:gd name="T61" fmla="*/ 360 h 1003"/>
              <a:gd name="T62" fmla="*/ 89 w 93"/>
              <a:gd name="T63" fmla="*/ 370 h 1003"/>
              <a:gd name="T64" fmla="*/ 59 w 93"/>
              <a:gd name="T65" fmla="*/ 384 h 1003"/>
              <a:gd name="T66" fmla="*/ 93 w 93"/>
              <a:gd name="T67" fmla="*/ 1003 h 1003"/>
              <a:gd name="T68" fmla="*/ 51 w 93"/>
              <a:gd name="T69" fmla="*/ 1003 h 1003"/>
              <a:gd name="T70" fmla="*/ 63 w 93"/>
              <a:gd name="T71" fmla="*/ 177 h 1003"/>
              <a:gd name="T72" fmla="*/ 53 w 93"/>
              <a:gd name="T73" fmla="*/ 165 h 1003"/>
              <a:gd name="T74" fmla="*/ 53 w 93"/>
              <a:gd name="T75" fmla="*/ 94 h 1003"/>
              <a:gd name="T76" fmla="*/ 51 w 93"/>
              <a:gd name="T77" fmla="*/ 94 h 1003"/>
              <a:gd name="T78" fmla="*/ 51 w 93"/>
              <a:gd name="T79" fmla="*/ 66 h 1003"/>
              <a:gd name="T80" fmla="*/ 50 w 93"/>
              <a:gd name="T81" fmla="*/ 66 h 1003"/>
              <a:gd name="T82" fmla="*/ 50 w 93"/>
              <a:gd name="T83" fmla="*/ 35 h 1003"/>
              <a:gd name="T84" fmla="*/ 49 w 93"/>
              <a:gd name="T85" fmla="*/ 35 h 1003"/>
              <a:gd name="T86" fmla="*/ 49 w 93"/>
              <a:gd name="T87" fmla="*/ 0 h 1003"/>
              <a:gd name="T88" fmla="*/ 44 w 93"/>
              <a:gd name="T89" fmla="*/ 0 h 1003"/>
              <a:gd name="T90" fmla="*/ 44 w 93"/>
              <a:gd name="T91" fmla="*/ 35 h 1003"/>
              <a:gd name="T92" fmla="*/ 43 w 93"/>
              <a:gd name="T93" fmla="*/ 35 h 1003"/>
              <a:gd name="T94" fmla="*/ 43 w 93"/>
              <a:gd name="T95" fmla="*/ 66 h 1003"/>
              <a:gd name="T96" fmla="*/ 42 w 93"/>
              <a:gd name="T97" fmla="*/ 66 h 1003"/>
              <a:gd name="T98" fmla="*/ 42 w 93"/>
              <a:gd name="T99" fmla="*/ 94 h 1003"/>
              <a:gd name="T100" fmla="*/ 40 w 93"/>
              <a:gd name="T101" fmla="*/ 94 h 1003"/>
              <a:gd name="T102" fmla="*/ 40 w 93"/>
              <a:gd name="T103" fmla="*/ 165 h 1003"/>
              <a:gd name="T104" fmla="*/ 29 w 93"/>
              <a:gd name="T105" fmla="*/ 177 h 1003"/>
              <a:gd name="T106" fmla="*/ 29 w 93"/>
              <a:gd name="T107" fmla="*/ 177 h 1003"/>
              <a:gd name="T108" fmla="*/ 63 w 93"/>
              <a:gd name="T109" fmla="*/ 177 h 1003"/>
              <a:gd name="T110" fmla="*/ 63 w 93"/>
              <a:gd name="T111" fmla="*/ 177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003">
                <a:moveTo>
                  <a:pt x="51" y="1003"/>
                </a:moveTo>
                <a:cubicBezTo>
                  <a:pt x="51" y="1002"/>
                  <a:pt x="51" y="1002"/>
                  <a:pt x="51" y="1002"/>
                </a:cubicBezTo>
                <a:cubicBezTo>
                  <a:pt x="42" y="1002"/>
                  <a:pt x="42" y="1002"/>
                  <a:pt x="42" y="1002"/>
                </a:cubicBezTo>
                <a:cubicBezTo>
                  <a:pt x="42" y="1003"/>
                  <a:pt x="42" y="1003"/>
                  <a:pt x="42" y="1003"/>
                </a:cubicBezTo>
                <a:cubicBezTo>
                  <a:pt x="0" y="1003"/>
                  <a:pt x="0" y="1003"/>
                  <a:pt x="0" y="1003"/>
                </a:cubicBezTo>
                <a:cubicBezTo>
                  <a:pt x="0" y="1003"/>
                  <a:pt x="25" y="599"/>
                  <a:pt x="34" y="384"/>
                </a:cubicBezTo>
                <a:cubicBezTo>
                  <a:pt x="17" y="382"/>
                  <a:pt x="4" y="377"/>
                  <a:pt x="4" y="370"/>
                </a:cubicBezTo>
                <a:cubicBezTo>
                  <a:pt x="4" y="366"/>
                  <a:pt x="8" y="363"/>
                  <a:pt x="13" y="360"/>
                </a:cubicBezTo>
                <a:cubicBezTo>
                  <a:pt x="7" y="356"/>
                  <a:pt x="3" y="350"/>
                  <a:pt x="3" y="344"/>
                </a:cubicBezTo>
                <a:cubicBezTo>
                  <a:pt x="3" y="336"/>
                  <a:pt x="8" y="330"/>
                  <a:pt x="15" y="325"/>
                </a:cubicBezTo>
                <a:cubicBezTo>
                  <a:pt x="15" y="324"/>
                  <a:pt x="15" y="324"/>
                  <a:pt x="15" y="324"/>
                </a:cubicBezTo>
                <a:cubicBezTo>
                  <a:pt x="15" y="316"/>
                  <a:pt x="22" y="309"/>
                  <a:pt x="29" y="309"/>
                </a:cubicBezTo>
                <a:cubicBezTo>
                  <a:pt x="35" y="309"/>
                  <a:pt x="35" y="309"/>
                  <a:pt x="35" y="309"/>
                </a:cubicBezTo>
                <a:cubicBezTo>
                  <a:pt x="35" y="300"/>
                  <a:pt x="35" y="300"/>
                  <a:pt x="35" y="300"/>
                </a:cubicBezTo>
                <a:cubicBezTo>
                  <a:pt x="35" y="300"/>
                  <a:pt x="35" y="300"/>
                  <a:pt x="35" y="300"/>
                </a:cubicBezTo>
                <a:cubicBezTo>
                  <a:pt x="31" y="300"/>
                  <a:pt x="29" y="297"/>
                  <a:pt x="29" y="294"/>
                </a:cubicBezTo>
                <a:cubicBezTo>
                  <a:pt x="29" y="291"/>
                  <a:pt x="31" y="288"/>
                  <a:pt x="35" y="288"/>
                </a:cubicBezTo>
                <a:cubicBezTo>
                  <a:pt x="35" y="288"/>
                  <a:pt x="35" y="288"/>
                  <a:pt x="35" y="288"/>
                </a:cubicBezTo>
                <a:cubicBezTo>
                  <a:pt x="35" y="178"/>
                  <a:pt x="35" y="178"/>
                  <a:pt x="35" y="178"/>
                </a:cubicBezTo>
                <a:cubicBezTo>
                  <a:pt x="58" y="178"/>
                  <a:pt x="58" y="178"/>
                  <a:pt x="58" y="178"/>
                </a:cubicBezTo>
                <a:cubicBezTo>
                  <a:pt x="58" y="288"/>
                  <a:pt x="58" y="288"/>
                  <a:pt x="58" y="288"/>
                </a:cubicBezTo>
                <a:cubicBezTo>
                  <a:pt x="58" y="288"/>
                  <a:pt x="58" y="288"/>
                  <a:pt x="58" y="288"/>
                </a:cubicBezTo>
                <a:cubicBezTo>
                  <a:pt x="62" y="288"/>
                  <a:pt x="64" y="291"/>
                  <a:pt x="64" y="294"/>
                </a:cubicBezTo>
                <a:cubicBezTo>
                  <a:pt x="64" y="297"/>
                  <a:pt x="62" y="300"/>
                  <a:pt x="58" y="300"/>
                </a:cubicBezTo>
                <a:cubicBezTo>
                  <a:pt x="58" y="300"/>
                  <a:pt x="58" y="300"/>
                  <a:pt x="58" y="300"/>
                </a:cubicBezTo>
                <a:cubicBezTo>
                  <a:pt x="58" y="309"/>
                  <a:pt x="58" y="309"/>
                  <a:pt x="58" y="309"/>
                </a:cubicBezTo>
                <a:cubicBezTo>
                  <a:pt x="63" y="309"/>
                  <a:pt x="63" y="309"/>
                  <a:pt x="63" y="309"/>
                </a:cubicBezTo>
                <a:cubicBezTo>
                  <a:pt x="71" y="309"/>
                  <a:pt x="78" y="316"/>
                  <a:pt x="78" y="324"/>
                </a:cubicBezTo>
                <a:cubicBezTo>
                  <a:pt x="78" y="325"/>
                  <a:pt x="78" y="325"/>
                  <a:pt x="78" y="325"/>
                </a:cubicBezTo>
                <a:cubicBezTo>
                  <a:pt x="85" y="330"/>
                  <a:pt x="90" y="336"/>
                  <a:pt x="90" y="344"/>
                </a:cubicBezTo>
                <a:cubicBezTo>
                  <a:pt x="90" y="350"/>
                  <a:pt x="86" y="356"/>
                  <a:pt x="80" y="360"/>
                </a:cubicBezTo>
                <a:cubicBezTo>
                  <a:pt x="85" y="363"/>
                  <a:pt x="89" y="366"/>
                  <a:pt x="89" y="370"/>
                </a:cubicBezTo>
                <a:cubicBezTo>
                  <a:pt x="89" y="377"/>
                  <a:pt x="76" y="382"/>
                  <a:pt x="59" y="384"/>
                </a:cubicBezTo>
                <a:cubicBezTo>
                  <a:pt x="68" y="599"/>
                  <a:pt x="93" y="1003"/>
                  <a:pt x="93" y="1003"/>
                </a:cubicBezTo>
                <a:lnTo>
                  <a:pt x="51" y="1003"/>
                </a:lnTo>
                <a:close/>
                <a:moveTo>
                  <a:pt x="63" y="177"/>
                </a:moveTo>
                <a:cubicBezTo>
                  <a:pt x="63" y="171"/>
                  <a:pt x="59" y="167"/>
                  <a:pt x="53" y="165"/>
                </a:cubicBezTo>
                <a:cubicBezTo>
                  <a:pt x="53" y="94"/>
                  <a:pt x="53" y="94"/>
                  <a:pt x="53" y="94"/>
                </a:cubicBezTo>
                <a:cubicBezTo>
                  <a:pt x="51" y="94"/>
                  <a:pt x="51" y="94"/>
                  <a:pt x="51" y="94"/>
                </a:cubicBezTo>
                <a:cubicBezTo>
                  <a:pt x="51" y="66"/>
                  <a:pt x="51" y="66"/>
                  <a:pt x="51" y="66"/>
                </a:cubicBezTo>
                <a:cubicBezTo>
                  <a:pt x="50" y="66"/>
                  <a:pt x="50" y="66"/>
                  <a:pt x="50" y="66"/>
                </a:cubicBezTo>
                <a:cubicBezTo>
                  <a:pt x="50" y="35"/>
                  <a:pt x="50" y="35"/>
                  <a:pt x="50" y="35"/>
                </a:cubicBezTo>
                <a:cubicBezTo>
                  <a:pt x="49" y="35"/>
                  <a:pt x="49" y="35"/>
                  <a:pt x="49" y="35"/>
                </a:cubicBezTo>
                <a:cubicBezTo>
                  <a:pt x="49" y="0"/>
                  <a:pt x="49" y="0"/>
                  <a:pt x="49" y="0"/>
                </a:cubicBezTo>
                <a:cubicBezTo>
                  <a:pt x="44" y="0"/>
                  <a:pt x="44" y="0"/>
                  <a:pt x="44" y="0"/>
                </a:cubicBezTo>
                <a:cubicBezTo>
                  <a:pt x="44" y="35"/>
                  <a:pt x="44" y="35"/>
                  <a:pt x="44" y="35"/>
                </a:cubicBezTo>
                <a:cubicBezTo>
                  <a:pt x="43" y="35"/>
                  <a:pt x="43" y="35"/>
                  <a:pt x="43" y="35"/>
                </a:cubicBezTo>
                <a:cubicBezTo>
                  <a:pt x="43" y="66"/>
                  <a:pt x="43" y="66"/>
                  <a:pt x="43" y="66"/>
                </a:cubicBezTo>
                <a:cubicBezTo>
                  <a:pt x="42" y="66"/>
                  <a:pt x="42" y="66"/>
                  <a:pt x="42" y="66"/>
                </a:cubicBezTo>
                <a:cubicBezTo>
                  <a:pt x="42" y="94"/>
                  <a:pt x="42" y="94"/>
                  <a:pt x="42" y="94"/>
                </a:cubicBezTo>
                <a:cubicBezTo>
                  <a:pt x="40" y="94"/>
                  <a:pt x="40" y="94"/>
                  <a:pt x="40" y="94"/>
                </a:cubicBezTo>
                <a:cubicBezTo>
                  <a:pt x="40" y="165"/>
                  <a:pt x="40" y="165"/>
                  <a:pt x="40" y="165"/>
                </a:cubicBezTo>
                <a:cubicBezTo>
                  <a:pt x="34" y="167"/>
                  <a:pt x="29" y="171"/>
                  <a:pt x="29" y="177"/>
                </a:cubicBezTo>
                <a:cubicBezTo>
                  <a:pt x="29" y="177"/>
                  <a:pt x="29" y="177"/>
                  <a:pt x="29" y="177"/>
                </a:cubicBezTo>
                <a:cubicBezTo>
                  <a:pt x="63" y="177"/>
                  <a:pt x="63" y="177"/>
                  <a:pt x="63" y="177"/>
                </a:cubicBezTo>
                <a:cubicBezTo>
                  <a:pt x="63" y="177"/>
                  <a:pt x="63" y="177"/>
                  <a:pt x="63" y="177"/>
                </a:cubicBezTo>
                <a:close/>
              </a:path>
            </a:pathLst>
          </a:custGeom>
          <a:solidFill>
            <a:schemeClr val="accent4">
              <a:lumMod val="50000"/>
            </a:schemeClr>
          </a:solidFill>
          <a:ln>
            <a:noFill/>
          </a:ln>
        </p:spPr>
        <p:txBody>
          <a:bodyPr vert="horz" wrap="square" lIns="91414" tIns="45706" rIns="91414" bIns="45706" numCol="1" anchor="t" anchorCtr="0" compatLnSpc="1">
            <a:prstTxWarp prst="textNoShape">
              <a:avLst/>
            </a:prstTxWarp>
          </a:bodyPr>
          <a:lstStyle/>
          <a:p>
            <a:pPr defTabSz="932384"/>
            <a:endParaRPr lang="en-US" sz="1800">
              <a:solidFill>
                <a:srgbClr val="FFFFFF"/>
              </a:solidFill>
            </a:endParaRPr>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232" y="6240963"/>
            <a:ext cx="1278510" cy="274137"/>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grpSp>
        <p:nvGrpSpPr>
          <p:cNvPr id="6" name="Group 4"/>
          <p:cNvGrpSpPr>
            <a:grpSpLocks noChangeAspect="1"/>
          </p:cNvGrpSpPr>
          <p:nvPr userDrawn="1"/>
        </p:nvGrpSpPr>
        <p:grpSpPr bwMode="auto">
          <a:xfrm>
            <a:off x="394443" y="1325247"/>
            <a:ext cx="2592656" cy="2967353"/>
            <a:chOff x="1343" y="-743"/>
            <a:chExt cx="5148" cy="5892"/>
          </a:xfrm>
          <a:solidFill>
            <a:schemeClr val="tx1"/>
          </a:solidFill>
        </p:grpSpPr>
        <p:sp>
          <p:nvSpPr>
            <p:cNvPr id="11" name="Freeform 5"/>
            <p:cNvSpPr>
              <a:spLocks/>
            </p:cNvSpPr>
            <p:nvPr userDrawn="1"/>
          </p:nvSpPr>
          <p:spPr bwMode="auto">
            <a:xfrm>
              <a:off x="1426" y="-689"/>
              <a:ext cx="745" cy="743"/>
            </a:xfrm>
            <a:custGeom>
              <a:avLst/>
              <a:gdLst>
                <a:gd name="T0" fmla="*/ 315 w 315"/>
                <a:gd name="T1" fmla="*/ 314 h 314"/>
                <a:gd name="T2" fmla="*/ 279 w 315"/>
                <a:gd name="T3" fmla="*/ 314 h 314"/>
                <a:gd name="T4" fmla="*/ 279 w 315"/>
                <a:gd name="T5" fmla="*/ 103 h 314"/>
                <a:gd name="T6" fmla="*/ 282 w 315"/>
                <a:gd name="T7" fmla="*/ 42 h 314"/>
                <a:gd name="T8" fmla="*/ 281 w 315"/>
                <a:gd name="T9" fmla="*/ 42 h 314"/>
                <a:gd name="T10" fmla="*/ 272 w 315"/>
                <a:gd name="T11" fmla="*/ 72 h 314"/>
                <a:gd name="T12" fmla="*/ 166 w 315"/>
                <a:gd name="T13" fmla="*/ 314 h 314"/>
                <a:gd name="T14" fmla="*/ 149 w 315"/>
                <a:gd name="T15" fmla="*/ 314 h 314"/>
                <a:gd name="T16" fmla="*/ 43 w 315"/>
                <a:gd name="T17" fmla="*/ 74 h 314"/>
                <a:gd name="T18" fmla="*/ 34 w 315"/>
                <a:gd name="T19" fmla="*/ 42 h 314"/>
                <a:gd name="T20" fmla="*/ 33 w 315"/>
                <a:gd name="T21" fmla="*/ 42 h 314"/>
                <a:gd name="T22" fmla="*/ 35 w 315"/>
                <a:gd name="T23" fmla="*/ 103 h 314"/>
                <a:gd name="T24" fmla="*/ 35 w 315"/>
                <a:gd name="T25" fmla="*/ 314 h 314"/>
                <a:gd name="T26" fmla="*/ 0 w 315"/>
                <a:gd name="T27" fmla="*/ 314 h 314"/>
                <a:gd name="T28" fmla="*/ 0 w 315"/>
                <a:gd name="T29" fmla="*/ 0 h 314"/>
                <a:gd name="T30" fmla="*/ 48 w 315"/>
                <a:gd name="T31" fmla="*/ 0 h 314"/>
                <a:gd name="T32" fmla="*/ 142 w 315"/>
                <a:gd name="T33" fmla="*/ 219 h 314"/>
                <a:gd name="T34" fmla="*/ 156 w 315"/>
                <a:gd name="T35" fmla="*/ 256 h 314"/>
                <a:gd name="T36" fmla="*/ 158 w 315"/>
                <a:gd name="T37" fmla="*/ 256 h 314"/>
                <a:gd name="T38" fmla="*/ 173 w 315"/>
                <a:gd name="T39" fmla="*/ 218 h 314"/>
                <a:gd name="T40" fmla="*/ 270 w 315"/>
                <a:gd name="T41" fmla="*/ 0 h 314"/>
                <a:gd name="T42" fmla="*/ 315 w 315"/>
                <a:gd name="T43" fmla="*/ 0 h 314"/>
                <a:gd name="T44" fmla="*/ 315 w 315"/>
                <a:gd name="T45"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5" h="314">
                  <a:moveTo>
                    <a:pt x="315" y="314"/>
                  </a:moveTo>
                  <a:cubicBezTo>
                    <a:pt x="279" y="314"/>
                    <a:pt x="279" y="314"/>
                    <a:pt x="279" y="314"/>
                  </a:cubicBezTo>
                  <a:cubicBezTo>
                    <a:pt x="279" y="103"/>
                    <a:pt x="279" y="103"/>
                    <a:pt x="279" y="103"/>
                  </a:cubicBezTo>
                  <a:cubicBezTo>
                    <a:pt x="279" y="86"/>
                    <a:pt x="280" y="66"/>
                    <a:pt x="282" y="42"/>
                  </a:cubicBezTo>
                  <a:cubicBezTo>
                    <a:pt x="281" y="42"/>
                    <a:pt x="281" y="42"/>
                    <a:pt x="281" y="42"/>
                  </a:cubicBezTo>
                  <a:cubicBezTo>
                    <a:pt x="277" y="56"/>
                    <a:pt x="274" y="66"/>
                    <a:pt x="272" y="72"/>
                  </a:cubicBezTo>
                  <a:cubicBezTo>
                    <a:pt x="166" y="314"/>
                    <a:pt x="166" y="314"/>
                    <a:pt x="166" y="314"/>
                  </a:cubicBezTo>
                  <a:cubicBezTo>
                    <a:pt x="149" y="314"/>
                    <a:pt x="149" y="314"/>
                    <a:pt x="149" y="314"/>
                  </a:cubicBezTo>
                  <a:cubicBezTo>
                    <a:pt x="43" y="74"/>
                    <a:pt x="43" y="74"/>
                    <a:pt x="43" y="74"/>
                  </a:cubicBezTo>
                  <a:cubicBezTo>
                    <a:pt x="40" y="68"/>
                    <a:pt x="37" y="57"/>
                    <a:pt x="34" y="42"/>
                  </a:cubicBezTo>
                  <a:cubicBezTo>
                    <a:pt x="33" y="42"/>
                    <a:pt x="33" y="42"/>
                    <a:pt x="33" y="42"/>
                  </a:cubicBezTo>
                  <a:cubicBezTo>
                    <a:pt x="34" y="54"/>
                    <a:pt x="35" y="75"/>
                    <a:pt x="35" y="103"/>
                  </a:cubicBezTo>
                  <a:cubicBezTo>
                    <a:pt x="35" y="314"/>
                    <a:pt x="35" y="314"/>
                    <a:pt x="35" y="314"/>
                  </a:cubicBezTo>
                  <a:cubicBezTo>
                    <a:pt x="0" y="314"/>
                    <a:pt x="0" y="314"/>
                    <a:pt x="0" y="314"/>
                  </a:cubicBezTo>
                  <a:cubicBezTo>
                    <a:pt x="0" y="0"/>
                    <a:pt x="0" y="0"/>
                    <a:pt x="0" y="0"/>
                  </a:cubicBezTo>
                  <a:cubicBezTo>
                    <a:pt x="48" y="0"/>
                    <a:pt x="48" y="0"/>
                    <a:pt x="48" y="0"/>
                  </a:cubicBezTo>
                  <a:cubicBezTo>
                    <a:pt x="142" y="219"/>
                    <a:pt x="142" y="219"/>
                    <a:pt x="142" y="219"/>
                  </a:cubicBezTo>
                  <a:cubicBezTo>
                    <a:pt x="150" y="235"/>
                    <a:pt x="154" y="248"/>
                    <a:pt x="156" y="256"/>
                  </a:cubicBezTo>
                  <a:cubicBezTo>
                    <a:pt x="158" y="256"/>
                    <a:pt x="158" y="256"/>
                    <a:pt x="158" y="256"/>
                  </a:cubicBezTo>
                  <a:cubicBezTo>
                    <a:pt x="165" y="236"/>
                    <a:pt x="170" y="223"/>
                    <a:pt x="173" y="218"/>
                  </a:cubicBezTo>
                  <a:cubicBezTo>
                    <a:pt x="270" y="0"/>
                    <a:pt x="270" y="0"/>
                    <a:pt x="270" y="0"/>
                  </a:cubicBezTo>
                  <a:cubicBezTo>
                    <a:pt x="315" y="0"/>
                    <a:pt x="315" y="0"/>
                    <a:pt x="315" y="0"/>
                  </a:cubicBezTo>
                  <a:lnTo>
                    <a:pt x="315"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12" name="Freeform 6"/>
            <p:cNvSpPr>
              <a:spLocks noEditPoints="1"/>
            </p:cNvSpPr>
            <p:nvPr userDrawn="1"/>
          </p:nvSpPr>
          <p:spPr bwMode="auto">
            <a:xfrm>
              <a:off x="2339" y="-722"/>
              <a:ext cx="111" cy="776"/>
            </a:xfrm>
            <a:custGeom>
              <a:avLst/>
              <a:gdLst>
                <a:gd name="T0" fmla="*/ 47 w 47"/>
                <a:gd name="T1" fmla="*/ 23 h 328"/>
                <a:gd name="T2" fmla="*/ 40 w 47"/>
                <a:gd name="T3" fmla="*/ 40 h 328"/>
                <a:gd name="T4" fmla="*/ 23 w 47"/>
                <a:gd name="T5" fmla="*/ 46 h 328"/>
                <a:gd name="T6" fmla="*/ 7 w 47"/>
                <a:gd name="T7" fmla="*/ 40 h 328"/>
                <a:gd name="T8" fmla="*/ 0 w 47"/>
                <a:gd name="T9" fmla="*/ 23 h 328"/>
                <a:gd name="T10" fmla="*/ 7 w 47"/>
                <a:gd name="T11" fmla="*/ 7 h 328"/>
                <a:gd name="T12" fmla="*/ 23 w 47"/>
                <a:gd name="T13" fmla="*/ 0 h 328"/>
                <a:gd name="T14" fmla="*/ 40 w 47"/>
                <a:gd name="T15" fmla="*/ 7 h 328"/>
                <a:gd name="T16" fmla="*/ 47 w 47"/>
                <a:gd name="T17" fmla="*/ 23 h 328"/>
                <a:gd name="T18" fmla="*/ 41 w 47"/>
                <a:gd name="T19" fmla="*/ 328 h 328"/>
                <a:gd name="T20" fmla="*/ 5 w 47"/>
                <a:gd name="T21" fmla="*/ 328 h 328"/>
                <a:gd name="T22" fmla="*/ 5 w 47"/>
                <a:gd name="T23" fmla="*/ 103 h 328"/>
                <a:gd name="T24" fmla="*/ 41 w 47"/>
                <a:gd name="T25" fmla="*/ 103 h 328"/>
                <a:gd name="T26" fmla="*/ 41 w 47"/>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328">
                  <a:moveTo>
                    <a:pt x="47" y="23"/>
                  </a:moveTo>
                  <a:cubicBezTo>
                    <a:pt x="47" y="30"/>
                    <a:pt x="44" y="35"/>
                    <a:pt x="40" y="40"/>
                  </a:cubicBezTo>
                  <a:cubicBezTo>
                    <a:pt x="35" y="44"/>
                    <a:pt x="30" y="46"/>
                    <a:pt x="23" y="46"/>
                  </a:cubicBezTo>
                  <a:cubicBezTo>
                    <a:pt x="17" y="46"/>
                    <a:pt x="11" y="44"/>
                    <a:pt x="7" y="40"/>
                  </a:cubicBezTo>
                  <a:cubicBezTo>
                    <a:pt x="3" y="36"/>
                    <a:pt x="0" y="30"/>
                    <a:pt x="0" y="23"/>
                  </a:cubicBezTo>
                  <a:cubicBezTo>
                    <a:pt x="0" y="17"/>
                    <a:pt x="2" y="11"/>
                    <a:pt x="7" y="7"/>
                  </a:cubicBezTo>
                  <a:cubicBezTo>
                    <a:pt x="11" y="2"/>
                    <a:pt x="17" y="0"/>
                    <a:pt x="23" y="0"/>
                  </a:cubicBezTo>
                  <a:cubicBezTo>
                    <a:pt x="30" y="0"/>
                    <a:pt x="35" y="2"/>
                    <a:pt x="40" y="7"/>
                  </a:cubicBezTo>
                  <a:cubicBezTo>
                    <a:pt x="44" y="11"/>
                    <a:pt x="47" y="17"/>
                    <a:pt x="47" y="23"/>
                  </a:cubicBezTo>
                  <a:close/>
                  <a:moveTo>
                    <a:pt x="41" y="328"/>
                  </a:moveTo>
                  <a:cubicBezTo>
                    <a:pt x="5" y="328"/>
                    <a:pt x="5" y="328"/>
                    <a:pt x="5" y="328"/>
                  </a:cubicBezTo>
                  <a:cubicBezTo>
                    <a:pt x="5" y="103"/>
                    <a:pt x="5" y="103"/>
                    <a:pt x="5" y="103"/>
                  </a:cubicBezTo>
                  <a:cubicBezTo>
                    <a:pt x="41" y="103"/>
                    <a:pt x="41" y="103"/>
                    <a:pt x="41" y="103"/>
                  </a:cubicBezTo>
                  <a:lnTo>
                    <a:pt x="41"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14" name="Freeform 7"/>
            <p:cNvSpPr>
              <a:spLocks/>
            </p:cNvSpPr>
            <p:nvPr userDrawn="1"/>
          </p:nvSpPr>
          <p:spPr bwMode="auto">
            <a:xfrm>
              <a:off x="2564" y="-490"/>
              <a:ext cx="393" cy="555"/>
            </a:xfrm>
            <a:custGeom>
              <a:avLst/>
              <a:gdLst>
                <a:gd name="T0" fmla="*/ 166 w 166"/>
                <a:gd name="T1" fmla="*/ 219 h 235"/>
                <a:gd name="T2" fmla="*/ 105 w 166"/>
                <a:gd name="T3" fmla="*/ 235 h 235"/>
                <a:gd name="T4" fmla="*/ 51 w 166"/>
                <a:gd name="T5" fmla="*/ 221 h 235"/>
                <a:gd name="T6" fmla="*/ 14 w 166"/>
                <a:gd name="T7" fmla="*/ 181 h 235"/>
                <a:gd name="T8" fmla="*/ 0 w 166"/>
                <a:gd name="T9" fmla="*/ 123 h 235"/>
                <a:gd name="T10" fmla="*/ 32 w 166"/>
                <a:gd name="T11" fmla="*/ 34 h 235"/>
                <a:gd name="T12" fmla="*/ 115 w 166"/>
                <a:gd name="T13" fmla="*/ 0 h 235"/>
                <a:gd name="T14" fmla="*/ 166 w 166"/>
                <a:gd name="T15" fmla="*/ 11 h 235"/>
                <a:gd name="T16" fmla="*/ 166 w 166"/>
                <a:gd name="T17" fmla="*/ 48 h 235"/>
                <a:gd name="T18" fmla="*/ 114 w 166"/>
                <a:gd name="T19" fmla="*/ 31 h 235"/>
                <a:gd name="T20" fmla="*/ 58 w 166"/>
                <a:gd name="T21" fmla="*/ 55 h 235"/>
                <a:gd name="T22" fmla="*/ 37 w 166"/>
                <a:gd name="T23" fmla="*/ 120 h 235"/>
                <a:gd name="T24" fmla="*/ 57 w 166"/>
                <a:gd name="T25" fmla="*/ 182 h 235"/>
                <a:gd name="T26" fmla="*/ 111 w 166"/>
                <a:gd name="T27" fmla="*/ 204 h 235"/>
                <a:gd name="T28" fmla="*/ 166 w 166"/>
                <a:gd name="T29" fmla="*/ 185 h 235"/>
                <a:gd name="T30" fmla="*/ 166 w 166"/>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235">
                  <a:moveTo>
                    <a:pt x="166" y="219"/>
                  </a:moveTo>
                  <a:cubicBezTo>
                    <a:pt x="149" y="230"/>
                    <a:pt x="129" y="235"/>
                    <a:pt x="105" y="235"/>
                  </a:cubicBezTo>
                  <a:cubicBezTo>
                    <a:pt x="85" y="235"/>
                    <a:pt x="67" y="230"/>
                    <a:pt x="51" y="221"/>
                  </a:cubicBezTo>
                  <a:cubicBezTo>
                    <a:pt x="35" y="212"/>
                    <a:pt x="23" y="198"/>
                    <a:pt x="14" y="181"/>
                  </a:cubicBezTo>
                  <a:cubicBezTo>
                    <a:pt x="5" y="164"/>
                    <a:pt x="0" y="144"/>
                    <a:pt x="0" y="123"/>
                  </a:cubicBezTo>
                  <a:cubicBezTo>
                    <a:pt x="0" y="86"/>
                    <a:pt x="11" y="56"/>
                    <a:pt x="32" y="34"/>
                  </a:cubicBezTo>
                  <a:cubicBezTo>
                    <a:pt x="53" y="11"/>
                    <a:pt x="80" y="0"/>
                    <a:pt x="115" y="0"/>
                  </a:cubicBezTo>
                  <a:cubicBezTo>
                    <a:pt x="134" y="0"/>
                    <a:pt x="151" y="4"/>
                    <a:pt x="166" y="11"/>
                  </a:cubicBezTo>
                  <a:cubicBezTo>
                    <a:pt x="166" y="48"/>
                    <a:pt x="166" y="48"/>
                    <a:pt x="166" y="48"/>
                  </a:cubicBezTo>
                  <a:cubicBezTo>
                    <a:pt x="150" y="36"/>
                    <a:pt x="132" y="31"/>
                    <a:pt x="114" y="31"/>
                  </a:cubicBezTo>
                  <a:cubicBezTo>
                    <a:pt x="91" y="31"/>
                    <a:pt x="72" y="39"/>
                    <a:pt x="58" y="55"/>
                  </a:cubicBezTo>
                  <a:cubicBezTo>
                    <a:pt x="44" y="72"/>
                    <a:pt x="37" y="93"/>
                    <a:pt x="37" y="120"/>
                  </a:cubicBezTo>
                  <a:cubicBezTo>
                    <a:pt x="37" y="146"/>
                    <a:pt x="43" y="166"/>
                    <a:pt x="57" y="182"/>
                  </a:cubicBezTo>
                  <a:cubicBezTo>
                    <a:pt x="70" y="197"/>
                    <a:pt x="89" y="204"/>
                    <a:pt x="111" y="204"/>
                  </a:cubicBezTo>
                  <a:cubicBezTo>
                    <a:pt x="131" y="204"/>
                    <a:pt x="149" y="198"/>
                    <a:pt x="166" y="185"/>
                  </a:cubicBezTo>
                  <a:lnTo>
                    <a:pt x="16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15" name="Freeform 8"/>
            <p:cNvSpPr>
              <a:spLocks/>
            </p:cNvSpPr>
            <p:nvPr userDrawn="1"/>
          </p:nvSpPr>
          <p:spPr bwMode="auto">
            <a:xfrm>
              <a:off x="3082" y="-488"/>
              <a:ext cx="272" cy="542"/>
            </a:xfrm>
            <a:custGeom>
              <a:avLst/>
              <a:gdLst>
                <a:gd name="T0" fmla="*/ 115 w 115"/>
                <a:gd name="T1" fmla="*/ 41 h 229"/>
                <a:gd name="T2" fmla="*/ 88 w 115"/>
                <a:gd name="T3" fmla="*/ 33 h 229"/>
                <a:gd name="T4" fmla="*/ 50 w 115"/>
                <a:gd name="T5" fmla="*/ 56 h 229"/>
                <a:gd name="T6" fmla="*/ 36 w 115"/>
                <a:gd name="T7" fmla="*/ 114 h 229"/>
                <a:gd name="T8" fmla="*/ 36 w 115"/>
                <a:gd name="T9" fmla="*/ 229 h 229"/>
                <a:gd name="T10" fmla="*/ 0 w 115"/>
                <a:gd name="T11" fmla="*/ 229 h 229"/>
                <a:gd name="T12" fmla="*/ 0 w 115"/>
                <a:gd name="T13" fmla="*/ 4 h 229"/>
                <a:gd name="T14" fmla="*/ 36 w 115"/>
                <a:gd name="T15" fmla="*/ 4 h 229"/>
                <a:gd name="T16" fmla="*/ 36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9" y="36"/>
                    <a:pt x="100" y="33"/>
                    <a:pt x="88" y="33"/>
                  </a:cubicBezTo>
                  <a:cubicBezTo>
                    <a:pt x="73" y="33"/>
                    <a:pt x="60" y="41"/>
                    <a:pt x="50" y="56"/>
                  </a:cubicBezTo>
                  <a:cubicBezTo>
                    <a:pt x="40"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6" y="51"/>
                    <a:pt x="36" y="51"/>
                    <a:pt x="36" y="51"/>
                  </a:cubicBezTo>
                  <a:cubicBezTo>
                    <a:pt x="41" y="35"/>
                    <a:pt x="49" y="23"/>
                    <a:pt x="59" y="14"/>
                  </a:cubicBezTo>
                  <a:cubicBezTo>
                    <a:pt x="69" y="5"/>
                    <a:pt x="81"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16" name="Freeform 9"/>
            <p:cNvSpPr>
              <a:spLocks noEditPoints="1"/>
            </p:cNvSpPr>
            <p:nvPr userDrawn="1"/>
          </p:nvSpPr>
          <p:spPr bwMode="auto">
            <a:xfrm>
              <a:off x="3392" y="-490"/>
              <a:ext cx="513" cy="555"/>
            </a:xfrm>
            <a:custGeom>
              <a:avLst/>
              <a:gdLst>
                <a:gd name="T0" fmla="*/ 217 w 217"/>
                <a:gd name="T1" fmla="*/ 117 h 235"/>
                <a:gd name="T2" fmla="*/ 188 w 217"/>
                <a:gd name="T3" fmla="*/ 203 h 235"/>
                <a:gd name="T4" fmla="*/ 108 w 217"/>
                <a:gd name="T5" fmla="*/ 235 h 235"/>
                <a:gd name="T6" fmla="*/ 29 w 217"/>
                <a:gd name="T7" fmla="*/ 203 h 235"/>
                <a:gd name="T8" fmla="*/ 0 w 217"/>
                <a:gd name="T9" fmla="*/ 120 h 235"/>
                <a:gd name="T10" fmla="*/ 30 w 217"/>
                <a:gd name="T11" fmla="*/ 32 h 235"/>
                <a:gd name="T12" fmla="*/ 113 w 217"/>
                <a:gd name="T13" fmla="*/ 0 h 235"/>
                <a:gd name="T14" fmla="*/ 190 w 217"/>
                <a:gd name="T15" fmla="*/ 31 h 235"/>
                <a:gd name="T16" fmla="*/ 217 w 217"/>
                <a:gd name="T17" fmla="*/ 117 h 235"/>
                <a:gd name="T18" fmla="*/ 181 w 217"/>
                <a:gd name="T19" fmla="*/ 118 h 235"/>
                <a:gd name="T20" fmla="*/ 163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8" y="203"/>
                  </a:cubicBezTo>
                  <a:cubicBezTo>
                    <a:pt x="168" y="224"/>
                    <a:pt x="141" y="235"/>
                    <a:pt x="108" y="235"/>
                  </a:cubicBezTo>
                  <a:cubicBezTo>
                    <a:pt x="75" y="235"/>
                    <a:pt x="49" y="225"/>
                    <a:pt x="29" y="203"/>
                  </a:cubicBezTo>
                  <a:cubicBezTo>
                    <a:pt x="10" y="182"/>
                    <a:pt x="0" y="155"/>
                    <a:pt x="0" y="120"/>
                  </a:cubicBezTo>
                  <a:cubicBezTo>
                    <a:pt x="0" y="83"/>
                    <a:pt x="10" y="54"/>
                    <a:pt x="30" y="32"/>
                  </a:cubicBezTo>
                  <a:cubicBezTo>
                    <a:pt x="50" y="11"/>
                    <a:pt x="78" y="0"/>
                    <a:pt x="113" y="0"/>
                  </a:cubicBezTo>
                  <a:cubicBezTo>
                    <a:pt x="145" y="0"/>
                    <a:pt x="171" y="10"/>
                    <a:pt x="190" y="31"/>
                  </a:cubicBezTo>
                  <a:cubicBezTo>
                    <a:pt x="208" y="52"/>
                    <a:pt x="217" y="80"/>
                    <a:pt x="217" y="117"/>
                  </a:cubicBezTo>
                  <a:close/>
                  <a:moveTo>
                    <a:pt x="181" y="118"/>
                  </a:moveTo>
                  <a:cubicBezTo>
                    <a:pt x="181" y="90"/>
                    <a:pt x="175" y="68"/>
                    <a:pt x="163" y="53"/>
                  </a:cubicBezTo>
                  <a:cubicBezTo>
                    <a:pt x="151" y="38"/>
                    <a:pt x="133" y="31"/>
                    <a:pt x="110" y="31"/>
                  </a:cubicBezTo>
                  <a:cubicBezTo>
                    <a:pt x="87" y="31"/>
                    <a:pt x="69" y="38"/>
                    <a:pt x="56" y="54"/>
                  </a:cubicBezTo>
                  <a:cubicBezTo>
                    <a:pt x="43" y="69"/>
                    <a:pt x="36" y="91"/>
                    <a:pt x="36" y="119"/>
                  </a:cubicBezTo>
                  <a:cubicBezTo>
                    <a:pt x="36" y="146"/>
                    <a:pt x="43" y="167"/>
                    <a:pt x="56"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17" name="Freeform 10"/>
            <p:cNvSpPr>
              <a:spLocks/>
            </p:cNvSpPr>
            <p:nvPr userDrawn="1"/>
          </p:nvSpPr>
          <p:spPr bwMode="auto">
            <a:xfrm>
              <a:off x="4000" y="-490"/>
              <a:ext cx="322" cy="555"/>
            </a:xfrm>
            <a:custGeom>
              <a:avLst/>
              <a:gdLst>
                <a:gd name="T0" fmla="*/ 136 w 136"/>
                <a:gd name="T1" fmla="*/ 170 h 235"/>
                <a:gd name="T2" fmla="*/ 113 w 136"/>
                <a:gd name="T3" fmla="*/ 217 h 235"/>
                <a:gd name="T4" fmla="*/ 55 w 136"/>
                <a:gd name="T5" fmla="*/ 235 h 235"/>
                <a:gd name="T6" fmla="*/ 0 w 136"/>
                <a:gd name="T7" fmla="*/ 222 h 235"/>
                <a:gd name="T8" fmla="*/ 0 w 136"/>
                <a:gd name="T9" fmla="*/ 183 h 235"/>
                <a:gd name="T10" fmla="*/ 57 w 136"/>
                <a:gd name="T11" fmla="*/ 204 h 235"/>
                <a:gd name="T12" fmla="*/ 99 w 136"/>
                <a:gd name="T13" fmla="*/ 173 h 235"/>
                <a:gd name="T14" fmla="*/ 91 w 136"/>
                <a:gd name="T15" fmla="*/ 152 h 235"/>
                <a:gd name="T16" fmla="*/ 54 w 136"/>
                <a:gd name="T17" fmla="*/ 131 h 235"/>
                <a:gd name="T18" fmla="*/ 13 w 136"/>
                <a:gd name="T19" fmla="*/ 104 h 235"/>
                <a:gd name="T20" fmla="*/ 0 w 136"/>
                <a:gd name="T21" fmla="*/ 65 h 235"/>
                <a:gd name="T22" fmla="*/ 22 w 136"/>
                <a:gd name="T23" fmla="*/ 18 h 235"/>
                <a:gd name="T24" fmla="*/ 78 w 136"/>
                <a:gd name="T25" fmla="*/ 0 h 235"/>
                <a:gd name="T26" fmla="*/ 125 w 136"/>
                <a:gd name="T27" fmla="*/ 10 h 235"/>
                <a:gd name="T28" fmla="*/ 125 w 136"/>
                <a:gd name="T29" fmla="*/ 47 h 235"/>
                <a:gd name="T30" fmla="*/ 75 w 136"/>
                <a:gd name="T31" fmla="*/ 31 h 235"/>
                <a:gd name="T32" fmla="*/ 47 w 136"/>
                <a:gd name="T33" fmla="*/ 39 h 235"/>
                <a:gd name="T34" fmla="*/ 37 w 136"/>
                <a:gd name="T35" fmla="*/ 62 h 235"/>
                <a:gd name="T36" fmla="*/ 45 w 136"/>
                <a:gd name="T37" fmla="*/ 85 h 235"/>
                <a:gd name="T38" fmla="*/ 79 w 136"/>
                <a:gd name="T39" fmla="*/ 104 h 235"/>
                <a:gd name="T40" fmla="*/ 123 w 136"/>
                <a:gd name="T41" fmla="*/ 132 h 235"/>
                <a:gd name="T42" fmla="*/ 136 w 136"/>
                <a:gd name="T43" fmla="*/ 17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35">
                  <a:moveTo>
                    <a:pt x="136" y="170"/>
                  </a:moveTo>
                  <a:cubicBezTo>
                    <a:pt x="136" y="189"/>
                    <a:pt x="128" y="205"/>
                    <a:pt x="113" y="217"/>
                  </a:cubicBezTo>
                  <a:cubicBezTo>
                    <a:pt x="99" y="229"/>
                    <a:pt x="79" y="235"/>
                    <a:pt x="55" y="235"/>
                  </a:cubicBezTo>
                  <a:cubicBezTo>
                    <a:pt x="34" y="235"/>
                    <a:pt x="16" y="231"/>
                    <a:pt x="0" y="222"/>
                  </a:cubicBezTo>
                  <a:cubicBezTo>
                    <a:pt x="0" y="183"/>
                    <a:pt x="0" y="183"/>
                    <a:pt x="0" y="183"/>
                  </a:cubicBezTo>
                  <a:cubicBezTo>
                    <a:pt x="17" y="197"/>
                    <a:pt x="37" y="204"/>
                    <a:pt x="57" y="204"/>
                  </a:cubicBezTo>
                  <a:cubicBezTo>
                    <a:pt x="85" y="204"/>
                    <a:pt x="99" y="194"/>
                    <a:pt x="99" y="173"/>
                  </a:cubicBezTo>
                  <a:cubicBezTo>
                    <a:pt x="99" y="165"/>
                    <a:pt x="97" y="158"/>
                    <a:pt x="91" y="152"/>
                  </a:cubicBezTo>
                  <a:cubicBezTo>
                    <a:pt x="86" y="147"/>
                    <a:pt x="73" y="140"/>
                    <a:pt x="54" y="131"/>
                  </a:cubicBezTo>
                  <a:cubicBezTo>
                    <a:pt x="34" y="122"/>
                    <a:pt x="21" y="113"/>
                    <a:pt x="13" y="104"/>
                  </a:cubicBezTo>
                  <a:cubicBezTo>
                    <a:pt x="5" y="94"/>
                    <a:pt x="0" y="81"/>
                    <a:pt x="0" y="65"/>
                  </a:cubicBezTo>
                  <a:cubicBezTo>
                    <a:pt x="0" y="46"/>
                    <a:pt x="8" y="31"/>
                    <a:pt x="22" y="18"/>
                  </a:cubicBezTo>
                  <a:cubicBezTo>
                    <a:pt x="37" y="6"/>
                    <a:pt x="56" y="0"/>
                    <a:pt x="78" y="0"/>
                  </a:cubicBezTo>
                  <a:cubicBezTo>
                    <a:pt x="96" y="0"/>
                    <a:pt x="111" y="3"/>
                    <a:pt x="125" y="10"/>
                  </a:cubicBezTo>
                  <a:cubicBezTo>
                    <a:pt x="125" y="47"/>
                    <a:pt x="125" y="47"/>
                    <a:pt x="125" y="47"/>
                  </a:cubicBezTo>
                  <a:cubicBezTo>
                    <a:pt x="111" y="36"/>
                    <a:pt x="94" y="31"/>
                    <a:pt x="75" y="31"/>
                  </a:cubicBezTo>
                  <a:cubicBezTo>
                    <a:pt x="64" y="31"/>
                    <a:pt x="54" y="33"/>
                    <a:pt x="47" y="39"/>
                  </a:cubicBezTo>
                  <a:cubicBezTo>
                    <a:pt x="40" y="45"/>
                    <a:pt x="37" y="53"/>
                    <a:pt x="37" y="62"/>
                  </a:cubicBezTo>
                  <a:cubicBezTo>
                    <a:pt x="37" y="72"/>
                    <a:pt x="39" y="79"/>
                    <a:pt x="45" y="85"/>
                  </a:cubicBezTo>
                  <a:cubicBezTo>
                    <a:pt x="50" y="90"/>
                    <a:pt x="62" y="96"/>
                    <a:pt x="79" y="104"/>
                  </a:cubicBezTo>
                  <a:cubicBezTo>
                    <a:pt x="100" y="113"/>
                    <a:pt x="114" y="122"/>
                    <a:pt x="123" y="132"/>
                  </a:cubicBezTo>
                  <a:cubicBezTo>
                    <a:pt x="131" y="142"/>
                    <a:pt x="136" y="155"/>
                    <a:pt x="136"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18" name="Freeform 11"/>
            <p:cNvSpPr>
              <a:spLocks noEditPoints="1"/>
            </p:cNvSpPr>
            <p:nvPr userDrawn="1"/>
          </p:nvSpPr>
          <p:spPr bwMode="auto">
            <a:xfrm>
              <a:off x="4402" y="-490"/>
              <a:ext cx="516" cy="555"/>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7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7"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20" name="Freeform 12"/>
            <p:cNvSpPr>
              <a:spLocks/>
            </p:cNvSpPr>
            <p:nvPr userDrawn="1"/>
          </p:nvSpPr>
          <p:spPr bwMode="auto">
            <a:xfrm>
              <a:off x="4970" y="-743"/>
              <a:ext cx="314" cy="797"/>
            </a:xfrm>
            <a:custGeom>
              <a:avLst/>
              <a:gdLst>
                <a:gd name="T0" fmla="*/ 133 w 133"/>
                <a:gd name="T1" fmla="*/ 36 h 337"/>
                <a:gd name="T2" fmla="*/ 110 w 133"/>
                <a:gd name="T3" fmla="*/ 30 h 337"/>
                <a:gd name="T4" fmla="*/ 73 w 133"/>
                <a:gd name="T5" fmla="*/ 78 h 337"/>
                <a:gd name="T6" fmla="*/ 73 w 133"/>
                <a:gd name="T7" fmla="*/ 112 h 337"/>
                <a:gd name="T8" fmla="*/ 125 w 133"/>
                <a:gd name="T9" fmla="*/ 112 h 337"/>
                <a:gd name="T10" fmla="*/ 125 w 133"/>
                <a:gd name="T11" fmla="*/ 143 h 337"/>
                <a:gd name="T12" fmla="*/ 73 w 133"/>
                <a:gd name="T13" fmla="*/ 143 h 337"/>
                <a:gd name="T14" fmla="*/ 73 w 133"/>
                <a:gd name="T15" fmla="*/ 337 h 337"/>
                <a:gd name="T16" fmla="*/ 38 w 133"/>
                <a:gd name="T17" fmla="*/ 337 h 337"/>
                <a:gd name="T18" fmla="*/ 38 w 133"/>
                <a:gd name="T19" fmla="*/ 143 h 337"/>
                <a:gd name="T20" fmla="*/ 0 w 133"/>
                <a:gd name="T21" fmla="*/ 143 h 337"/>
                <a:gd name="T22" fmla="*/ 0 w 133"/>
                <a:gd name="T23" fmla="*/ 112 h 337"/>
                <a:gd name="T24" fmla="*/ 38 w 133"/>
                <a:gd name="T25" fmla="*/ 112 h 337"/>
                <a:gd name="T26" fmla="*/ 38 w 133"/>
                <a:gd name="T27" fmla="*/ 76 h 337"/>
                <a:gd name="T28" fmla="*/ 57 w 133"/>
                <a:gd name="T29" fmla="*/ 21 h 337"/>
                <a:gd name="T30" fmla="*/ 108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7" y="32"/>
                    <a:pt x="119" y="30"/>
                    <a:pt x="110" y="30"/>
                  </a:cubicBezTo>
                  <a:cubicBezTo>
                    <a:pt x="85" y="30"/>
                    <a:pt x="73" y="46"/>
                    <a:pt x="73" y="78"/>
                  </a:cubicBezTo>
                  <a:cubicBezTo>
                    <a:pt x="73" y="112"/>
                    <a:pt x="73" y="112"/>
                    <a:pt x="73" y="112"/>
                  </a:cubicBezTo>
                  <a:cubicBezTo>
                    <a:pt x="125" y="112"/>
                    <a:pt x="125" y="112"/>
                    <a:pt x="125" y="112"/>
                  </a:cubicBezTo>
                  <a:cubicBezTo>
                    <a:pt x="125" y="143"/>
                    <a:pt x="125" y="143"/>
                    <a:pt x="125" y="143"/>
                  </a:cubicBezTo>
                  <a:cubicBezTo>
                    <a:pt x="73" y="143"/>
                    <a:pt x="73" y="143"/>
                    <a:pt x="73" y="143"/>
                  </a:cubicBezTo>
                  <a:cubicBezTo>
                    <a:pt x="73" y="337"/>
                    <a:pt x="73" y="337"/>
                    <a:pt x="73" y="337"/>
                  </a:cubicBezTo>
                  <a:cubicBezTo>
                    <a:pt x="38" y="337"/>
                    <a:pt x="38" y="337"/>
                    <a:pt x="38" y="337"/>
                  </a:cubicBezTo>
                  <a:cubicBezTo>
                    <a:pt x="38" y="143"/>
                    <a:pt x="38" y="143"/>
                    <a:pt x="38" y="143"/>
                  </a:cubicBezTo>
                  <a:cubicBezTo>
                    <a:pt x="0" y="143"/>
                    <a:pt x="0" y="143"/>
                    <a:pt x="0" y="143"/>
                  </a:cubicBezTo>
                  <a:cubicBezTo>
                    <a:pt x="0" y="112"/>
                    <a:pt x="0" y="112"/>
                    <a:pt x="0" y="112"/>
                  </a:cubicBezTo>
                  <a:cubicBezTo>
                    <a:pt x="38" y="112"/>
                    <a:pt x="38" y="112"/>
                    <a:pt x="38" y="112"/>
                  </a:cubicBezTo>
                  <a:cubicBezTo>
                    <a:pt x="38" y="76"/>
                    <a:pt x="38" y="76"/>
                    <a:pt x="38" y="76"/>
                  </a:cubicBezTo>
                  <a:cubicBezTo>
                    <a:pt x="38" y="53"/>
                    <a:pt x="44" y="35"/>
                    <a:pt x="57" y="21"/>
                  </a:cubicBezTo>
                  <a:cubicBezTo>
                    <a:pt x="71" y="7"/>
                    <a:pt x="87" y="0"/>
                    <a:pt x="108" y="0"/>
                  </a:cubicBezTo>
                  <a:cubicBezTo>
                    <a:pt x="119" y="0"/>
                    <a:pt x="127" y="1"/>
                    <a:pt x="133" y="4"/>
                  </a:cubicBezTo>
                  <a:lnTo>
                    <a:pt x="13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21" name="Freeform 13"/>
            <p:cNvSpPr>
              <a:spLocks/>
            </p:cNvSpPr>
            <p:nvPr userDrawn="1"/>
          </p:nvSpPr>
          <p:spPr bwMode="auto">
            <a:xfrm>
              <a:off x="5310" y="-635"/>
              <a:ext cx="305" cy="700"/>
            </a:xfrm>
            <a:custGeom>
              <a:avLst/>
              <a:gdLst>
                <a:gd name="T0" fmla="*/ 129 w 129"/>
                <a:gd name="T1" fmla="*/ 288 h 296"/>
                <a:gd name="T2" fmla="*/ 96 w 129"/>
                <a:gd name="T3" fmla="*/ 296 h 296"/>
                <a:gd name="T4" fmla="*/ 38 w 129"/>
                <a:gd name="T5" fmla="*/ 230 h 296"/>
                <a:gd name="T6" fmla="*/ 38 w 129"/>
                <a:gd name="T7" fmla="*/ 97 h 296"/>
                <a:gd name="T8" fmla="*/ 0 w 129"/>
                <a:gd name="T9" fmla="*/ 97 h 296"/>
                <a:gd name="T10" fmla="*/ 0 w 129"/>
                <a:gd name="T11" fmla="*/ 66 h 296"/>
                <a:gd name="T12" fmla="*/ 38 w 129"/>
                <a:gd name="T13" fmla="*/ 66 h 296"/>
                <a:gd name="T14" fmla="*/ 38 w 129"/>
                <a:gd name="T15" fmla="*/ 12 h 296"/>
                <a:gd name="T16" fmla="*/ 73 w 129"/>
                <a:gd name="T17" fmla="*/ 0 h 296"/>
                <a:gd name="T18" fmla="*/ 73 w 129"/>
                <a:gd name="T19" fmla="*/ 66 h 296"/>
                <a:gd name="T20" fmla="*/ 129 w 129"/>
                <a:gd name="T21" fmla="*/ 66 h 296"/>
                <a:gd name="T22" fmla="*/ 129 w 129"/>
                <a:gd name="T23" fmla="*/ 97 h 296"/>
                <a:gd name="T24" fmla="*/ 73 w 129"/>
                <a:gd name="T25" fmla="*/ 97 h 296"/>
                <a:gd name="T26" fmla="*/ 73 w 129"/>
                <a:gd name="T27" fmla="*/ 223 h 296"/>
                <a:gd name="T28" fmla="*/ 81 w 129"/>
                <a:gd name="T29" fmla="*/ 255 h 296"/>
                <a:gd name="T30" fmla="*/ 106 w 129"/>
                <a:gd name="T31" fmla="*/ 265 h 296"/>
                <a:gd name="T32" fmla="*/ 129 w 129"/>
                <a:gd name="T33" fmla="*/ 258 h 296"/>
                <a:gd name="T34" fmla="*/ 129 w 129"/>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296">
                  <a:moveTo>
                    <a:pt x="129" y="288"/>
                  </a:moveTo>
                  <a:cubicBezTo>
                    <a:pt x="120" y="293"/>
                    <a:pt x="109" y="296"/>
                    <a:pt x="96" y="296"/>
                  </a:cubicBezTo>
                  <a:cubicBezTo>
                    <a:pt x="57" y="296"/>
                    <a:pt x="38" y="274"/>
                    <a:pt x="38" y="230"/>
                  </a:cubicBezTo>
                  <a:cubicBezTo>
                    <a:pt x="38" y="97"/>
                    <a:pt x="38" y="97"/>
                    <a:pt x="38" y="97"/>
                  </a:cubicBezTo>
                  <a:cubicBezTo>
                    <a:pt x="0" y="97"/>
                    <a:pt x="0" y="97"/>
                    <a:pt x="0" y="97"/>
                  </a:cubicBezTo>
                  <a:cubicBezTo>
                    <a:pt x="0" y="66"/>
                    <a:pt x="0" y="66"/>
                    <a:pt x="0" y="66"/>
                  </a:cubicBezTo>
                  <a:cubicBezTo>
                    <a:pt x="38" y="66"/>
                    <a:pt x="38" y="66"/>
                    <a:pt x="38" y="66"/>
                  </a:cubicBezTo>
                  <a:cubicBezTo>
                    <a:pt x="38" y="12"/>
                    <a:pt x="38" y="12"/>
                    <a:pt x="38" y="12"/>
                  </a:cubicBezTo>
                  <a:cubicBezTo>
                    <a:pt x="73" y="0"/>
                    <a:pt x="73" y="0"/>
                    <a:pt x="73" y="0"/>
                  </a:cubicBezTo>
                  <a:cubicBezTo>
                    <a:pt x="73" y="66"/>
                    <a:pt x="73" y="66"/>
                    <a:pt x="73" y="66"/>
                  </a:cubicBezTo>
                  <a:cubicBezTo>
                    <a:pt x="129" y="66"/>
                    <a:pt x="129" y="66"/>
                    <a:pt x="129" y="66"/>
                  </a:cubicBezTo>
                  <a:cubicBezTo>
                    <a:pt x="129" y="97"/>
                    <a:pt x="129" y="97"/>
                    <a:pt x="129" y="97"/>
                  </a:cubicBezTo>
                  <a:cubicBezTo>
                    <a:pt x="73" y="97"/>
                    <a:pt x="73" y="97"/>
                    <a:pt x="73" y="97"/>
                  </a:cubicBezTo>
                  <a:cubicBezTo>
                    <a:pt x="73" y="223"/>
                    <a:pt x="73" y="223"/>
                    <a:pt x="73" y="223"/>
                  </a:cubicBezTo>
                  <a:cubicBezTo>
                    <a:pt x="73" y="238"/>
                    <a:pt x="76" y="249"/>
                    <a:pt x="81" y="255"/>
                  </a:cubicBezTo>
                  <a:cubicBezTo>
                    <a:pt x="86" y="262"/>
                    <a:pt x="94" y="265"/>
                    <a:pt x="106" y="265"/>
                  </a:cubicBezTo>
                  <a:cubicBezTo>
                    <a:pt x="115" y="265"/>
                    <a:pt x="122" y="263"/>
                    <a:pt x="129" y="258"/>
                  </a:cubicBezTo>
                  <a:lnTo>
                    <a:pt x="129"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22" name="Freeform 14"/>
            <p:cNvSpPr>
              <a:spLocks/>
            </p:cNvSpPr>
            <p:nvPr userDrawn="1"/>
          </p:nvSpPr>
          <p:spPr bwMode="auto">
            <a:xfrm>
              <a:off x="1343" y="434"/>
              <a:ext cx="949" cy="743"/>
            </a:xfrm>
            <a:custGeom>
              <a:avLst/>
              <a:gdLst>
                <a:gd name="T0" fmla="*/ 401 w 401"/>
                <a:gd name="T1" fmla="*/ 0 h 314"/>
                <a:gd name="T2" fmla="*/ 314 w 401"/>
                <a:gd name="T3" fmla="*/ 314 h 314"/>
                <a:gd name="T4" fmla="*/ 271 w 401"/>
                <a:gd name="T5" fmla="*/ 314 h 314"/>
                <a:gd name="T6" fmla="*/ 208 w 401"/>
                <a:gd name="T7" fmla="*/ 84 h 314"/>
                <a:gd name="T8" fmla="*/ 203 w 401"/>
                <a:gd name="T9" fmla="*/ 52 h 314"/>
                <a:gd name="T10" fmla="*/ 202 w 401"/>
                <a:gd name="T11" fmla="*/ 52 h 314"/>
                <a:gd name="T12" fmla="*/ 196 w 401"/>
                <a:gd name="T13" fmla="*/ 83 h 314"/>
                <a:gd name="T14" fmla="*/ 132 w 401"/>
                <a:gd name="T15" fmla="*/ 314 h 314"/>
                <a:gd name="T16" fmla="*/ 90 w 401"/>
                <a:gd name="T17" fmla="*/ 314 h 314"/>
                <a:gd name="T18" fmla="*/ 0 w 401"/>
                <a:gd name="T19" fmla="*/ 0 h 314"/>
                <a:gd name="T20" fmla="*/ 40 w 401"/>
                <a:gd name="T21" fmla="*/ 0 h 314"/>
                <a:gd name="T22" fmla="*/ 105 w 401"/>
                <a:gd name="T23" fmla="*/ 240 h 314"/>
                <a:gd name="T24" fmla="*/ 111 w 401"/>
                <a:gd name="T25" fmla="*/ 272 h 314"/>
                <a:gd name="T26" fmla="*/ 112 w 401"/>
                <a:gd name="T27" fmla="*/ 272 h 314"/>
                <a:gd name="T28" fmla="*/ 118 w 401"/>
                <a:gd name="T29" fmla="*/ 240 h 314"/>
                <a:gd name="T30" fmla="*/ 187 w 401"/>
                <a:gd name="T31" fmla="*/ 0 h 314"/>
                <a:gd name="T32" fmla="*/ 222 w 401"/>
                <a:gd name="T33" fmla="*/ 0 h 314"/>
                <a:gd name="T34" fmla="*/ 287 w 401"/>
                <a:gd name="T35" fmla="*/ 242 h 314"/>
                <a:gd name="T36" fmla="*/ 292 w 401"/>
                <a:gd name="T37" fmla="*/ 271 h 314"/>
                <a:gd name="T38" fmla="*/ 293 w 401"/>
                <a:gd name="T39" fmla="*/ 271 h 314"/>
                <a:gd name="T40" fmla="*/ 299 w 401"/>
                <a:gd name="T41" fmla="*/ 241 h 314"/>
                <a:gd name="T42" fmla="*/ 362 w 401"/>
                <a:gd name="T43" fmla="*/ 0 h 314"/>
                <a:gd name="T44" fmla="*/ 401 w 401"/>
                <a:gd name="T45"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1" h="314">
                  <a:moveTo>
                    <a:pt x="401" y="0"/>
                  </a:moveTo>
                  <a:cubicBezTo>
                    <a:pt x="314" y="314"/>
                    <a:pt x="314" y="314"/>
                    <a:pt x="314" y="314"/>
                  </a:cubicBezTo>
                  <a:cubicBezTo>
                    <a:pt x="271" y="314"/>
                    <a:pt x="271" y="314"/>
                    <a:pt x="271" y="314"/>
                  </a:cubicBezTo>
                  <a:cubicBezTo>
                    <a:pt x="208" y="84"/>
                    <a:pt x="208" y="84"/>
                    <a:pt x="208" y="84"/>
                  </a:cubicBezTo>
                  <a:cubicBezTo>
                    <a:pt x="205" y="75"/>
                    <a:pt x="204" y="65"/>
                    <a:pt x="203" y="52"/>
                  </a:cubicBezTo>
                  <a:cubicBezTo>
                    <a:pt x="202" y="52"/>
                    <a:pt x="202" y="52"/>
                    <a:pt x="202" y="52"/>
                  </a:cubicBezTo>
                  <a:cubicBezTo>
                    <a:pt x="201" y="63"/>
                    <a:pt x="199" y="73"/>
                    <a:pt x="196" y="83"/>
                  </a:cubicBezTo>
                  <a:cubicBezTo>
                    <a:pt x="132" y="314"/>
                    <a:pt x="132" y="314"/>
                    <a:pt x="132" y="314"/>
                  </a:cubicBezTo>
                  <a:cubicBezTo>
                    <a:pt x="90" y="314"/>
                    <a:pt x="90" y="314"/>
                    <a:pt x="90" y="314"/>
                  </a:cubicBezTo>
                  <a:cubicBezTo>
                    <a:pt x="0" y="0"/>
                    <a:pt x="0" y="0"/>
                    <a:pt x="0" y="0"/>
                  </a:cubicBezTo>
                  <a:cubicBezTo>
                    <a:pt x="40" y="0"/>
                    <a:pt x="40" y="0"/>
                    <a:pt x="40" y="0"/>
                  </a:cubicBezTo>
                  <a:cubicBezTo>
                    <a:pt x="105" y="240"/>
                    <a:pt x="105" y="240"/>
                    <a:pt x="105" y="240"/>
                  </a:cubicBezTo>
                  <a:cubicBezTo>
                    <a:pt x="108" y="251"/>
                    <a:pt x="110" y="262"/>
                    <a:pt x="111" y="272"/>
                  </a:cubicBezTo>
                  <a:cubicBezTo>
                    <a:pt x="112" y="272"/>
                    <a:pt x="112" y="272"/>
                    <a:pt x="112" y="272"/>
                  </a:cubicBezTo>
                  <a:cubicBezTo>
                    <a:pt x="112" y="263"/>
                    <a:pt x="115" y="253"/>
                    <a:pt x="118" y="240"/>
                  </a:cubicBezTo>
                  <a:cubicBezTo>
                    <a:pt x="187" y="0"/>
                    <a:pt x="187" y="0"/>
                    <a:pt x="187" y="0"/>
                  </a:cubicBezTo>
                  <a:cubicBezTo>
                    <a:pt x="222" y="0"/>
                    <a:pt x="222" y="0"/>
                    <a:pt x="222" y="0"/>
                  </a:cubicBezTo>
                  <a:cubicBezTo>
                    <a:pt x="287" y="242"/>
                    <a:pt x="287" y="242"/>
                    <a:pt x="287" y="242"/>
                  </a:cubicBezTo>
                  <a:cubicBezTo>
                    <a:pt x="289" y="251"/>
                    <a:pt x="291" y="261"/>
                    <a:pt x="292" y="271"/>
                  </a:cubicBezTo>
                  <a:cubicBezTo>
                    <a:pt x="293" y="271"/>
                    <a:pt x="293" y="271"/>
                    <a:pt x="293" y="271"/>
                  </a:cubicBezTo>
                  <a:cubicBezTo>
                    <a:pt x="294" y="264"/>
                    <a:pt x="296" y="254"/>
                    <a:pt x="299" y="241"/>
                  </a:cubicBezTo>
                  <a:cubicBezTo>
                    <a:pt x="362" y="0"/>
                    <a:pt x="362" y="0"/>
                    <a:pt x="362" y="0"/>
                  </a:cubicBezTo>
                  <a:lnTo>
                    <a:pt x="4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23" name="Freeform 15"/>
            <p:cNvSpPr>
              <a:spLocks noEditPoints="1"/>
            </p:cNvSpPr>
            <p:nvPr userDrawn="1"/>
          </p:nvSpPr>
          <p:spPr bwMode="auto">
            <a:xfrm>
              <a:off x="2325" y="633"/>
              <a:ext cx="513" cy="556"/>
            </a:xfrm>
            <a:custGeom>
              <a:avLst/>
              <a:gdLst>
                <a:gd name="T0" fmla="*/ 217 w 217"/>
                <a:gd name="T1" fmla="*/ 117 h 235"/>
                <a:gd name="T2" fmla="*/ 187 w 217"/>
                <a:gd name="T3" fmla="*/ 203 h 235"/>
                <a:gd name="T4" fmla="*/ 107 w 217"/>
                <a:gd name="T5" fmla="*/ 235 h 235"/>
                <a:gd name="T6" fmla="*/ 29 w 217"/>
                <a:gd name="T7" fmla="*/ 203 h 235"/>
                <a:gd name="T8" fmla="*/ 0 w 217"/>
                <a:gd name="T9" fmla="*/ 120 h 235"/>
                <a:gd name="T10" fmla="*/ 30 w 217"/>
                <a:gd name="T11" fmla="*/ 32 h 235"/>
                <a:gd name="T12" fmla="*/ 112 w 217"/>
                <a:gd name="T13" fmla="*/ 0 h 235"/>
                <a:gd name="T14" fmla="*/ 189 w 217"/>
                <a:gd name="T15" fmla="*/ 31 h 235"/>
                <a:gd name="T16" fmla="*/ 217 w 217"/>
                <a:gd name="T17" fmla="*/ 117 h 235"/>
                <a:gd name="T18" fmla="*/ 181 w 217"/>
                <a:gd name="T19" fmla="*/ 118 h 235"/>
                <a:gd name="T20" fmla="*/ 162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7" y="203"/>
                  </a:cubicBezTo>
                  <a:cubicBezTo>
                    <a:pt x="167" y="224"/>
                    <a:pt x="141" y="235"/>
                    <a:pt x="107" y="235"/>
                  </a:cubicBezTo>
                  <a:cubicBezTo>
                    <a:pt x="75" y="235"/>
                    <a:pt x="48" y="225"/>
                    <a:pt x="29" y="203"/>
                  </a:cubicBezTo>
                  <a:cubicBezTo>
                    <a:pt x="10" y="182"/>
                    <a:pt x="0" y="155"/>
                    <a:pt x="0" y="120"/>
                  </a:cubicBezTo>
                  <a:cubicBezTo>
                    <a:pt x="0" y="83"/>
                    <a:pt x="10" y="54"/>
                    <a:pt x="30" y="32"/>
                  </a:cubicBezTo>
                  <a:cubicBezTo>
                    <a:pt x="50" y="11"/>
                    <a:pt x="77" y="0"/>
                    <a:pt x="112" y="0"/>
                  </a:cubicBezTo>
                  <a:cubicBezTo>
                    <a:pt x="145" y="0"/>
                    <a:pt x="171" y="10"/>
                    <a:pt x="189" y="31"/>
                  </a:cubicBezTo>
                  <a:cubicBezTo>
                    <a:pt x="208" y="52"/>
                    <a:pt x="217" y="80"/>
                    <a:pt x="217" y="117"/>
                  </a:cubicBezTo>
                  <a:close/>
                  <a:moveTo>
                    <a:pt x="181" y="118"/>
                  </a:moveTo>
                  <a:cubicBezTo>
                    <a:pt x="181" y="90"/>
                    <a:pt x="175" y="68"/>
                    <a:pt x="162" y="53"/>
                  </a:cubicBezTo>
                  <a:cubicBezTo>
                    <a:pt x="150" y="38"/>
                    <a:pt x="133" y="31"/>
                    <a:pt x="110" y="31"/>
                  </a:cubicBezTo>
                  <a:cubicBezTo>
                    <a:pt x="87" y="31"/>
                    <a:pt x="69" y="38"/>
                    <a:pt x="56" y="54"/>
                  </a:cubicBezTo>
                  <a:cubicBezTo>
                    <a:pt x="43" y="69"/>
                    <a:pt x="36" y="91"/>
                    <a:pt x="36" y="119"/>
                  </a:cubicBezTo>
                  <a:cubicBezTo>
                    <a:pt x="36" y="146"/>
                    <a:pt x="43" y="167"/>
                    <a:pt x="56" y="182"/>
                  </a:cubicBezTo>
                  <a:cubicBezTo>
                    <a:pt x="69" y="197"/>
                    <a:pt x="87" y="204"/>
                    <a:pt x="110" y="204"/>
                  </a:cubicBezTo>
                  <a:cubicBezTo>
                    <a:pt x="133" y="204"/>
                    <a:pt x="150"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24" name="Freeform 16"/>
            <p:cNvSpPr>
              <a:spLocks/>
            </p:cNvSpPr>
            <p:nvPr userDrawn="1"/>
          </p:nvSpPr>
          <p:spPr bwMode="auto">
            <a:xfrm>
              <a:off x="2968" y="635"/>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100"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25" name="Rectangle 17"/>
            <p:cNvSpPr>
              <a:spLocks noChangeArrowheads="1"/>
            </p:cNvSpPr>
            <p:nvPr userDrawn="1"/>
          </p:nvSpPr>
          <p:spPr bwMode="auto">
            <a:xfrm>
              <a:off x="3330" y="392"/>
              <a:ext cx="86" cy="7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26" name="Freeform 18"/>
            <p:cNvSpPr>
              <a:spLocks noEditPoints="1"/>
            </p:cNvSpPr>
            <p:nvPr userDrawn="1"/>
          </p:nvSpPr>
          <p:spPr bwMode="auto">
            <a:xfrm>
              <a:off x="3543" y="392"/>
              <a:ext cx="483" cy="797"/>
            </a:xfrm>
            <a:custGeom>
              <a:avLst/>
              <a:gdLst>
                <a:gd name="T0" fmla="*/ 204 w 204"/>
                <a:gd name="T1" fmla="*/ 332 h 337"/>
                <a:gd name="T2" fmla="*/ 168 w 204"/>
                <a:gd name="T3" fmla="*/ 332 h 337"/>
                <a:gd name="T4" fmla="*/ 168 w 204"/>
                <a:gd name="T5" fmla="*/ 294 h 337"/>
                <a:gd name="T6" fmla="*/ 168 w 204"/>
                <a:gd name="T7" fmla="*/ 294 h 337"/>
                <a:gd name="T8" fmla="*/ 92 w 204"/>
                <a:gd name="T9" fmla="*/ 337 h 337"/>
                <a:gd name="T10" fmla="*/ 25 w 204"/>
                <a:gd name="T11" fmla="*/ 307 h 337"/>
                <a:gd name="T12" fmla="*/ 0 w 204"/>
                <a:gd name="T13" fmla="*/ 225 h 337"/>
                <a:gd name="T14" fmla="*/ 28 w 204"/>
                <a:gd name="T15" fmla="*/ 136 h 337"/>
                <a:gd name="T16" fmla="*/ 101 w 204"/>
                <a:gd name="T17" fmla="*/ 102 h 337"/>
                <a:gd name="T18" fmla="*/ 168 w 204"/>
                <a:gd name="T19" fmla="*/ 138 h 337"/>
                <a:gd name="T20" fmla="*/ 168 w 204"/>
                <a:gd name="T21" fmla="*/ 138 h 337"/>
                <a:gd name="T22" fmla="*/ 168 w 204"/>
                <a:gd name="T23" fmla="*/ 0 h 337"/>
                <a:gd name="T24" fmla="*/ 204 w 204"/>
                <a:gd name="T25" fmla="*/ 0 h 337"/>
                <a:gd name="T26" fmla="*/ 204 w 204"/>
                <a:gd name="T27" fmla="*/ 332 h 337"/>
                <a:gd name="T28" fmla="*/ 168 w 204"/>
                <a:gd name="T29" fmla="*/ 230 h 337"/>
                <a:gd name="T30" fmla="*/ 168 w 204"/>
                <a:gd name="T31" fmla="*/ 197 h 337"/>
                <a:gd name="T32" fmla="*/ 150 w 204"/>
                <a:gd name="T33" fmla="*/ 151 h 337"/>
                <a:gd name="T34" fmla="*/ 106 w 204"/>
                <a:gd name="T35" fmla="*/ 133 h 337"/>
                <a:gd name="T36" fmla="*/ 55 w 204"/>
                <a:gd name="T37" fmla="*/ 157 h 337"/>
                <a:gd name="T38" fmla="*/ 37 w 204"/>
                <a:gd name="T39" fmla="*/ 223 h 337"/>
                <a:gd name="T40" fmla="*/ 54 w 204"/>
                <a:gd name="T41" fmla="*/ 284 h 337"/>
                <a:gd name="T42" fmla="*/ 102 w 204"/>
                <a:gd name="T43" fmla="*/ 306 h 337"/>
                <a:gd name="T44" fmla="*/ 150 w 204"/>
                <a:gd name="T45" fmla="*/ 285 h 337"/>
                <a:gd name="T46" fmla="*/ 168 w 204"/>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337">
                  <a:moveTo>
                    <a:pt x="204" y="332"/>
                  </a:moveTo>
                  <a:cubicBezTo>
                    <a:pt x="168" y="332"/>
                    <a:pt x="168" y="332"/>
                    <a:pt x="168" y="332"/>
                  </a:cubicBezTo>
                  <a:cubicBezTo>
                    <a:pt x="168" y="294"/>
                    <a:pt x="168" y="294"/>
                    <a:pt x="168" y="294"/>
                  </a:cubicBezTo>
                  <a:cubicBezTo>
                    <a:pt x="168" y="294"/>
                    <a:pt x="168" y="294"/>
                    <a:pt x="168" y="294"/>
                  </a:cubicBezTo>
                  <a:cubicBezTo>
                    <a:pt x="151" y="323"/>
                    <a:pt x="126" y="337"/>
                    <a:pt x="92" y="337"/>
                  </a:cubicBezTo>
                  <a:cubicBezTo>
                    <a:pt x="64" y="337"/>
                    <a:pt x="42" y="327"/>
                    <a:pt x="25" y="307"/>
                  </a:cubicBezTo>
                  <a:cubicBezTo>
                    <a:pt x="9" y="286"/>
                    <a:pt x="0" y="259"/>
                    <a:pt x="0" y="225"/>
                  </a:cubicBezTo>
                  <a:cubicBezTo>
                    <a:pt x="0" y="188"/>
                    <a:pt x="10" y="158"/>
                    <a:pt x="28" y="136"/>
                  </a:cubicBezTo>
                  <a:cubicBezTo>
                    <a:pt x="46" y="113"/>
                    <a:pt x="71" y="102"/>
                    <a:pt x="101" y="102"/>
                  </a:cubicBezTo>
                  <a:cubicBezTo>
                    <a:pt x="132" y="102"/>
                    <a:pt x="154" y="114"/>
                    <a:pt x="168" y="138"/>
                  </a:cubicBezTo>
                  <a:cubicBezTo>
                    <a:pt x="168" y="138"/>
                    <a:pt x="168" y="138"/>
                    <a:pt x="168" y="138"/>
                  </a:cubicBezTo>
                  <a:cubicBezTo>
                    <a:pt x="168" y="0"/>
                    <a:pt x="168" y="0"/>
                    <a:pt x="168" y="0"/>
                  </a:cubicBezTo>
                  <a:cubicBezTo>
                    <a:pt x="204" y="0"/>
                    <a:pt x="204" y="0"/>
                    <a:pt x="204" y="0"/>
                  </a:cubicBezTo>
                  <a:lnTo>
                    <a:pt x="204" y="332"/>
                  </a:lnTo>
                  <a:close/>
                  <a:moveTo>
                    <a:pt x="168" y="230"/>
                  </a:moveTo>
                  <a:cubicBezTo>
                    <a:pt x="168" y="197"/>
                    <a:pt x="168" y="197"/>
                    <a:pt x="168" y="197"/>
                  </a:cubicBezTo>
                  <a:cubicBezTo>
                    <a:pt x="168" y="179"/>
                    <a:pt x="162" y="163"/>
                    <a:pt x="150" y="151"/>
                  </a:cubicBezTo>
                  <a:cubicBezTo>
                    <a:pt x="138" y="139"/>
                    <a:pt x="123" y="133"/>
                    <a:pt x="106" y="133"/>
                  </a:cubicBezTo>
                  <a:cubicBezTo>
                    <a:pt x="85" y="133"/>
                    <a:pt x="68" y="141"/>
                    <a:pt x="55" y="157"/>
                  </a:cubicBezTo>
                  <a:cubicBezTo>
                    <a:pt x="43" y="173"/>
                    <a:pt x="37" y="195"/>
                    <a:pt x="37" y="223"/>
                  </a:cubicBezTo>
                  <a:cubicBezTo>
                    <a:pt x="37" y="249"/>
                    <a:pt x="43" y="269"/>
                    <a:pt x="54" y="284"/>
                  </a:cubicBezTo>
                  <a:cubicBezTo>
                    <a:pt x="66" y="299"/>
                    <a:pt x="82" y="306"/>
                    <a:pt x="102" y="306"/>
                  </a:cubicBezTo>
                  <a:cubicBezTo>
                    <a:pt x="121" y="306"/>
                    <a:pt x="137" y="299"/>
                    <a:pt x="150" y="285"/>
                  </a:cubicBezTo>
                  <a:cubicBezTo>
                    <a:pt x="162" y="271"/>
                    <a:pt x="168" y="252"/>
                    <a:pt x="168"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27" name="Freeform 19"/>
            <p:cNvSpPr>
              <a:spLocks/>
            </p:cNvSpPr>
            <p:nvPr userDrawn="1"/>
          </p:nvSpPr>
          <p:spPr bwMode="auto">
            <a:xfrm>
              <a:off x="4123" y="645"/>
              <a:ext cx="728" cy="532"/>
            </a:xfrm>
            <a:custGeom>
              <a:avLst/>
              <a:gdLst>
                <a:gd name="T0" fmla="*/ 308 w 308"/>
                <a:gd name="T1" fmla="*/ 0 h 225"/>
                <a:gd name="T2" fmla="*/ 242 w 308"/>
                <a:gd name="T3" fmla="*/ 225 h 225"/>
                <a:gd name="T4" fmla="*/ 206 w 308"/>
                <a:gd name="T5" fmla="*/ 225 h 225"/>
                <a:gd name="T6" fmla="*/ 160 w 308"/>
                <a:gd name="T7" fmla="*/ 64 h 225"/>
                <a:gd name="T8" fmla="*/ 157 w 308"/>
                <a:gd name="T9" fmla="*/ 43 h 225"/>
                <a:gd name="T10" fmla="*/ 156 w 308"/>
                <a:gd name="T11" fmla="*/ 43 h 225"/>
                <a:gd name="T12" fmla="*/ 151 w 308"/>
                <a:gd name="T13" fmla="*/ 64 h 225"/>
                <a:gd name="T14" fmla="*/ 102 w 308"/>
                <a:gd name="T15" fmla="*/ 225 h 225"/>
                <a:gd name="T16" fmla="*/ 67 w 308"/>
                <a:gd name="T17" fmla="*/ 225 h 225"/>
                <a:gd name="T18" fmla="*/ 0 w 308"/>
                <a:gd name="T19" fmla="*/ 0 h 225"/>
                <a:gd name="T20" fmla="*/ 37 w 308"/>
                <a:gd name="T21" fmla="*/ 0 h 225"/>
                <a:gd name="T22" fmla="*/ 83 w 308"/>
                <a:gd name="T23" fmla="*/ 169 h 225"/>
                <a:gd name="T24" fmla="*/ 86 w 308"/>
                <a:gd name="T25" fmla="*/ 189 h 225"/>
                <a:gd name="T26" fmla="*/ 87 w 308"/>
                <a:gd name="T27" fmla="*/ 189 h 225"/>
                <a:gd name="T28" fmla="*/ 91 w 308"/>
                <a:gd name="T29" fmla="*/ 169 h 225"/>
                <a:gd name="T30" fmla="*/ 142 w 308"/>
                <a:gd name="T31" fmla="*/ 0 h 225"/>
                <a:gd name="T32" fmla="*/ 174 w 308"/>
                <a:gd name="T33" fmla="*/ 0 h 225"/>
                <a:gd name="T34" fmla="*/ 220 w 308"/>
                <a:gd name="T35" fmla="*/ 169 h 225"/>
                <a:gd name="T36" fmla="*/ 223 w 308"/>
                <a:gd name="T37" fmla="*/ 190 h 225"/>
                <a:gd name="T38" fmla="*/ 225 w 308"/>
                <a:gd name="T39" fmla="*/ 190 h 225"/>
                <a:gd name="T40" fmla="*/ 228 w 308"/>
                <a:gd name="T41" fmla="*/ 169 h 225"/>
                <a:gd name="T42" fmla="*/ 273 w 308"/>
                <a:gd name="T43" fmla="*/ 0 h 225"/>
                <a:gd name="T44" fmla="*/ 308 w 308"/>
                <a:gd name="T4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225">
                  <a:moveTo>
                    <a:pt x="308" y="0"/>
                  </a:moveTo>
                  <a:cubicBezTo>
                    <a:pt x="242" y="225"/>
                    <a:pt x="242" y="225"/>
                    <a:pt x="242" y="225"/>
                  </a:cubicBezTo>
                  <a:cubicBezTo>
                    <a:pt x="206" y="225"/>
                    <a:pt x="206" y="225"/>
                    <a:pt x="206" y="225"/>
                  </a:cubicBezTo>
                  <a:cubicBezTo>
                    <a:pt x="160" y="64"/>
                    <a:pt x="160" y="64"/>
                    <a:pt x="160" y="64"/>
                  </a:cubicBezTo>
                  <a:cubicBezTo>
                    <a:pt x="158" y="59"/>
                    <a:pt x="157" y="52"/>
                    <a:pt x="157" y="43"/>
                  </a:cubicBezTo>
                  <a:cubicBezTo>
                    <a:pt x="156" y="43"/>
                    <a:pt x="156" y="43"/>
                    <a:pt x="156" y="43"/>
                  </a:cubicBezTo>
                  <a:cubicBezTo>
                    <a:pt x="155" y="49"/>
                    <a:pt x="154" y="55"/>
                    <a:pt x="151" y="64"/>
                  </a:cubicBezTo>
                  <a:cubicBezTo>
                    <a:pt x="102" y="225"/>
                    <a:pt x="102" y="225"/>
                    <a:pt x="102" y="225"/>
                  </a:cubicBezTo>
                  <a:cubicBezTo>
                    <a:pt x="67" y="225"/>
                    <a:pt x="67" y="225"/>
                    <a:pt x="67" y="225"/>
                  </a:cubicBezTo>
                  <a:cubicBezTo>
                    <a:pt x="0" y="0"/>
                    <a:pt x="0" y="0"/>
                    <a:pt x="0" y="0"/>
                  </a:cubicBezTo>
                  <a:cubicBezTo>
                    <a:pt x="37" y="0"/>
                    <a:pt x="37" y="0"/>
                    <a:pt x="37" y="0"/>
                  </a:cubicBezTo>
                  <a:cubicBezTo>
                    <a:pt x="83" y="169"/>
                    <a:pt x="83" y="169"/>
                    <a:pt x="83" y="169"/>
                  </a:cubicBezTo>
                  <a:cubicBezTo>
                    <a:pt x="84" y="175"/>
                    <a:pt x="85" y="182"/>
                    <a:pt x="86" y="189"/>
                  </a:cubicBezTo>
                  <a:cubicBezTo>
                    <a:pt x="87" y="189"/>
                    <a:pt x="87" y="189"/>
                    <a:pt x="87" y="189"/>
                  </a:cubicBezTo>
                  <a:cubicBezTo>
                    <a:pt x="88" y="184"/>
                    <a:pt x="89" y="177"/>
                    <a:pt x="91" y="169"/>
                  </a:cubicBezTo>
                  <a:cubicBezTo>
                    <a:pt x="142" y="0"/>
                    <a:pt x="142" y="0"/>
                    <a:pt x="142" y="0"/>
                  </a:cubicBezTo>
                  <a:cubicBezTo>
                    <a:pt x="174" y="0"/>
                    <a:pt x="174" y="0"/>
                    <a:pt x="174" y="0"/>
                  </a:cubicBezTo>
                  <a:cubicBezTo>
                    <a:pt x="220" y="169"/>
                    <a:pt x="220" y="169"/>
                    <a:pt x="220" y="169"/>
                  </a:cubicBezTo>
                  <a:cubicBezTo>
                    <a:pt x="222" y="175"/>
                    <a:pt x="223" y="182"/>
                    <a:pt x="223" y="190"/>
                  </a:cubicBezTo>
                  <a:cubicBezTo>
                    <a:pt x="225" y="190"/>
                    <a:pt x="225" y="190"/>
                    <a:pt x="225" y="190"/>
                  </a:cubicBezTo>
                  <a:cubicBezTo>
                    <a:pt x="225" y="183"/>
                    <a:pt x="226" y="176"/>
                    <a:pt x="228" y="169"/>
                  </a:cubicBezTo>
                  <a:cubicBezTo>
                    <a:pt x="273" y="0"/>
                    <a:pt x="273" y="0"/>
                    <a:pt x="273" y="0"/>
                  </a:cubicBezTo>
                  <a:lnTo>
                    <a:pt x="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28" name="Freeform 20"/>
            <p:cNvSpPr>
              <a:spLocks noEditPoints="1"/>
            </p:cNvSpPr>
            <p:nvPr userDrawn="1"/>
          </p:nvSpPr>
          <p:spPr bwMode="auto">
            <a:xfrm>
              <a:off x="4939" y="401"/>
              <a:ext cx="109" cy="776"/>
            </a:xfrm>
            <a:custGeom>
              <a:avLst/>
              <a:gdLst>
                <a:gd name="T0" fmla="*/ 46 w 46"/>
                <a:gd name="T1" fmla="*/ 23 h 328"/>
                <a:gd name="T2" fmla="*/ 39 w 46"/>
                <a:gd name="T3" fmla="*/ 40 h 328"/>
                <a:gd name="T4" fmla="*/ 23 w 46"/>
                <a:gd name="T5" fmla="*/ 46 h 328"/>
                <a:gd name="T6" fmla="*/ 6 w 46"/>
                <a:gd name="T7" fmla="*/ 40 h 328"/>
                <a:gd name="T8" fmla="*/ 0 w 46"/>
                <a:gd name="T9" fmla="*/ 23 h 328"/>
                <a:gd name="T10" fmla="*/ 6 w 46"/>
                <a:gd name="T11" fmla="*/ 7 h 328"/>
                <a:gd name="T12" fmla="*/ 23 w 46"/>
                <a:gd name="T13" fmla="*/ 0 h 328"/>
                <a:gd name="T14" fmla="*/ 39 w 46"/>
                <a:gd name="T15" fmla="*/ 7 h 328"/>
                <a:gd name="T16" fmla="*/ 46 w 46"/>
                <a:gd name="T17" fmla="*/ 23 h 328"/>
                <a:gd name="T18" fmla="*/ 40 w 46"/>
                <a:gd name="T19" fmla="*/ 328 h 328"/>
                <a:gd name="T20" fmla="*/ 4 w 46"/>
                <a:gd name="T21" fmla="*/ 328 h 328"/>
                <a:gd name="T22" fmla="*/ 4 w 46"/>
                <a:gd name="T23" fmla="*/ 103 h 328"/>
                <a:gd name="T24" fmla="*/ 40 w 46"/>
                <a:gd name="T25" fmla="*/ 103 h 328"/>
                <a:gd name="T26" fmla="*/ 40 w 46"/>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28">
                  <a:moveTo>
                    <a:pt x="46" y="23"/>
                  </a:moveTo>
                  <a:cubicBezTo>
                    <a:pt x="46" y="30"/>
                    <a:pt x="44" y="35"/>
                    <a:pt x="39" y="40"/>
                  </a:cubicBezTo>
                  <a:cubicBezTo>
                    <a:pt x="34" y="44"/>
                    <a:pt x="29" y="46"/>
                    <a:pt x="23" y="46"/>
                  </a:cubicBezTo>
                  <a:cubicBezTo>
                    <a:pt x="16" y="46"/>
                    <a:pt x="11" y="44"/>
                    <a:pt x="6" y="40"/>
                  </a:cubicBezTo>
                  <a:cubicBezTo>
                    <a:pt x="2" y="36"/>
                    <a:pt x="0" y="30"/>
                    <a:pt x="0" y="23"/>
                  </a:cubicBezTo>
                  <a:cubicBezTo>
                    <a:pt x="0" y="17"/>
                    <a:pt x="2" y="11"/>
                    <a:pt x="6" y="7"/>
                  </a:cubicBezTo>
                  <a:cubicBezTo>
                    <a:pt x="10" y="2"/>
                    <a:pt x="16" y="0"/>
                    <a:pt x="23" y="0"/>
                  </a:cubicBezTo>
                  <a:cubicBezTo>
                    <a:pt x="29" y="0"/>
                    <a:pt x="35" y="2"/>
                    <a:pt x="39" y="7"/>
                  </a:cubicBezTo>
                  <a:cubicBezTo>
                    <a:pt x="44" y="11"/>
                    <a:pt x="46" y="17"/>
                    <a:pt x="46" y="23"/>
                  </a:cubicBezTo>
                  <a:close/>
                  <a:moveTo>
                    <a:pt x="40" y="328"/>
                  </a:moveTo>
                  <a:cubicBezTo>
                    <a:pt x="4" y="328"/>
                    <a:pt x="4" y="328"/>
                    <a:pt x="4" y="328"/>
                  </a:cubicBezTo>
                  <a:cubicBezTo>
                    <a:pt x="4" y="103"/>
                    <a:pt x="4" y="103"/>
                    <a:pt x="4" y="103"/>
                  </a:cubicBezTo>
                  <a:cubicBezTo>
                    <a:pt x="40" y="103"/>
                    <a:pt x="40" y="103"/>
                    <a:pt x="40" y="103"/>
                  </a:cubicBezTo>
                  <a:lnTo>
                    <a:pt x="40"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29" name="Freeform 21"/>
            <p:cNvSpPr>
              <a:spLocks noEditPoints="1"/>
            </p:cNvSpPr>
            <p:nvPr userDrawn="1"/>
          </p:nvSpPr>
          <p:spPr bwMode="auto">
            <a:xfrm>
              <a:off x="5164" y="392"/>
              <a:ext cx="480" cy="797"/>
            </a:xfrm>
            <a:custGeom>
              <a:avLst/>
              <a:gdLst>
                <a:gd name="T0" fmla="*/ 203 w 203"/>
                <a:gd name="T1" fmla="*/ 332 h 337"/>
                <a:gd name="T2" fmla="*/ 168 w 203"/>
                <a:gd name="T3" fmla="*/ 332 h 337"/>
                <a:gd name="T4" fmla="*/ 168 w 203"/>
                <a:gd name="T5" fmla="*/ 294 h 337"/>
                <a:gd name="T6" fmla="*/ 167 w 203"/>
                <a:gd name="T7" fmla="*/ 294 h 337"/>
                <a:gd name="T8" fmla="*/ 91 w 203"/>
                <a:gd name="T9" fmla="*/ 337 h 337"/>
                <a:gd name="T10" fmla="*/ 24 w 203"/>
                <a:gd name="T11" fmla="*/ 307 h 337"/>
                <a:gd name="T12" fmla="*/ 0 w 203"/>
                <a:gd name="T13" fmla="*/ 225 h 337"/>
                <a:gd name="T14" fmla="*/ 27 w 203"/>
                <a:gd name="T15" fmla="*/ 136 h 337"/>
                <a:gd name="T16" fmla="*/ 101 w 203"/>
                <a:gd name="T17" fmla="*/ 102 h 337"/>
                <a:gd name="T18" fmla="*/ 167 w 203"/>
                <a:gd name="T19" fmla="*/ 138 h 337"/>
                <a:gd name="T20" fmla="*/ 168 w 203"/>
                <a:gd name="T21" fmla="*/ 138 h 337"/>
                <a:gd name="T22" fmla="*/ 168 w 203"/>
                <a:gd name="T23" fmla="*/ 0 h 337"/>
                <a:gd name="T24" fmla="*/ 203 w 203"/>
                <a:gd name="T25" fmla="*/ 0 h 337"/>
                <a:gd name="T26" fmla="*/ 203 w 203"/>
                <a:gd name="T27" fmla="*/ 332 h 337"/>
                <a:gd name="T28" fmla="*/ 168 w 203"/>
                <a:gd name="T29" fmla="*/ 230 h 337"/>
                <a:gd name="T30" fmla="*/ 168 w 203"/>
                <a:gd name="T31" fmla="*/ 197 h 337"/>
                <a:gd name="T32" fmla="*/ 149 w 203"/>
                <a:gd name="T33" fmla="*/ 151 h 337"/>
                <a:gd name="T34" fmla="*/ 105 w 203"/>
                <a:gd name="T35" fmla="*/ 133 h 337"/>
                <a:gd name="T36" fmla="*/ 54 w 203"/>
                <a:gd name="T37" fmla="*/ 157 h 337"/>
                <a:gd name="T38" fmla="*/ 36 w 203"/>
                <a:gd name="T39" fmla="*/ 223 h 337"/>
                <a:gd name="T40" fmla="*/ 53 w 203"/>
                <a:gd name="T41" fmla="*/ 284 h 337"/>
                <a:gd name="T42" fmla="*/ 101 w 203"/>
                <a:gd name="T43" fmla="*/ 306 h 337"/>
                <a:gd name="T44" fmla="*/ 149 w 203"/>
                <a:gd name="T45" fmla="*/ 285 h 337"/>
                <a:gd name="T46" fmla="*/ 168 w 203"/>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3" h="337">
                  <a:moveTo>
                    <a:pt x="203" y="332"/>
                  </a:moveTo>
                  <a:cubicBezTo>
                    <a:pt x="168" y="332"/>
                    <a:pt x="168" y="332"/>
                    <a:pt x="168" y="332"/>
                  </a:cubicBezTo>
                  <a:cubicBezTo>
                    <a:pt x="168" y="294"/>
                    <a:pt x="168" y="294"/>
                    <a:pt x="168" y="294"/>
                  </a:cubicBezTo>
                  <a:cubicBezTo>
                    <a:pt x="167" y="294"/>
                    <a:pt x="167" y="294"/>
                    <a:pt x="167" y="294"/>
                  </a:cubicBezTo>
                  <a:cubicBezTo>
                    <a:pt x="150" y="323"/>
                    <a:pt x="125" y="337"/>
                    <a:pt x="91" y="337"/>
                  </a:cubicBezTo>
                  <a:cubicBezTo>
                    <a:pt x="63" y="337"/>
                    <a:pt x="41" y="327"/>
                    <a:pt x="24" y="307"/>
                  </a:cubicBezTo>
                  <a:cubicBezTo>
                    <a:pt x="8" y="286"/>
                    <a:pt x="0" y="259"/>
                    <a:pt x="0" y="225"/>
                  </a:cubicBezTo>
                  <a:cubicBezTo>
                    <a:pt x="0" y="188"/>
                    <a:pt x="9" y="158"/>
                    <a:pt x="27" y="136"/>
                  </a:cubicBezTo>
                  <a:cubicBezTo>
                    <a:pt x="45" y="113"/>
                    <a:pt x="70" y="102"/>
                    <a:pt x="101" y="102"/>
                  </a:cubicBezTo>
                  <a:cubicBezTo>
                    <a:pt x="131" y="102"/>
                    <a:pt x="153" y="114"/>
                    <a:pt x="167" y="138"/>
                  </a:cubicBezTo>
                  <a:cubicBezTo>
                    <a:pt x="168" y="138"/>
                    <a:pt x="168" y="138"/>
                    <a:pt x="168" y="138"/>
                  </a:cubicBezTo>
                  <a:cubicBezTo>
                    <a:pt x="168" y="0"/>
                    <a:pt x="168" y="0"/>
                    <a:pt x="168" y="0"/>
                  </a:cubicBezTo>
                  <a:cubicBezTo>
                    <a:pt x="203" y="0"/>
                    <a:pt x="203" y="0"/>
                    <a:pt x="203" y="0"/>
                  </a:cubicBezTo>
                  <a:lnTo>
                    <a:pt x="203" y="332"/>
                  </a:lnTo>
                  <a:close/>
                  <a:moveTo>
                    <a:pt x="168" y="230"/>
                  </a:moveTo>
                  <a:cubicBezTo>
                    <a:pt x="168" y="197"/>
                    <a:pt x="168" y="197"/>
                    <a:pt x="168" y="197"/>
                  </a:cubicBezTo>
                  <a:cubicBezTo>
                    <a:pt x="168" y="179"/>
                    <a:pt x="162" y="163"/>
                    <a:pt x="149" y="151"/>
                  </a:cubicBezTo>
                  <a:cubicBezTo>
                    <a:pt x="137" y="139"/>
                    <a:pt x="122" y="133"/>
                    <a:pt x="105" y="133"/>
                  </a:cubicBezTo>
                  <a:cubicBezTo>
                    <a:pt x="84" y="133"/>
                    <a:pt x="67" y="141"/>
                    <a:pt x="54" y="157"/>
                  </a:cubicBezTo>
                  <a:cubicBezTo>
                    <a:pt x="42" y="173"/>
                    <a:pt x="36" y="195"/>
                    <a:pt x="36" y="223"/>
                  </a:cubicBezTo>
                  <a:cubicBezTo>
                    <a:pt x="36" y="249"/>
                    <a:pt x="42" y="269"/>
                    <a:pt x="53" y="284"/>
                  </a:cubicBezTo>
                  <a:cubicBezTo>
                    <a:pt x="65" y="299"/>
                    <a:pt x="81" y="306"/>
                    <a:pt x="101" y="306"/>
                  </a:cubicBezTo>
                  <a:cubicBezTo>
                    <a:pt x="120" y="306"/>
                    <a:pt x="136" y="299"/>
                    <a:pt x="149" y="285"/>
                  </a:cubicBezTo>
                  <a:cubicBezTo>
                    <a:pt x="161" y="271"/>
                    <a:pt x="168" y="252"/>
                    <a:pt x="168"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30" name="Freeform 22"/>
            <p:cNvSpPr>
              <a:spLocks noEditPoints="1"/>
            </p:cNvSpPr>
            <p:nvPr userDrawn="1"/>
          </p:nvSpPr>
          <p:spPr bwMode="auto">
            <a:xfrm>
              <a:off x="5774" y="633"/>
              <a:ext cx="454" cy="556"/>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8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8"/>
                  </a:cubicBezTo>
                  <a:cubicBezTo>
                    <a:pt x="47" y="60"/>
                    <a:pt x="40" y="76"/>
                    <a:pt x="37" y="96"/>
                  </a:cubicBezTo>
                  <a:lnTo>
                    <a:pt x="15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31" name="Freeform 23"/>
            <p:cNvSpPr>
              <a:spLocks noEditPoints="1"/>
            </p:cNvSpPr>
            <p:nvPr userDrawn="1"/>
          </p:nvSpPr>
          <p:spPr bwMode="auto">
            <a:xfrm>
              <a:off x="1426" y="1557"/>
              <a:ext cx="447" cy="743"/>
            </a:xfrm>
            <a:custGeom>
              <a:avLst/>
              <a:gdLst>
                <a:gd name="T0" fmla="*/ 189 w 189"/>
                <a:gd name="T1" fmla="*/ 93 h 314"/>
                <a:gd name="T2" fmla="*/ 158 w 189"/>
                <a:gd name="T3" fmla="*/ 167 h 314"/>
                <a:gd name="T4" fmla="*/ 77 w 189"/>
                <a:gd name="T5" fmla="*/ 195 h 314"/>
                <a:gd name="T6" fmla="*/ 36 w 189"/>
                <a:gd name="T7" fmla="*/ 195 h 314"/>
                <a:gd name="T8" fmla="*/ 36 w 189"/>
                <a:gd name="T9" fmla="*/ 314 h 314"/>
                <a:gd name="T10" fmla="*/ 0 w 189"/>
                <a:gd name="T11" fmla="*/ 314 h 314"/>
                <a:gd name="T12" fmla="*/ 0 w 189"/>
                <a:gd name="T13" fmla="*/ 0 h 314"/>
                <a:gd name="T14" fmla="*/ 85 w 189"/>
                <a:gd name="T15" fmla="*/ 0 h 314"/>
                <a:gd name="T16" fmla="*/ 161 w 189"/>
                <a:gd name="T17" fmla="*/ 24 h 314"/>
                <a:gd name="T18" fmla="*/ 189 w 189"/>
                <a:gd name="T19" fmla="*/ 93 h 314"/>
                <a:gd name="T20" fmla="*/ 151 w 189"/>
                <a:gd name="T21" fmla="*/ 95 h 314"/>
                <a:gd name="T22" fmla="*/ 78 w 189"/>
                <a:gd name="T23" fmla="*/ 33 h 314"/>
                <a:gd name="T24" fmla="*/ 36 w 189"/>
                <a:gd name="T25" fmla="*/ 33 h 314"/>
                <a:gd name="T26" fmla="*/ 36 w 189"/>
                <a:gd name="T27" fmla="*/ 162 h 314"/>
                <a:gd name="T28" fmla="*/ 74 w 189"/>
                <a:gd name="T29" fmla="*/ 162 h 314"/>
                <a:gd name="T30" fmla="*/ 131 w 189"/>
                <a:gd name="T31" fmla="*/ 144 h 314"/>
                <a:gd name="T32" fmla="*/ 151 w 189"/>
                <a:gd name="T33" fmla="*/ 9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314">
                  <a:moveTo>
                    <a:pt x="189" y="93"/>
                  </a:moveTo>
                  <a:cubicBezTo>
                    <a:pt x="189" y="124"/>
                    <a:pt x="178" y="148"/>
                    <a:pt x="158" y="167"/>
                  </a:cubicBezTo>
                  <a:cubicBezTo>
                    <a:pt x="137" y="185"/>
                    <a:pt x="110" y="195"/>
                    <a:pt x="77" y="195"/>
                  </a:cubicBezTo>
                  <a:cubicBezTo>
                    <a:pt x="36" y="195"/>
                    <a:pt x="36" y="195"/>
                    <a:pt x="36" y="195"/>
                  </a:cubicBezTo>
                  <a:cubicBezTo>
                    <a:pt x="36" y="314"/>
                    <a:pt x="36" y="314"/>
                    <a:pt x="36" y="314"/>
                  </a:cubicBezTo>
                  <a:cubicBezTo>
                    <a:pt x="0" y="314"/>
                    <a:pt x="0" y="314"/>
                    <a:pt x="0" y="314"/>
                  </a:cubicBezTo>
                  <a:cubicBezTo>
                    <a:pt x="0" y="0"/>
                    <a:pt x="0" y="0"/>
                    <a:pt x="0" y="0"/>
                  </a:cubicBezTo>
                  <a:cubicBezTo>
                    <a:pt x="85" y="0"/>
                    <a:pt x="85" y="0"/>
                    <a:pt x="85" y="0"/>
                  </a:cubicBezTo>
                  <a:cubicBezTo>
                    <a:pt x="118" y="0"/>
                    <a:pt x="143" y="8"/>
                    <a:pt x="161" y="24"/>
                  </a:cubicBezTo>
                  <a:cubicBezTo>
                    <a:pt x="180" y="41"/>
                    <a:pt x="189" y="64"/>
                    <a:pt x="189" y="93"/>
                  </a:cubicBezTo>
                  <a:close/>
                  <a:moveTo>
                    <a:pt x="151" y="95"/>
                  </a:moveTo>
                  <a:cubicBezTo>
                    <a:pt x="151" y="54"/>
                    <a:pt x="127" y="33"/>
                    <a:pt x="78" y="33"/>
                  </a:cubicBezTo>
                  <a:cubicBezTo>
                    <a:pt x="36" y="33"/>
                    <a:pt x="36" y="33"/>
                    <a:pt x="36" y="33"/>
                  </a:cubicBezTo>
                  <a:cubicBezTo>
                    <a:pt x="36" y="162"/>
                    <a:pt x="36" y="162"/>
                    <a:pt x="36" y="162"/>
                  </a:cubicBezTo>
                  <a:cubicBezTo>
                    <a:pt x="74" y="162"/>
                    <a:pt x="74" y="162"/>
                    <a:pt x="74" y="162"/>
                  </a:cubicBezTo>
                  <a:cubicBezTo>
                    <a:pt x="99" y="162"/>
                    <a:pt x="118" y="156"/>
                    <a:pt x="131" y="144"/>
                  </a:cubicBezTo>
                  <a:cubicBezTo>
                    <a:pt x="144" y="133"/>
                    <a:pt x="151" y="117"/>
                    <a:pt x="151"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32" name="Freeform 24"/>
            <p:cNvSpPr>
              <a:spLocks noEditPoints="1"/>
            </p:cNvSpPr>
            <p:nvPr userDrawn="1"/>
          </p:nvSpPr>
          <p:spPr bwMode="auto">
            <a:xfrm>
              <a:off x="1923" y="1756"/>
              <a:ext cx="411" cy="556"/>
            </a:xfrm>
            <a:custGeom>
              <a:avLst/>
              <a:gdLst>
                <a:gd name="T0" fmla="*/ 174 w 174"/>
                <a:gd name="T1" fmla="*/ 230 h 235"/>
                <a:gd name="T2" fmla="*/ 139 w 174"/>
                <a:gd name="T3" fmla="*/ 230 h 235"/>
                <a:gd name="T4" fmla="*/ 139 w 174"/>
                <a:gd name="T5" fmla="*/ 195 h 235"/>
                <a:gd name="T6" fmla="*/ 138 w 174"/>
                <a:gd name="T7" fmla="*/ 195 h 235"/>
                <a:gd name="T8" fmla="*/ 70 w 174"/>
                <a:gd name="T9" fmla="*/ 235 h 235"/>
                <a:gd name="T10" fmla="*/ 19 w 174"/>
                <a:gd name="T11" fmla="*/ 218 h 235"/>
                <a:gd name="T12" fmla="*/ 0 w 174"/>
                <a:gd name="T13" fmla="*/ 170 h 235"/>
                <a:gd name="T14" fmla="*/ 73 w 174"/>
                <a:gd name="T15" fmla="*/ 97 h 235"/>
                <a:gd name="T16" fmla="*/ 139 w 174"/>
                <a:gd name="T17" fmla="*/ 87 h 235"/>
                <a:gd name="T18" fmla="*/ 93 w 174"/>
                <a:gd name="T19" fmla="*/ 31 h 235"/>
                <a:gd name="T20" fmla="*/ 21 w 174"/>
                <a:gd name="T21" fmla="*/ 58 h 235"/>
                <a:gd name="T22" fmla="*/ 21 w 174"/>
                <a:gd name="T23" fmla="*/ 21 h 235"/>
                <a:gd name="T24" fmla="*/ 55 w 174"/>
                <a:gd name="T25" fmla="*/ 7 h 235"/>
                <a:gd name="T26" fmla="*/ 96 w 174"/>
                <a:gd name="T27" fmla="*/ 0 h 235"/>
                <a:gd name="T28" fmla="*/ 174 w 174"/>
                <a:gd name="T29" fmla="*/ 84 h 235"/>
                <a:gd name="T30" fmla="*/ 174 w 174"/>
                <a:gd name="T31" fmla="*/ 230 h 235"/>
                <a:gd name="T32" fmla="*/ 139 w 174"/>
                <a:gd name="T33" fmla="*/ 116 h 235"/>
                <a:gd name="T34" fmla="*/ 85 w 174"/>
                <a:gd name="T35" fmla="*/ 124 h 235"/>
                <a:gd name="T36" fmla="*/ 47 w 174"/>
                <a:gd name="T37" fmla="*/ 137 h 235"/>
                <a:gd name="T38" fmla="*/ 36 w 174"/>
                <a:gd name="T39" fmla="*/ 167 h 235"/>
                <a:gd name="T40" fmla="*/ 48 w 174"/>
                <a:gd name="T41" fmla="*/ 194 h 235"/>
                <a:gd name="T42" fmla="*/ 78 w 174"/>
                <a:gd name="T43" fmla="*/ 204 h 235"/>
                <a:gd name="T44" fmla="*/ 122 w 174"/>
                <a:gd name="T45" fmla="*/ 186 h 235"/>
                <a:gd name="T46" fmla="*/ 139 w 174"/>
                <a:gd name="T47" fmla="*/ 139 h 235"/>
                <a:gd name="T48" fmla="*/ 139 w 174"/>
                <a:gd name="T49" fmla="*/ 11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 h="235">
                  <a:moveTo>
                    <a:pt x="174" y="230"/>
                  </a:moveTo>
                  <a:cubicBezTo>
                    <a:pt x="139" y="230"/>
                    <a:pt x="139" y="230"/>
                    <a:pt x="139" y="230"/>
                  </a:cubicBezTo>
                  <a:cubicBezTo>
                    <a:pt x="139" y="195"/>
                    <a:pt x="139" y="195"/>
                    <a:pt x="139" y="195"/>
                  </a:cubicBezTo>
                  <a:cubicBezTo>
                    <a:pt x="138" y="195"/>
                    <a:pt x="138" y="195"/>
                    <a:pt x="138" y="195"/>
                  </a:cubicBezTo>
                  <a:cubicBezTo>
                    <a:pt x="123" y="222"/>
                    <a:pt x="100" y="235"/>
                    <a:pt x="70" y="235"/>
                  </a:cubicBezTo>
                  <a:cubicBezTo>
                    <a:pt x="49" y="235"/>
                    <a:pt x="32" y="229"/>
                    <a:pt x="19" y="218"/>
                  </a:cubicBezTo>
                  <a:cubicBezTo>
                    <a:pt x="6" y="206"/>
                    <a:pt x="0" y="190"/>
                    <a:pt x="0" y="170"/>
                  </a:cubicBezTo>
                  <a:cubicBezTo>
                    <a:pt x="0" y="128"/>
                    <a:pt x="24" y="104"/>
                    <a:pt x="73" y="97"/>
                  </a:cubicBezTo>
                  <a:cubicBezTo>
                    <a:pt x="139" y="87"/>
                    <a:pt x="139" y="87"/>
                    <a:pt x="139" y="87"/>
                  </a:cubicBezTo>
                  <a:cubicBezTo>
                    <a:pt x="139" y="50"/>
                    <a:pt x="124" y="31"/>
                    <a:pt x="93" y="31"/>
                  </a:cubicBezTo>
                  <a:cubicBezTo>
                    <a:pt x="67" y="31"/>
                    <a:pt x="43" y="40"/>
                    <a:pt x="21" y="58"/>
                  </a:cubicBezTo>
                  <a:cubicBezTo>
                    <a:pt x="21" y="21"/>
                    <a:pt x="21" y="21"/>
                    <a:pt x="21" y="21"/>
                  </a:cubicBezTo>
                  <a:cubicBezTo>
                    <a:pt x="28" y="16"/>
                    <a:pt x="39" y="11"/>
                    <a:pt x="55" y="7"/>
                  </a:cubicBezTo>
                  <a:cubicBezTo>
                    <a:pt x="70" y="2"/>
                    <a:pt x="84" y="0"/>
                    <a:pt x="96" y="0"/>
                  </a:cubicBezTo>
                  <a:cubicBezTo>
                    <a:pt x="148" y="0"/>
                    <a:pt x="174" y="28"/>
                    <a:pt x="174" y="84"/>
                  </a:cubicBezTo>
                  <a:lnTo>
                    <a:pt x="174" y="230"/>
                  </a:lnTo>
                  <a:close/>
                  <a:moveTo>
                    <a:pt x="139" y="116"/>
                  </a:moveTo>
                  <a:cubicBezTo>
                    <a:pt x="85" y="124"/>
                    <a:pt x="85" y="124"/>
                    <a:pt x="85" y="124"/>
                  </a:cubicBezTo>
                  <a:cubicBezTo>
                    <a:pt x="67" y="126"/>
                    <a:pt x="54" y="131"/>
                    <a:pt x="47" y="137"/>
                  </a:cubicBezTo>
                  <a:cubicBezTo>
                    <a:pt x="40" y="143"/>
                    <a:pt x="36" y="153"/>
                    <a:pt x="36" y="167"/>
                  </a:cubicBezTo>
                  <a:cubicBezTo>
                    <a:pt x="36" y="178"/>
                    <a:pt x="40" y="187"/>
                    <a:pt x="48" y="194"/>
                  </a:cubicBezTo>
                  <a:cubicBezTo>
                    <a:pt x="56" y="201"/>
                    <a:pt x="66" y="204"/>
                    <a:pt x="78" y="204"/>
                  </a:cubicBezTo>
                  <a:cubicBezTo>
                    <a:pt x="96" y="204"/>
                    <a:pt x="110" y="198"/>
                    <a:pt x="122" y="186"/>
                  </a:cubicBezTo>
                  <a:cubicBezTo>
                    <a:pt x="133" y="173"/>
                    <a:pt x="139" y="157"/>
                    <a:pt x="139" y="139"/>
                  </a:cubicBezTo>
                  <a:lnTo>
                    <a:pt x="139"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33" name="Freeform 25"/>
            <p:cNvSpPr>
              <a:spLocks/>
            </p:cNvSpPr>
            <p:nvPr userDrawn="1"/>
          </p:nvSpPr>
          <p:spPr bwMode="auto">
            <a:xfrm>
              <a:off x="2493" y="1758"/>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34" name="Freeform 26"/>
            <p:cNvSpPr>
              <a:spLocks/>
            </p:cNvSpPr>
            <p:nvPr userDrawn="1"/>
          </p:nvSpPr>
          <p:spPr bwMode="auto">
            <a:xfrm>
              <a:off x="2824" y="1612"/>
              <a:ext cx="303" cy="700"/>
            </a:xfrm>
            <a:custGeom>
              <a:avLst/>
              <a:gdLst>
                <a:gd name="T0" fmla="*/ 128 w 128"/>
                <a:gd name="T1" fmla="*/ 288 h 296"/>
                <a:gd name="T2" fmla="*/ 95 w 128"/>
                <a:gd name="T3" fmla="*/ 296 h 296"/>
                <a:gd name="T4" fmla="*/ 37 w 128"/>
                <a:gd name="T5" fmla="*/ 230 h 296"/>
                <a:gd name="T6" fmla="*/ 37 w 128"/>
                <a:gd name="T7" fmla="*/ 97 h 296"/>
                <a:gd name="T8" fmla="*/ 0 w 128"/>
                <a:gd name="T9" fmla="*/ 97 h 296"/>
                <a:gd name="T10" fmla="*/ 0 w 128"/>
                <a:gd name="T11" fmla="*/ 66 h 296"/>
                <a:gd name="T12" fmla="*/ 37 w 128"/>
                <a:gd name="T13" fmla="*/ 66 h 296"/>
                <a:gd name="T14" fmla="*/ 37 w 128"/>
                <a:gd name="T15" fmla="*/ 12 h 296"/>
                <a:gd name="T16" fmla="*/ 73 w 128"/>
                <a:gd name="T17" fmla="*/ 0 h 296"/>
                <a:gd name="T18" fmla="*/ 73 w 128"/>
                <a:gd name="T19" fmla="*/ 66 h 296"/>
                <a:gd name="T20" fmla="*/ 128 w 128"/>
                <a:gd name="T21" fmla="*/ 66 h 296"/>
                <a:gd name="T22" fmla="*/ 128 w 128"/>
                <a:gd name="T23" fmla="*/ 97 h 296"/>
                <a:gd name="T24" fmla="*/ 73 w 128"/>
                <a:gd name="T25" fmla="*/ 97 h 296"/>
                <a:gd name="T26" fmla="*/ 73 w 128"/>
                <a:gd name="T27" fmla="*/ 223 h 296"/>
                <a:gd name="T28" fmla="*/ 80 w 128"/>
                <a:gd name="T29" fmla="*/ 256 h 296"/>
                <a:gd name="T30" fmla="*/ 106 w 128"/>
                <a:gd name="T31" fmla="*/ 265 h 296"/>
                <a:gd name="T32" fmla="*/ 128 w 128"/>
                <a:gd name="T33" fmla="*/ 258 h 296"/>
                <a:gd name="T34" fmla="*/ 128 w 128"/>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296">
                  <a:moveTo>
                    <a:pt x="128" y="288"/>
                  </a:moveTo>
                  <a:cubicBezTo>
                    <a:pt x="120" y="293"/>
                    <a:pt x="109" y="296"/>
                    <a:pt x="95" y="296"/>
                  </a:cubicBezTo>
                  <a:cubicBezTo>
                    <a:pt x="57" y="296"/>
                    <a:pt x="37" y="274"/>
                    <a:pt x="37" y="230"/>
                  </a:cubicBezTo>
                  <a:cubicBezTo>
                    <a:pt x="37" y="97"/>
                    <a:pt x="37" y="97"/>
                    <a:pt x="37" y="97"/>
                  </a:cubicBezTo>
                  <a:cubicBezTo>
                    <a:pt x="0" y="97"/>
                    <a:pt x="0" y="97"/>
                    <a:pt x="0" y="97"/>
                  </a:cubicBezTo>
                  <a:cubicBezTo>
                    <a:pt x="0" y="66"/>
                    <a:pt x="0" y="66"/>
                    <a:pt x="0" y="66"/>
                  </a:cubicBezTo>
                  <a:cubicBezTo>
                    <a:pt x="37" y="66"/>
                    <a:pt x="37" y="66"/>
                    <a:pt x="37" y="66"/>
                  </a:cubicBezTo>
                  <a:cubicBezTo>
                    <a:pt x="37" y="12"/>
                    <a:pt x="37" y="12"/>
                    <a:pt x="37" y="12"/>
                  </a:cubicBezTo>
                  <a:cubicBezTo>
                    <a:pt x="73" y="0"/>
                    <a:pt x="73" y="0"/>
                    <a:pt x="73" y="0"/>
                  </a:cubicBezTo>
                  <a:cubicBezTo>
                    <a:pt x="73" y="66"/>
                    <a:pt x="73" y="66"/>
                    <a:pt x="73" y="66"/>
                  </a:cubicBezTo>
                  <a:cubicBezTo>
                    <a:pt x="128" y="66"/>
                    <a:pt x="128" y="66"/>
                    <a:pt x="128" y="66"/>
                  </a:cubicBezTo>
                  <a:cubicBezTo>
                    <a:pt x="128" y="97"/>
                    <a:pt x="128" y="97"/>
                    <a:pt x="128" y="97"/>
                  </a:cubicBezTo>
                  <a:cubicBezTo>
                    <a:pt x="73" y="97"/>
                    <a:pt x="73" y="97"/>
                    <a:pt x="73" y="97"/>
                  </a:cubicBezTo>
                  <a:cubicBezTo>
                    <a:pt x="73" y="223"/>
                    <a:pt x="73" y="223"/>
                    <a:pt x="73" y="223"/>
                  </a:cubicBezTo>
                  <a:cubicBezTo>
                    <a:pt x="73" y="238"/>
                    <a:pt x="75" y="249"/>
                    <a:pt x="80" y="256"/>
                  </a:cubicBezTo>
                  <a:cubicBezTo>
                    <a:pt x="85" y="262"/>
                    <a:pt x="94" y="265"/>
                    <a:pt x="106" y="265"/>
                  </a:cubicBezTo>
                  <a:cubicBezTo>
                    <a:pt x="114" y="265"/>
                    <a:pt x="122" y="263"/>
                    <a:pt x="128" y="258"/>
                  </a:cubicBezTo>
                  <a:lnTo>
                    <a:pt x="128"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35" name="Freeform 27"/>
            <p:cNvSpPr>
              <a:spLocks/>
            </p:cNvSpPr>
            <p:nvPr userDrawn="1"/>
          </p:nvSpPr>
          <p:spPr bwMode="auto">
            <a:xfrm>
              <a:off x="3240" y="1756"/>
              <a:ext cx="433" cy="544"/>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36" name="Freeform 28"/>
            <p:cNvSpPr>
              <a:spLocks noEditPoints="1"/>
            </p:cNvSpPr>
            <p:nvPr userDrawn="1"/>
          </p:nvSpPr>
          <p:spPr bwMode="auto">
            <a:xfrm>
              <a:off x="3789" y="1756"/>
              <a:ext cx="457"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2" y="59"/>
                    <a:pt x="142" y="48"/>
                  </a:cubicBezTo>
                  <a:cubicBezTo>
                    <a:pt x="132" y="36"/>
                    <a:pt x="119" y="31"/>
                    <a:pt x="102" y="31"/>
                  </a:cubicBezTo>
                  <a:cubicBezTo>
                    <a:pt x="85" y="31"/>
                    <a:pt x="71" y="37"/>
                    <a:pt x="60" y="49"/>
                  </a:cubicBezTo>
                  <a:cubicBezTo>
                    <a:pt x="48" y="60"/>
                    <a:pt x="41" y="76"/>
                    <a:pt x="38"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37" name="Freeform 29"/>
            <p:cNvSpPr>
              <a:spLocks/>
            </p:cNvSpPr>
            <p:nvPr userDrawn="1"/>
          </p:nvSpPr>
          <p:spPr bwMode="auto">
            <a:xfrm>
              <a:off x="4369" y="1758"/>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8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8"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38" name="Freeform 30"/>
            <p:cNvSpPr>
              <a:spLocks/>
            </p:cNvSpPr>
            <p:nvPr userDrawn="1"/>
          </p:nvSpPr>
          <p:spPr bwMode="auto">
            <a:xfrm>
              <a:off x="1379" y="2666"/>
              <a:ext cx="544" cy="769"/>
            </a:xfrm>
            <a:custGeom>
              <a:avLst/>
              <a:gdLst>
                <a:gd name="T0" fmla="*/ 230 w 230"/>
                <a:gd name="T1" fmla="*/ 307 h 325"/>
                <a:gd name="T2" fmla="*/ 145 w 230"/>
                <a:gd name="T3" fmla="*/ 325 h 325"/>
                <a:gd name="T4" fmla="*/ 69 w 230"/>
                <a:gd name="T5" fmla="*/ 306 h 325"/>
                <a:gd name="T6" fmla="*/ 17 w 230"/>
                <a:gd name="T7" fmla="*/ 250 h 325"/>
                <a:gd name="T8" fmla="*/ 0 w 230"/>
                <a:gd name="T9" fmla="*/ 169 h 325"/>
                <a:gd name="T10" fmla="*/ 20 w 230"/>
                <a:gd name="T11" fmla="*/ 82 h 325"/>
                <a:gd name="T12" fmla="*/ 76 w 230"/>
                <a:gd name="T13" fmla="*/ 22 h 325"/>
                <a:gd name="T14" fmla="*/ 157 w 230"/>
                <a:gd name="T15" fmla="*/ 0 h 325"/>
                <a:gd name="T16" fmla="*/ 230 w 230"/>
                <a:gd name="T17" fmla="*/ 13 h 325"/>
                <a:gd name="T18" fmla="*/ 230 w 230"/>
                <a:gd name="T19" fmla="*/ 52 h 325"/>
                <a:gd name="T20" fmla="*/ 157 w 230"/>
                <a:gd name="T21" fmla="*/ 33 h 325"/>
                <a:gd name="T22" fmla="*/ 95 w 230"/>
                <a:gd name="T23" fmla="*/ 50 h 325"/>
                <a:gd name="T24" fmla="*/ 52 w 230"/>
                <a:gd name="T25" fmla="*/ 97 h 325"/>
                <a:gd name="T26" fmla="*/ 37 w 230"/>
                <a:gd name="T27" fmla="*/ 166 h 325"/>
                <a:gd name="T28" fmla="*/ 51 w 230"/>
                <a:gd name="T29" fmla="*/ 232 h 325"/>
                <a:gd name="T30" fmla="*/ 91 w 230"/>
                <a:gd name="T31" fmla="*/ 276 h 325"/>
                <a:gd name="T32" fmla="*/ 150 w 230"/>
                <a:gd name="T33" fmla="*/ 292 h 325"/>
                <a:gd name="T34" fmla="*/ 230 w 230"/>
                <a:gd name="T35" fmla="*/ 271 h 325"/>
                <a:gd name="T36" fmla="*/ 230 w 230"/>
                <a:gd name="T37" fmla="*/ 30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0" h="325">
                  <a:moveTo>
                    <a:pt x="230" y="307"/>
                  </a:moveTo>
                  <a:cubicBezTo>
                    <a:pt x="207" y="319"/>
                    <a:pt x="179" y="325"/>
                    <a:pt x="145" y="325"/>
                  </a:cubicBezTo>
                  <a:cubicBezTo>
                    <a:pt x="116" y="325"/>
                    <a:pt x="91" y="319"/>
                    <a:pt x="69" y="306"/>
                  </a:cubicBezTo>
                  <a:cubicBezTo>
                    <a:pt x="47" y="293"/>
                    <a:pt x="29" y="274"/>
                    <a:pt x="17" y="250"/>
                  </a:cubicBezTo>
                  <a:cubicBezTo>
                    <a:pt x="6" y="226"/>
                    <a:pt x="0" y="199"/>
                    <a:pt x="0" y="169"/>
                  </a:cubicBezTo>
                  <a:cubicBezTo>
                    <a:pt x="0" y="137"/>
                    <a:pt x="6" y="108"/>
                    <a:pt x="20" y="82"/>
                  </a:cubicBezTo>
                  <a:cubicBezTo>
                    <a:pt x="33" y="56"/>
                    <a:pt x="52" y="36"/>
                    <a:pt x="76" y="22"/>
                  </a:cubicBezTo>
                  <a:cubicBezTo>
                    <a:pt x="100" y="7"/>
                    <a:pt x="127" y="0"/>
                    <a:pt x="157" y="0"/>
                  </a:cubicBezTo>
                  <a:cubicBezTo>
                    <a:pt x="186" y="0"/>
                    <a:pt x="210" y="5"/>
                    <a:pt x="230" y="13"/>
                  </a:cubicBezTo>
                  <a:cubicBezTo>
                    <a:pt x="230" y="52"/>
                    <a:pt x="230" y="52"/>
                    <a:pt x="230" y="52"/>
                  </a:cubicBezTo>
                  <a:cubicBezTo>
                    <a:pt x="208" y="40"/>
                    <a:pt x="183" y="33"/>
                    <a:pt x="157" y="33"/>
                  </a:cubicBezTo>
                  <a:cubicBezTo>
                    <a:pt x="133" y="33"/>
                    <a:pt x="113" y="39"/>
                    <a:pt x="95" y="50"/>
                  </a:cubicBezTo>
                  <a:cubicBezTo>
                    <a:pt x="76" y="61"/>
                    <a:pt x="62" y="76"/>
                    <a:pt x="52" y="97"/>
                  </a:cubicBezTo>
                  <a:cubicBezTo>
                    <a:pt x="42" y="117"/>
                    <a:pt x="37" y="140"/>
                    <a:pt x="37" y="166"/>
                  </a:cubicBezTo>
                  <a:cubicBezTo>
                    <a:pt x="37" y="191"/>
                    <a:pt x="42" y="213"/>
                    <a:pt x="51" y="232"/>
                  </a:cubicBezTo>
                  <a:cubicBezTo>
                    <a:pt x="61" y="251"/>
                    <a:pt x="74" y="266"/>
                    <a:pt x="91" y="276"/>
                  </a:cubicBezTo>
                  <a:cubicBezTo>
                    <a:pt x="108" y="287"/>
                    <a:pt x="128" y="292"/>
                    <a:pt x="150" y="292"/>
                  </a:cubicBezTo>
                  <a:cubicBezTo>
                    <a:pt x="181" y="292"/>
                    <a:pt x="207" y="285"/>
                    <a:pt x="230" y="271"/>
                  </a:cubicBezTo>
                  <a:lnTo>
                    <a:pt x="230"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39" name="Freeform 31"/>
            <p:cNvSpPr>
              <a:spLocks noEditPoints="1"/>
            </p:cNvSpPr>
            <p:nvPr userDrawn="1"/>
          </p:nvSpPr>
          <p:spPr bwMode="auto">
            <a:xfrm>
              <a:off x="2020" y="2879"/>
              <a:ext cx="516" cy="556"/>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6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6"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40" name="Freeform 32"/>
            <p:cNvSpPr>
              <a:spLocks/>
            </p:cNvSpPr>
            <p:nvPr userDrawn="1"/>
          </p:nvSpPr>
          <p:spPr bwMode="auto">
            <a:xfrm>
              <a:off x="2663" y="2879"/>
              <a:ext cx="433" cy="544"/>
            </a:xfrm>
            <a:custGeom>
              <a:avLst/>
              <a:gdLst>
                <a:gd name="T0" fmla="*/ 183 w 183"/>
                <a:gd name="T1" fmla="*/ 230 h 230"/>
                <a:gd name="T2" fmla="*/ 148 w 183"/>
                <a:gd name="T3" fmla="*/ 230 h 230"/>
                <a:gd name="T4" fmla="*/ 148 w 183"/>
                <a:gd name="T5" fmla="*/ 102 h 230"/>
                <a:gd name="T6" fmla="*/ 97 w 183"/>
                <a:gd name="T7" fmla="*/ 31 h 230"/>
                <a:gd name="T8" fmla="*/ 53 w 183"/>
                <a:gd name="T9" fmla="*/ 51 h 230"/>
                <a:gd name="T10" fmla="*/ 36 w 183"/>
                <a:gd name="T11" fmla="*/ 102 h 230"/>
                <a:gd name="T12" fmla="*/ 36 w 183"/>
                <a:gd name="T13" fmla="*/ 230 h 230"/>
                <a:gd name="T14" fmla="*/ 0 w 183"/>
                <a:gd name="T15" fmla="*/ 230 h 230"/>
                <a:gd name="T16" fmla="*/ 0 w 183"/>
                <a:gd name="T17" fmla="*/ 5 h 230"/>
                <a:gd name="T18" fmla="*/ 36 w 183"/>
                <a:gd name="T19" fmla="*/ 5 h 230"/>
                <a:gd name="T20" fmla="*/ 36 w 183"/>
                <a:gd name="T21" fmla="*/ 43 h 230"/>
                <a:gd name="T22" fmla="*/ 37 w 183"/>
                <a:gd name="T23" fmla="*/ 43 h 230"/>
                <a:gd name="T24" fmla="*/ 109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8" y="230"/>
                    <a:pt x="148" y="230"/>
                    <a:pt x="148" y="230"/>
                  </a:cubicBezTo>
                  <a:cubicBezTo>
                    <a:pt x="148" y="102"/>
                    <a:pt x="148" y="102"/>
                    <a:pt x="148" y="102"/>
                  </a:cubicBezTo>
                  <a:cubicBezTo>
                    <a:pt x="148" y="54"/>
                    <a:pt x="131" y="31"/>
                    <a:pt x="97" y="31"/>
                  </a:cubicBezTo>
                  <a:cubicBezTo>
                    <a:pt x="79" y="31"/>
                    <a:pt x="65" y="37"/>
                    <a:pt x="53" y="51"/>
                  </a:cubicBezTo>
                  <a:cubicBezTo>
                    <a:pt x="42" y="64"/>
                    <a:pt x="36" y="81"/>
                    <a:pt x="36" y="102"/>
                  </a:cubicBezTo>
                  <a:cubicBezTo>
                    <a:pt x="36" y="230"/>
                    <a:pt x="36" y="230"/>
                    <a:pt x="36" y="230"/>
                  </a:cubicBezTo>
                  <a:cubicBezTo>
                    <a:pt x="0" y="230"/>
                    <a:pt x="0" y="230"/>
                    <a:pt x="0" y="230"/>
                  </a:cubicBezTo>
                  <a:cubicBezTo>
                    <a:pt x="0" y="5"/>
                    <a:pt x="0" y="5"/>
                    <a:pt x="0" y="5"/>
                  </a:cubicBezTo>
                  <a:cubicBezTo>
                    <a:pt x="36" y="5"/>
                    <a:pt x="36" y="5"/>
                    <a:pt x="36" y="5"/>
                  </a:cubicBezTo>
                  <a:cubicBezTo>
                    <a:pt x="36" y="43"/>
                    <a:pt x="36" y="43"/>
                    <a:pt x="36" y="43"/>
                  </a:cubicBezTo>
                  <a:cubicBezTo>
                    <a:pt x="37" y="43"/>
                    <a:pt x="37" y="43"/>
                    <a:pt x="37" y="43"/>
                  </a:cubicBezTo>
                  <a:cubicBezTo>
                    <a:pt x="53" y="14"/>
                    <a:pt x="77" y="0"/>
                    <a:pt x="109" y="0"/>
                  </a:cubicBezTo>
                  <a:cubicBezTo>
                    <a:pt x="133" y="0"/>
                    <a:pt x="152" y="8"/>
                    <a:pt x="164" y="24"/>
                  </a:cubicBezTo>
                  <a:cubicBezTo>
                    <a:pt x="177"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41" name="Freeform 33"/>
            <p:cNvSpPr>
              <a:spLocks/>
            </p:cNvSpPr>
            <p:nvPr userDrawn="1"/>
          </p:nvSpPr>
          <p:spPr bwMode="auto">
            <a:xfrm>
              <a:off x="3198" y="2626"/>
              <a:ext cx="315" cy="797"/>
            </a:xfrm>
            <a:custGeom>
              <a:avLst/>
              <a:gdLst>
                <a:gd name="T0" fmla="*/ 133 w 133"/>
                <a:gd name="T1" fmla="*/ 36 h 337"/>
                <a:gd name="T2" fmla="*/ 110 w 133"/>
                <a:gd name="T3" fmla="*/ 30 h 337"/>
                <a:gd name="T4" fmla="*/ 73 w 133"/>
                <a:gd name="T5" fmla="*/ 78 h 337"/>
                <a:gd name="T6" fmla="*/ 73 w 133"/>
                <a:gd name="T7" fmla="*/ 112 h 337"/>
                <a:gd name="T8" fmla="*/ 124 w 133"/>
                <a:gd name="T9" fmla="*/ 112 h 337"/>
                <a:gd name="T10" fmla="*/ 124 w 133"/>
                <a:gd name="T11" fmla="*/ 143 h 337"/>
                <a:gd name="T12" fmla="*/ 73 w 133"/>
                <a:gd name="T13" fmla="*/ 143 h 337"/>
                <a:gd name="T14" fmla="*/ 73 w 133"/>
                <a:gd name="T15" fmla="*/ 337 h 337"/>
                <a:gd name="T16" fmla="*/ 37 w 133"/>
                <a:gd name="T17" fmla="*/ 337 h 337"/>
                <a:gd name="T18" fmla="*/ 37 w 133"/>
                <a:gd name="T19" fmla="*/ 143 h 337"/>
                <a:gd name="T20" fmla="*/ 0 w 133"/>
                <a:gd name="T21" fmla="*/ 143 h 337"/>
                <a:gd name="T22" fmla="*/ 0 w 133"/>
                <a:gd name="T23" fmla="*/ 112 h 337"/>
                <a:gd name="T24" fmla="*/ 37 w 133"/>
                <a:gd name="T25" fmla="*/ 112 h 337"/>
                <a:gd name="T26" fmla="*/ 37 w 133"/>
                <a:gd name="T27" fmla="*/ 76 h 337"/>
                <a:gd name="T28" fmla="*/ 57 w 133"/>
                <a:gd name="T29" fmla="*/ 21 h 337"/>
                <a:gd name="T30" fmla="*/ 107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6" y="32"/>
                    <a:pt x="118" y="30"/>
                    <a:pt x="110" y="30"/>
                  </a:cubicBezTo>
                  <a:cubicBezTo>
                    <a:pt x="85" y="30"/>
                    <a:pt x="73" y="46"/>
                    <a:pt x="73" y="78"/>
                  </a:cubicBezTo>
                  <a:cubicBezTo>
                    <a:pt x="73" y="112"/>
                    <a:pt x="73" y="112"/>
                    <a:pt x="73" y="112"/>
                  </a:cubicBezTo>
                  <a:cubicBezTo>
                    <a:pt x="124" y="112"/>
                    <a:pt x="124" y="112"/>
                    <a:pt x="124" y="112"/>
                  </a:cubicBezTo>
                  <a:cubicBezTo>
                    <a:pt x="124" y="143"/>
                    <a:pt x="124" y="143"/>
                    <a:pt x="124" y="143"/>
                  </a:cubicBezTo>
                  <a:cubicBezTo>
                    <a:pt x="73" y="143"/>
                    <a:pt x="73" y="143"/>
                    <a:pt x="73" y="143"/>
                  </a:cubicBezTo>
                  <a:cubicBezTo>
                    <a:pt x="73" y="337"/>
                    <a:pt x="73" y="337"/>
                    <a:pt x="73" y="337"/>
                  </a:cubicBezTo>
                  <a:cubicBezTo>
                    <a:pt x="37" y="337"/>
                    <a:pt x="37" y="337"/>
                    <a:pt x="37" y="337"/>
                  </a:cubicBezTo>
                  <a:cubicBezTo>
                    <a:pt x="37" y="143"/>
                    <a:pt x="37" y="143"/>
                    <a:pt x="37" y="143"/>
                  </a:cubicBezTo>
                  <a:cubicBezTo>
                    <a:pt x="0" y="143"/>
                    <a:pt x="0" y="143"/>
                    <a:pt x="0" y="143"/>
                  </a:cubicBezTo>
                  <a:cubicBezTo>
                    <a:pt x="0" y="112"/>
                    <a:pt x="0" y="112"/>
                    <a:pt x="0" y="112"/>
                  </a:cubicBezTo>
                  <a:cubicBezTo>
                    <a:pt x="37" y="112"/>
                    <a:pt x="37" y="112"/>
                    <a:pt x="37" y="112"/>
                  </a:cubicBezTo>
                  <a:cubicBezTo>
                    <a:pt x="37" y="76"/>
                    <a:pt x="37" y="76"/>
                    <a:pt x="37" y="76"/>
                  </a:cubicBezTo>
                  <a:cubicBezTo>
                    <a:pt x="37" y="53"/>
                    <a:pt x="44" y="35"/>
                    <a:pt x="57" y="21"/>
                  </a:cubicBezTo>
                  <a:cubicBezTo>
                    <a:pt x="70" y="7"/>
                    <a:pt x="87" y="0"/>
                    <a:pt x="107" y="0"/>
                  </a:cubicBezTo>
                  <a:cubicBezTo>
                    <a:pt x="118" y="0"/>
                    <a:pt x="127" y="1"/>
                    <a:pt x="133" y="4"/>
                  </a:cubicBezTo>
                  <a:lnTo>
                    <a:pt x="13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42" name="Freeform 34"/>
            <p:cNvSpPr>
              <a:spLocks noEditPoints="1"/>
            </p:cNvSpPr>
            <p:nvPr userDrawn="1"/>
          </p:nvSpPr>
          <p:spPr bwMode="auto">
            <a:xfrm>
              <a:off x="3541" y="2879"/>
              <a:ext cx="456"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1 w 193"/>
                <a:gd name="T35" fmla="*/ 31 h 235"/>
                <a:gd name="T36" fmla="*/ 59 w 193"/>
                <a:gd name="T37" fmla="*/ 49 h 235"/>
                <a:gd name="T38" fmla="*/ 37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2" y="235"/>
                    <a:pt x="101" y="235"/>
                  </a:cubicBezTo>
                  <a:cubicBezTo>
                    <a:pt x="69" y="235"/>
                    <a:pt x="45" y="225"/>
                    <a:pt x="27" y="204"/>
                  </a:cubicBezTo>
                  <a:cubicBezTo>
                    <a:pt x="9" y="183"/>
                    <a:pt x="0" y="155"/>
                    <a:pt x="0" y="118"/>
                  </a:cubicBezTo>
                  <a:cubicBezTo>
                    <a:pt x="0" y="96"/>
                    <a:pt x="5" y="76"/>
                    <a:pt x="14" y="58"/>
                  </a:cubicBezTo>
                  <a:cubicBezTo>
                    <a:pt x="22" y="39"/>
                    <a:pt x="35" y="25"/>
                    <a:pt x="50" y="15"/>
                  </a:cubicBezTo>
                  <a:cubicBezTo>
                    <a:pt x="66" y="5"/>
                    <a:pt x="83" y="0"/>
                    <a:pt x="102" y="0"/>
                  </a:cubicBezTo>
                  <a:cubicBezTo>
                    <a:pt x="130" y="0"/>
                    <a:pt x="153" y="9"/>
                    <a:pt x="169" y="28"/>
                  </a:cubicBezTo>
                  <a:cubicBezTo>
                    <a:pt x="185" y="47"/>
                    <a:pt x="193" y="74"/>
                    <a:pt x="193" y="108"/>
                  </a:cubicBezTo>
                  <a:lnTo>
                    <a:pt x="193" y="126"/>
                  </a:lnTo>
                  <a:close/>
                  <a:moveTo>
                    <a:pt x="157" y="96"/>
                  </a:moveTo>
                  <a:cubicBezTo>
                    <a:pt x="156" y="75"/>
                    <a:pt x="151" y="59"/>
                    <a:pt x="142" y="48"/>
                  </a:cubicBezTo>
                  <a:cubicBezTo>
                    <a:pt x="132" y="36"/>
                    <a:pt x="119" y="31"/>
                    <a:pt x="101" y="31"/>
                  </a:cubicBezTo>
                  <a:cubicBezTo>
                    <a:pt x="85" y="31"/>
                    <a:pt x="71" y="37"/>
                    <a:pt x="59" y="49"/>
                  </a:cubicBezTo>
                  <a:cubicBezTo>
                    <a:pt x="48" y="60"/>
                    <a:pt x="40" y="76"/>
                    <a:pt x="37"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43" name="Freeform 35"/>
            <p:cNvSpPr>
              <a:spLocks/>
            </p:cNvSpPr>
            <p:nvPr userDrawn="1"/>
          </p:nvSpPr>
          <p:spPr bwMode="auto">
            <a:xfrm>
              <a:off x="4118" y="2882"/>
              <a:ext cx="274" cy="541"/>
            </a:xfrm>
            <a:custGeom>
              <a:avLst/>
              <a:gdLst>
                <a:gd name="T0" fmla="*/ 116 w 116"/>
                <a:gd name="T1" fmla="*/ 41 h 229"/>
                <a:gd name="T2" fmla="*/ 89 w 116"/>
                <a:gd name="T3" fmla="*/ 33 h 229"/>
                <a:gd name="T4" fmla="*/ 50 w 116"/>
                <a:gd name="T5" fmla="*/ 56 h 229"/>
                <a:gd name="T6" fmla="*/ 36 w 116"/>
                <a:gd name="T7" fmla="*/ 114 h 229"/>
                <a:gd name="T8" fmla="*/ 36 w 116"/>
                <a:gd name="T9" fmla="*/ 229 h 229"/>
                <a:gd name="T10" fmla="*/ 0 w 116"/>
                <a:gd name="T11" fmla="*/ 229 h 229"/>
                <a:gd name="T12" fmla="*/ 0 w 116"/>
                <a:gd name="T13" fmla="*/ 4 h 229"/>
                <a:gd name="T14" fmla="*/ 36 w 116"/>
                <a:gd name="T15" fmla="*/ 4 h 229"/>
                <a:gd name="T16" fmla="*/ 36 w 116"/>
                <a:gd name="T17" fmla="*/ 51 h 229"/>
                <a:gd name="T18" fmla="*/ 37 w 116"/>
                <a:gd name="T19" fmla="*/ 51 h 229"/>
                <a:gd name="T20" fmla="*/ 59 w 116"/>
                <a:gd name="T21" fmla="*/ 14 h 229"/>
                <a:gd name="T22" fmla="*/ 94 w 116"/>
                <a:gd name="T23" fmla="*/ 0 h 229"/>
                <a:gd name="T24" fmla="*/ 116 w 116"/>
                <a:gd name="T25" fmla="*/ 3 h 229"/>
                <a:gd name="T26" fmla="*/ 116 w 116"/>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229">
                  <a:moveTo>
                    <a:pt x="116" y="41"/>
                  </a:moveTo>
                  <a:cubicBezTo>
                    <a:pt x="109" y="36"/>
                    <a:pt x="100" y="33"/>
                    <a:pt x="89" y="33"/>
                  </a:cubicBezTo>
                  <a:cubicBezTo>
                    <a:pt x="73" y="33"/>
                    <a:pt x="60" y="41"/>
                    <a:pt x="50" y="56"/>
                  </a:cubicBezTo>
                  <a:cubicBezTo>
                    <a:pt x="41"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7" y="51"/>
                    <a:pt x="37" y="51"/>
                    <a:pt x="37" y="51"/>
                  </a:cubicBezTo>
                  <a:cubicBezTo>
                    <a:pt x="42" y="35"/>
                    <a:pt x="49" y="23"/>
                    <a:pt x="59" y="14"/>
                  </a:cubicBezTo>
                  <a:cubicBezTo>
                    <a:pt x="69" y="5"/>
                    <a:pt x="81" y="0"/>
                    <a:pt x="94" y="0"/>
                  </a:cubicBezTo>
                  <a:cubicBezTo>
                    <a:pt x="104" y="0"/>
                    <a:pt x="111" y="1"/>
                    <a:pt x="116" y="3"/>
                  </a:cubicBezTo>
                  <a:lnTo>
                    <a:pt x="116"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44" name="Freeform 36"/>
            <p:cNvSpPr>
              <a:spLocks noEditPoints="1"/>
            </p:cNvSpPr>
            <p:nvPr userDrawn="1"/>
          </p:nvSpPr>
          <p:spPr bwMode="auto">
            <a:xfrm>
              <a:off x="4428" y="2879"/>
              <a:ext cx="457"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1" y="59"/>
                    <a:pt x="142" y="48"/>
                  </a:cubicBezTo>
                  <a:cubicBezTo>
                    <a:pt x="132" y="36"/>
                    <a:pt x="119" y="31"/>
                    <a:pt x="102" y="31"/>
                  </a:cubicBezTo>
                  <a:cubicBezTo>
                    <a:pt x="85" y="31"/>
                    <a:pt x="71" y="37"/>
                    <a:pt x="60" y="49"/>
                  </a:cubicBezTo>
                  <a:cubicBezTo>
                    <a:pt x="48" y="60"/>
                    <a:pt x="41" y="76"/>
                    <a:pt x="38"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45" name="Freeform 37"/>
            <p:cNvSpPr>
              <a:spLocks/>
            </p:cNvSpPr>
            <p:nvPr userDrawn="1"/>
          </p:nvSpPr>
          <p:spPr bwMode="auto">
            <a:xfrm>
              <a:off x="5008" y="2879"/>
              <a:ext cx="432" cy="544"/>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46" name="Freeform 38"/>
            <p:cNvSpPr>
              <a:spLocks/>
            </p:cNvSpPr>
            <p:nvPr userDrawn="1"/>
          </p:nvSpPr>
          <p:spPr bwMode="auto">
            <a:xfrm>
              <a:off x="5559" y="2879"/>
              <a:ext cx="390" cy="556"/>
            </a:xfrm>
            <a:custGeom>
              <a:avLst/>
              <a:gdLst>
                <a:gd name="T0" fmla="*/ 165 w 165"/>
                <a:gd name="T1" fmla="*/ 219 h 235"/>
                <a:gd name="T2" fmla="*/ 104 w 165"/>
                <a:gd name="T3" fmla="*/ 235 h 235"/>
                <a:gd name="T4" fmla="*/ 50 w 165"/>
                <a:gd name="T5" fmla="*/ 221 h 235"/>
                <a:gd name="T6" fmla="*/ 13 w 165"/>
                <a:gd name="T7" fmla="*/ 181 h 235"/>
                <a:gd name="T8" fmla="*/ 0 w 165"/>
                <a:gd name="T9" fmla="*/ 123 h 235"/>
                <a:gd name="T10" fmla="*/ 31 w 165"/>
                <a:gd name="T11" fmla="*/ 34 h 235"/>
                <a:gd name="T12" fmla="*/ 114 w 165"/>
                <a:gd name="T13" fmla="*/ 0 h 235"/>
                <a:gd name="T14" fmla="*/ 165 w 165"/>
                <a:gd name="T15" fmla="*/ 11 h 235"/>
                <a:gd name="T16" fmla="*/ 165 w 165"/>
                <a:gd name="T17" fmla="*/ 48 h 235"/>
                <a:gd name="T18" fmla="*/ 113 w 165"/>
                <a:gd name="T19" fmla="*/ 31 h 235"/>
                <a:gd name="T20" fmla="*/ 57 w 165"/>
                <a:gd name="T21" fmla="*/ 55 h 235"/>
                <a:gd name="T22" fmla="*/ 36 w 165"/>
                <a:gd name="T23" fmla="*/ 120 h 235"/>
                <a:gd name="T24" fmla="*/ 56 w 165"/>
                <a:gd name="T25" fmla="*/ 182 h 235"/>
                <a:gd name="T26" fmla="*/ 111 w 165"/>
                <a:gd name="T27" fmla="*/ 204 h 235"/>
                <a:gd name="T28" fmla="*/ 165 w 165"/>
                <a:gd name="T29" fmla="*/ 185 h 235"/>
                <a:gd name="T30" fmla="*/ 165 w 165"/>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5" h="235">
                  <a:moveTo>
                    <a:pt x="165" y="219"/>
                  </a:moveTo>
                  <a:cubicBezTo>
                    <a:pt x="148" y="230"/>
                    <a:pt x="128" y="235"/>
                    <a:pt x="104" y="235"/>
                  </a:cubicBezTo>
                  <a:cubicBezTo>
                    <a:pt x="84" y="235"/>
                    <a:pt x="66" y="230"/>
                    <a:pt x="50" y="221"/>
                  </a:cubicBezTo>
                  <a:cubicBezTo>
                    <a:pt x="34" y="212"/>
                    <a:pt x="22" y="198"/>
                    <a:pt x="13" y="181"/>
                  </a:cubicBezTo>
                  <a:cubicBezTo>
                    <a:pt x="4" y="164"/>
                    <a:pt x="0" y="144"/>
                    <a:pt x="0" y="123"/>
                  </a:cubicBezTo>
                  <a:cubicBezTo>
                    <a:pt x="0" y="86"/>
                    <a:pt x="10" y="56"/>
                    <a:pt x="31" y="34"/>
                  </a:cubicBezTo>
                  <a:cubicBezTo>
                    <a:pt x="52" y="11"/>
                    <a:pt x="80" y="0"/>
                    <a:pt x="114" y="0"/>
                  </a:cubicBezTo>
                  <a:cubicBezTo>
                    <a:pt x="134" y="0"/>
                    <a:pt x="151" y="4"/>
                    <a:pt x="165" y="11"/>
                  </a:cubicBezTo>
                  <a:cubicBezTo>
                    <a:pt x="165" y="48"/>
                    <a:pt x="165" y="48"/>
                    <a:pt x="165" y="48"/>
                  </a:cubicBezTo>
                  <a:cubicBezTo>
                    <a:pt x="149" y="36"/>
                    <a:pt x="131" y="31"/>
                    <a:pt x="113" y="31"/>
                  </a:cubicBezTo>
                  <a:cubicBezTo>
                    <a:pt x="90" y="31"/>
                    <a:pt x="71" y="39"/>
                    <a:pt x="57" y="55"/>
                  </a:cubicBezTo>
                  <a:cubicBezTo>
                    <a:pt x="43" y="72"/>
                    <a:pt x="36" y="93"/>
                    <a:pt x="36" y="120"/>
                  </a:cubicBezTo>
                  <a:cubicBezTo>
                    <a:pt x="36" y="146"/>
                    <a:pt x="42" y="167"/>
                    <a:pt x="56" y="182"/>
                  </a:cubicBezTo>
                  <a:cubicBezTo>
                    <a:pt x="70" y="197"/>
                    <a:pt x="88" y="204"/>
                    <a:pt x="111" y="204"/>
                  </a:cubicBezTo>
                  <a:cubicBezTo>
                    <a:pt x="130" y="204"/>
                    <a:pt x="148" y="198"/>
                    <a:pt x="165" y="185"/>
                  </a:cubicBezTo>
                  <a:lnTo>
                    <a:pt x="165"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47" name="Freeform 39"/>
            <p:cNvSpPr>
              <a:spLocks noEditPoints="1"/>
            </p:cNvSpPr>
            <p:nvPr userDrawn="1"/>
          </p:nvSpPr>
          <p:spPr bwMode="auto">
            <a:xfrm>
              <a:off x="6037" y="2879"/>
              <a:ext cx="454" cy="556"/>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9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9"/>
                  </a:cubicBezTo>
                  <a:cubicBezTo>
                    <a:pt x="47" y="60"/>
                    <a:pt x="40" y="76"/>
                    <a:pt x="37" y="96"/>
                  </a:cubicBezTo>
                  <a:lnTo>
                    <a:pt x="15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48" name="Freeform 40"/>
            <p:cNvSpPr>
              <a:spLocks/>
            </p:cNvSpPr>
            <p:nvPr userDrawn="1"/>
          </p:nvSpPr>
          <p:spPr bwMode="auto">
            <a:xfrm>
              <a:off x="1388" y="3830"/>
              <a:ext cx="282" cy="404"/>
            </a:xfrm>
            <a:custGeom>
              <a:avLst/>
              <a:gdLst>
                <a:gd name="T0" fmla="*/ 282 w 282"/>
                <a:gd name="T1" fmla="*/ 42 h 404"/>
                <a:gd name="T2" fmla="*/ 166 w 282"/>
                <a:gd name="T3" fmla="*/ 42 h 404"/>
                <a:gd name="T4" fmla="*/ 166 w 282"/>
                <a:gd name="T5" fmla="*/ 404 h 404"/>
                <a:gd name="T6" fmla="*/ 119 w 282"/>
                <a:gd name="T7" fmla="*/ 404 h 404"/>
                <a:gd name="T8" fmla="*/ 119 w 282"/>
                <a:gd name="T9" fmla="*/ 42 h 404"/>
                <a:gd name="T10" fmla="*/ 0 w 282"/>
                <a:gd name="T11" fmla="*/ 42 h 404"/>
                <a:gd name="T12" fmla="*/ 0 w 282"/>
                <a:gd name="T13" fmla="*/ 0 h 404"/>
                <a:gd name="T14" fmla="*/ 282 w 282"/>
                <a:gd name="T15" fmla="*/ 0 h 404"/>
                <a:gd name="T16" fmla="*/ 282 w 282"/>
                <a:gd name="T17" fmla="*/ 4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 h="404">
                  <a:moveTo>
                    <a:pt x="282" y="42"/>
                  </a:moveTo>
                  <a:lnTo>
                    <a:pt x="166" y="42"/>
                  </a:lnTo>
                  <a:lnTo>
                    <a:pt x="166" y="404"/>
                  </a:lnTo>
                  <a:lnTo>
                    <a:pt x="119" y="404"/>
                  </a:lnTo>
                  <a:lnTo>
                    <a:pt x="119" y="42"/>
                  </a:lnTo>
                  <a:lnTo>
                    <a:pt x="0" y="42"/>
                  </a:lnTo>
                  <a:lnTo>
                    <a:pt x="0" y="0"/>
                  </a:lnTo>
                  <a:lnTo>
                    <a:pt x="282" y="0"/>
                  </a:lnTo>
                  <a:lnTo>
                    <a:pt x="28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49" name="Freeform 41"/>
            <p:cNvSpPr>
              <a:spLocks noEditPoints="1"/>
            </p:cNvSpPr>
            <p:nvPr userDrawn="1"/>
          </p:nvSpPr>
          <p:spPr bwMode="auto">
            <a:xfrm>
              <a:off x="1646" y="3939"/>
              <a:ext cx="284"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6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6" y="18"/>
                  </a:cubicBezTo>
                  <a:cubicBezTo>
                    <a:pt x="27" y="6"/>
                    <a:pt x="43" y="0"/>
                    <a:pt x="62" y="0"/>
                  </a:cubicBezTo>
                  <a:cubicBezTo>
                    <a:pt x="80" y="0"/>
                    <a:pt x="94"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3"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50" name="Freeform 42"/>
            <p:cNvSpPr>
              <a:spLocks/>
            </p:cNvSpPr>
            <p:nvPr userDrawn="1"/>
          </p:nvSpPr>
          <p:spPr bwMode="auto">
            <a:xfrm>
              <a:off x="2001" y="3941"/>
              <a:ext cx="151" cy="293"/>
            </a:xfrm>
            <a:custGeom>
              <a:avLst/>
              <a:gdLst>
                <a:gd name="T0" fmla="*/ 64 w 64"/>
                <a:gd name="T1" fmla="*/ 22 h 124"/>
                <a:gd name="T2" fmla="*/ 49 w 64"/>
                <a:gd name="T3" fmla="*/ 18 h 124"/>
                <a:gd name="T4" fmla="*/ 28 w 64"/>
                <a:gd name="T5" fmla="*/ 30 h 124"/>
                <a:gd name="T6" fmla="*/ 20 w 64"/>
                <a:gd name="T7" fmla="*/ 62 h 124"/>
                <a:gd name="T8" fmla="*/ 20 w 64"/>
                <a:gd name="T9" fmla="*/ 124 h 124"/>
                <a:gd name="T10" fmla="*/ 0 w 64"/>
                <a:gd name="T11" fmla="*/ 124 h 124"/>
                <a:gd name="T12" fmla="*/ 0 w 64"/>
                <a:gd name="T13" fmla="*/ 2 h 124"/>
                <a:gd name="T14" fmla="*/ 20 w 64"/>
                <a:gd name="T15" fmla="*/ 2 h 124"/>
                <a:gd name="T16" fmla="*/ 20 w 64"/>
                <a:gd name="T17" fmla="*/ 27 h 124"/>
                <a:gd name="T18" fmla="*/ 20 w 64"/>
                <a:gd name="T19" fmla="*/ 27 h 124"/>
                <a:gd name="T20" fmla="*/ 33 w 64"/>
                <a:gd name="T21" fmla="*/ 7 h 124"/>
                <a:gd name="T22" fmla="*/ 52 w 64"/>
                <a:gd name="T23" fmla="*/ 0 h 124"/>
                <a:gd name="T24" fmla="*/ 64 w 64"/>
                <a:gd name="T25" fmla="*/ 2 h 124"/>
                <a:gd name="T26" fmla="*/ 64 w 64"/>
                <a:gd name="T27" fmla="*/ 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124">
                  <a:moveTo>
                    <a:pt x="64" y="22"/>
                  </a:moveTo>
                  <a:cubicBezTo>
                    <a:pt x="61" y="19"/>
                    <a:pt x="56" y="18"/>
                    <a:pt x="49" y="18"/>
                  </a:cubicBezTo>
                  <a:cubicBezTo>
                    <a:pt x="40" y="18"/>
                    <a:pt x="33" y="22"/>
                    <a:pt x="28" y="30"/>
                  </a:cubicBezTo>
                  <a:cubicBezTo>
                    <a:pt x="23" y="38"/>
                    <a:pt x="20" y="49"/>
                    <a:pt x="20" y="62"/>
                  </a:cubicBezTo>
                  <a:cubicBezTo>
                    <a:pt x="20" y="124"/>
                    <a:pt x="20" y="124"/>
                    <a:pt x="20" y="124"/>
                  </a:cubicBezTo>
                  <a:cubicBezTo>
                    <a:pt x="0" y="124"/>
                    <a:pt x="0" y="124"/>
                    <a:pt x="0" y="124"/>
                  </a:cubicBezTo>
                  <a:cubicBezTo>
                    <a:pt x="0" y="2"/>
                    <a:pt x="0" y="2"/>
                    <a:pt x="0" y="2"/>
                  </a:cubicBezTo>
                  <a:cubicBezTo>
                    <a:pt x="20" y="2"/>
                    <a:pt x="20" y="2"/>
                    <a:pt x="20" y="2"/>
                  </a:cubicBezTo>
                  <a:cubicBezTo>
                    <a:pt x="20" y="27"/>
                    <a:pt x="20" y="27"/>
                    <a:pt x="20" y="27"/>
                  </a:cubicBezTo>
                  <a:cubicBezTo>
                    <a:pt x="20" y="27"/>
                    <a:pt x="20" y="27"/>
                    <a:pt x="20" y="27"/>
                  </a:cubicBezTo>
                  <a:cubicBezTo>
                    <a:pt x="23" y="19"/>
                    <a:pt x="27" y="12"/>
                    <a:pt x="33" y="7"/>
                  </a:cubicBezTo>
                  <a:cubicBezTo>
                    <a:pt x="39" y="2"/>
                    <a:pt x="45" y="0"/>
                    <a:pt x="52" y="0"/>
                  </a:cubicBezTo>
                  <a:cubicBezTo>
                    <a:pt x="57" y="0"/>
                    <a:pt x="61" y="0"/>
                    <a:pt x="64" y="2"/>
                  </a:cubicBezTo>
                  <a:lnTo>
                    <a:pt x="6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51" name="Freeform 43"/>
            <p:cNvSpPr>
              <a:spLocks noEditPoints="1"/>
            </p:cNvSpPr>
            <p:nvPr userDrawn="1"/>
          </p:nvSpPr>
          <p:spPr bwMode="auto">
            <a:xfrm>
              <a:off x="2174" y="3939"/>
              <a:ext cx="283"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6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6" y="18"/>
                  </a:cubicBezTo>
                  <a:cubicBezTo>
                    <a:pt x="27" y="6"/>
                    <a:pt x="43" y="0"/>
                    <a:pt x="62" y="0"/>
                  </a:cubicBezTo>
                  <a:cubicBezTo>
                    <a:pt x="80" y="0"/>
                    <a:pt x="94"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3"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52" name="Freeform 44"/>
            <p:cNvSpPr>
              <a:spLocks/>
            </p:cNvSpPr>
            <p:nvPr userDrawn="1"/>
          </p:nvSpPr>
          <p:spPr bwMode="auto">
            <a:xfrm>
              <a:off x="2528" y="3939"/>
              <a:ext cx="242" cy="295"/>
            </a:xfrm>
            <a:custGeom>
              <a:avLst/>
              <a:gdLst>
                <a:gd name="T0" fmla="*/ 102 w 102"/>
                <a:gd name="T1" fmla="*/ 125 h 125"/>
                <a:gd name="T2" fmla="*/ 82 w 102"/>
                <a:gd name="T3" fmla="*/ 125 h 125"/>
                <a:gd name="T4" fmla="*/ 82 w 102"/>
                <a:gd name="T5" fmla="*/ 55 h 125"/>
                <a:gd name="T6" fmla="*/ 54 w 102"/>
                <a:gd name="T7" fmla="*/ 17 h 125"/>
                <a:gd name="T8" fmla="*/ 30 w 102"/>
                <a:gd name="T9" fmla="*/ 28 h 125"/>
                <a:gd name="T10" fmla="*/ 20 w 102"/>
                <a:gd name="T11" fmla="*/ 55 h 125"/>
                <a:gd name="T12" fmla="*/ 20 w 102"/>
                <a:gd name="T13" fmla="*/ 125 h 125"/>
                <a:gd name="T14" fmla="*/ 0 w 102"/>
                <a:gd name="T15" fmla="*/ 125 h 125"/>
                <a:gd name="T16" fmla="*/ 0 w 102"/>
                <a:gd name="T17" fmla="*/ 3 h 125"/>
                <a:gd name="T18" fmla="*/ 20 w 102"/>
                <a:gd name="T19" fmla="*/ 3 h 125"/>
                <a:gd name="T20" fmla="*/ 20 w 102"/>
                <a:gd name="T21" fmla="*/ 23 h 125"/>
                <a:gd name="T22" fmla="*/ 20 w 102"/>
                <a:gd name="T23" fmla="*/ 23 h 125"/>
                <a:gd name="T24" fmla="*/ 60 w 102"/>
                <a:gd name="T25" fmla="*/ 0 h 125"/>
                <a:gd name="T26" fmla="*/ 91 w 102"/>
                <a:gd name="T27" fmla="*/ 13 h 125"/>
                <a:gd name="T28" fmla="*/ 102 w 102"/>
                <a:gd name="T29" fmla="*/ 50 h 125"/>
                <a:gd name="T30" fmla="*/ 102 w 102"/>
                <a:gd name="T3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25">
                  <a:moveTo>
                    <a:pt x="102" y="125"/>
                  </a:moveTo>
                  <a:cubicBezTo>
                    <a:pt x="82" y="125"/>
                    <a:pt x="82" y="125"/>
                    <a:pt x="82" y="125"/>
                  </a:cubicBezTo>
                  <a:cubicBezTo>
                    <a:pt x="82" y="55"/>
                    <a:pt x="82" y="55"/>
                    <a:pt x="82" y="55"/>
                  </a:cubicBezTo>
                  <a:cubicBezTo>
                    <a:pt x="82" y="30"/>
                    <a:pt x="73" y="17"/>
                    <a:pt x="54" y="17"/>
                  </a:cubicBezTo>
                  <a:cubicBezTo>
                    <a:pt x="44" y="17"/>
                    <a:pt x="36" y="20"/>
                    <a:pt x="30" y="28"/>
                  </a:cubicBezTo>
                  <a:cubicBezTo>
                    <a:pt x="23" y="35"/>
                    <a:pt x="20" y="44"/>
                    <a:pt x="20" y="55"/>
                  </a:cubicBezTo>
                  <a:cubicBezTo>
                    <a:pt x="20" y="125"/>
                    <a:pt x="20" y="125"/>
                    <a:pt x="20" y="125"/>
                  </a:cubicBezTo>
                  <a:cubicBezTo>
                    <a:pt x="0" y="125"/>
                    <a:pt x="0" y="125"/>
                    <a:pt x="0" y="125"/>
                  </a:cubicBezTo>
                  <a:cubicBezTo>
                    <a:pt x="0" y="3"/>
                    <a:pt x="0" y="3"/>
                    <a:pt x="0" y="3"/>
                  </a:cubicBezTo>
                  <a:cubicBezTo>
                    <a:pt x="20" y="3"/>
                    <a:pt x="20" y="3"/>
                    <a:pt x="20" y="3"/>
                  </a:cubicBezTo>
                  <a:cubicBezTo>
                    <a:pt x="20" y="23"/>
                    <a:pt x="20" y="23"/>
                    <a:pt x="20" y="23"/>
                  </a:cubicBezTo>
                  <a:cubicBezTo>
                    <a:pt x="20" y="23"/>
                    <a:pt x="20" y="23"/>
                    <a:pt x="20" y="23"/>
                  </a:cubicBezTo>
                  <a:cubicBezTo>
                    <a:pt x="29" y="8"/>
                    <a:pt x="43" y="0"/>
                    <a:pt x="60" y="0"/>
                  </a:cubicBezTo>
                  <a:cubicBezTo>
                    <a:pt x="74" y="0"/>
                    <a:pt x="84" y="4"/>
                    <a:pt x="91" y="13"/>
                  </a:cubicBezTo>
                  <a:cubicBezTo>
                    <a:pt x="98" y="22"/>
                    <a:pt x="102" y="34"/>
                    <a:pt x="102" y="50"/>
                  </a:cubicBezTo>
                  <a:lnTo>
                    <a:pt x="10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53" name="Freeform 45"/>
            <p:cNvSpPr>
              <a:spLocks/>
            </p:cNvSpPr>
            <p:nvPr userDrawn="1"/>
          </p:nvSpPr>
          <p:spPr bwMode="auto">
            <a:xfrm>
              <a:off x="2822" y="3861"/>
              <a:ext cx="168" cy="380"/>
            </a:xfrm>
            <a:custGeom>
              <a:avLst/>
              <a:gdLst>
                <a:gd name="T0" fmla="*/ 71 w 71"/>
                <a:gd name="T1" fmla="*/ 157 h 161"/>
                <a:gd name="T2" fmla="*/ 53 w 71"/>
                <a:gd name="T3" fmla="*/ 161 h 161"/>
                <a:gd name="T4" fmla="*/ 21 w 71"/>
                <a:gd name="T5" fmla="*/ 125 h 161"/>
                <a:gd name="T6" fmla="*/ 21 w 71"/>
                <a:gd name="T7" fmla="*/ 53 h 161"/>
                <a:gd name="T8" fmla="*/ 0 w 71"/>
                <a:gd name="T9" fmla="*/ 53 h 161"/>
                <a:gd name="T10" fmla="*/ 0 w 71"/>
                <a:gd name="T11" fmla="*/ 36 h 161"/>
                <a:gd name="T12" fmla="*/ 21 w 71"/>
                <a:gd name="T13" fmla="*/ 36 h 161"/>
                <a:gd name="T14" fmla="*/ 21 w 71"/>
                <a:gd name="T15" fmla="*/ 6 h 161"/>
                <a:gd name="T16" fmla="*/ 40 w 71"/>
                <a:gd name="T17" fmla="*/ 0 h 161"/>
                <a:gd name="T18" fmla="*/ 40 w 71"/>
                <a:gd name="T19" fmla="*/ 36 h 161"/>
                <a:gd name="T20" fmla="*/ 71 w 71"/>
                <a:gd name="T21" fmla="*/ 36 h 161"/>
                <a:gd name="T22" fmla="*/ 71 w 71"/>
                <a:gd name="T23" fmla="*/ 53 h 161"/>
                <a:gd name="T24" fmla="*/ 40 w 71"/>
                <a:gd name="T25" fmla="*/ 53 h 161"/>
                <a:gd name="T26" fmla="*/ 40 w 71"/>
                <a:gd name="T27" fmla="*/ 122 h 161"/>
                <a:gd name="T28" fmla="*/ 45 w 71"/>
                <a:gd name="T29" fmla="*/ 139 h 161"/>
                <a:gd name="T30" fmla="*/ 59 w 71"/>
                <a:gd name="T31" fmla="*/ 144 h 161"/>
                <a:gd name="T32" fmla="*/ 71 w 71"/>
                <a:gd name="T33" fmla="*/ 140 h 161"/>
                <a:gd name="T34" fmla="*/ 71 w 71"/>
                <a:gd name="T35" fmla="*/ 15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61">
                  <a:moveTo>
                    <a:pt x="71" y="157"/>
                  </a:moveTo>
                  <a:cubicBezTo>
                    <a:pt x="66" y="160"/>
                    <a:pt x="60" y="161"/>
                    <a:pt x="53" y="161"/>
                  </a:cubicBezTo>
                  <a:cubicBezTo>
                    <a:pt x="31" y="161"/>
                    <a:pt x="21" y="149"/>
                    <a:pt x="21" y="125"/>
                  </a:cubicBezTo>
                  <a:cubicBezTo>
                    <a:pt x="21" y="53"/>
                    <a:pt x="21" y="53"/>
                    <a:pt x="21" y="53"/>
                  </a:cubicBezTo>
                  <a:cubicBezTo>
                    <a:pt x="0" y="53"/>
                    <a:pt x="0" y="53"/>
                    <a:pt x="0" y="53"/>
                  </a:cubicBezTo>
                  <a:cubicBezTo>
                    <a:pt x="0" y="36"/>
                    <a:pt x="0" y="36"/>
                    <a:pt x="0" y="36"/>
                  </a:cubicBezTo>
                  <a:cubicBezTo>
                    <a:pt x="21" y="36"/>
                    <a:pt x="21" y="36"/>
                    <a:pt x="21" y="36"/>
                  </a:cubicBezTo>
                  <a:cubicBezTo>
                    <a:pt x="21" y="6"/>
                    <a:pt x="21" y="6"/>
                    <a:pt x="21" y="6"/>
                  </a:cubicBezTo>
                  <a:cubicBezTo>
                    <a:pt x="40" y="0"/>
                    <a:pt x="40" y="0"/>
                    <a:pt x="40" y="0"/>
                  </a:cubicBezTo>
                  <a:cubicBezTo>
                    <a:pt x="40" y="36"/>
                    <a:pt x="40" y="36"/>
                    <a:pt x="40" y="36"/>
                  </a:cubicBezTo>
                  <a:cubicBezTo>
                    <a:pt x="71" y="36"/>
                    <a:pt x="71" y="36"/>
                    <a:pt x="71" y="36"/>
                  </a:cubicBezTo>
                  <a:cubicBezTo>
                    <a:pt x="71" y="53"/>
                    <a:pt x="71" y="53"/>
                    <a:pt x="71" y="53"/>
                  </a:cubicBezTo>
                  <a:cubicBezTo>
                    <a:pt x="40" y="53"/>
                    <a:pt x="40" y="53"/>
                    <a:pt x="40" y="53"/>
                  </a:cubicBezTo>
                  <a:cubicBezTo>
                    <a:pt x="40" y="122"/>
                    <a:pt x="40" y="122"/>
                    <a:pt x="40" y="122"/>
                  </a:cubicBezTo>
                  <a:cubicBezTo>
                    <a:pt x="40" y="130"/>
                    <a:pt x="42" y="136"/>
                    <a:pt x="45" y="139"/>
                  </a:cubicBezTo>
                  <a:cubicBezTo>
                    <a:pt x="47" y="142"/>
                    <a:pt x="52" y="144"/>
                    <a:pt x="59" y="144"/>
                  </a:cubicBezTo>
                  <a:cubicBezTo>
                    <a:pt x="63" y="144"/>
                    <a:pt x="68" y="143"/>
                    <a:pt x="71" y="140"/>
                  </a:cubicBezTo>
                  <a:lnTo>
                    <a:pt x="71"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54" name="Freeform 46"/>
            <p:cNvSpPr>
              <a:spLocks noEditPoints="1"/>
            </p:cNvSpPr>
            <p:nvPr userDrawn="1"/>
          </p:nvSpPr>
          <p:spPr bwMode="auto">
            <a:xfrm>
              <a:off x="3030" y="3939"/>
              <a:ext cx="284"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7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7" y="18"/>
                  </a:cubicBezTo>
                  <a:cubicBezTo>
                    <a:pt x="28" y="6"/>
                    <a:pt x="43" y="0"/>
                    <a:pt x="62" y="0"/>
                  </a:cubicBezTo>
                  <a:cubicBezTo>
                    <a:pt x="80" y="0"/>
                    <a:pt x="95"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4"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55" name="Freeform 47"/>
            <p:cNvSpPr>
              <a:spLocks/>
            </p:cNvSpPr>
            <p:nvPr userDrawn="1"/>
          </p:nvSpPr>
          <p:spPr bwMode="auto">
            <a:xfrm>
              <a:off x="3349" y="4170"/>
              <a:ext cx="78" cy="140"/>
            </a:xfrm>
            <a:custGeom>
              <a:avLst/>
              <a:gdLst>
                <a:gd name="T0" fmla="*/ 78 w 78"/>
                <a:gd name="T1" fmla="*/ 0 h 140"/>
                <a:gd name="T2" fmla="*/ 33 w 78"/>
                <a:gd name="T3" fmla="*/ 140 h 140"/>
                <a:gd name="T4" fmla="*/ 0 w 78"/>
                <a:gd name="T5" fmla="*/ 140 h 140"/>
                <a:gd name="T6" fmla="*/ 33 w 78"/>
                <a:gd name="T7" fmla="*/ 0 h 140"/>
                <a:gd name="T8" fmla="*/ 78 w 78"/>
                <a:gd name="T9" fmla="*/ 0 h 140"/>
              </a:gdLst>
              <a:ahLst/>
              <a:cxnLst>
                <a:cxn ang="0">
                  <a:pos x="T0" y="T1"/>
                </a:cxn>
                <a:cxn ang="0">
                  <a:pos x="T2" y="T3"/>
                </a:cxn>
                <a:cxn ang="0">
                  <a:pos x="T4" y="T5"/>
                </a:cxn>
                <a:cxn ang="0">
                  <a:pos x="T6" y="T7"/>
                </a:cxn>
                <a:cxn ang="0">
                  <a:pos x="T8" y="T9"/>
                </a:cxn>
              </a:cxnLst>
              <a:rect l="0" t="0" r="r" b="b"/>
              <a:pathLst>
                <a:path w="78" h="140">
                  <a:moveTo>
                    <a:pt x="78" y="0"/>
                  </a:moveTo>
                  <a:lnTo>
                    <a:pt x="33" y="140"/>
                  </a:lnTo>
                  <a:lnTo>
                    <a:pt x="0" y="140"/>
                  </a:lnTo>
                  <a:lnTo>
                    <a:pt x="33"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56" name="Freeform 48"/>
            <p:cNvSpPr>
              <a:spLocks/>
            </p:cNvSpPr>
            <p:nvPr userDrawn="1"/>
          </p:nvSpPr>
          <p:spPr bwMode="auto">
            <a:xfrm>
              <a:off x="3626" y="3823"/>
              <a:ext cx="300" cy="418"/>
            </a:xfrm>
            <a:custGeom>
              <a:avLst/>
              <a:gdLst>
                <a:gd name="T0" fmla="*/ 127 w 127"/>
                <a:gd name="T1" fmla="*/ 167 h 177"/>
                <a:gd name="T2" fmla="*/ 80 w 127"/>
                <a:gd name="T3" fmla="*/ 177 h 177"/>
                <a:gd name="T4" fmla="*/ 38 w 127"/>
                <a:gd name="T5" fmla="*/ 166 h 177"/>
                <a:gd name="T6" fmla="*/ 10 w 127"/>
                <a:gd name="T7" fmla="*/ 136 h 177"/>
                <a:gd name="T8" fmla="*/ 0 w 127"/>
                <a:gd name="T9" fmla="*/ 92 h 177"/>
                <a:gd name="T10" fmla="*/ 11 w 127"/>
                <a:gd name="T11" fmla="*/ 45 h 177"/>
                <a:gd name="T12" fmla="*/ 42 w 127"/>
                <a:gd name="T13" fmla="*/ 12 h 177"/>
                <a:gd name="T14" fmla="*/ 87 w 127"/>
                <a:gd name="T15" fmla="*/ 0 h 177"/>
                <a:gd name="T16" fmla="*/ 127 w 127"/>
                <a:gd name="T17" fmla="*/ 7 h 177"/>
                <a:gd name="T18" fmla="*/ 127 w 127"/>
                <a:gd name="T19" fmla="*/ 29 h 177"/>
                <a:gd name="T20" fmla="*/ 87 w 127"/>
                <a:gd name="T21" fmla="*/ 18 h 177"/>
                <a:gd name="T22" fmla="*/ 52 w 127"/>
                <a:gd name="T23" fmla="*/ 27 h 177"/>
                <a:gd name="T24" fmla="*/ 29 w 127"/>
                <a:gd name="T25" fmla="*/ 53 h 177"/>
                <a:gd name="T26" fmla="*/ 21 w 127"/>
                <a:gd name="T27" fmla="*/ 91 h 177"/>
                <a:gd name="T28" fmla="*/ 28 w 127"/>
                <a:gd name="T29" fmla="*/ 127 h 177"/>
                <a:gd name="T30" fmla="*/ 50 w 127"/>
                <a:gd name="T31" fmla="*/ 151 h 177"/>
                <a:gd name="T32" fmla="*/ 83 w 127"/>
                <a:gd name="T33" fmla="*/ 159 h 177"/>
                <a:gd name="T34" fmla="*/ 127 w 127"/>
                <a:gd name="T35" fmla="*/ 148 h 177"/>
                <a:gd name="T36" fmla="*/ 127 w 127"/>
                <a:gd name="T37" fmla="*/ 16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177">
                  <a:moveTo>
                    <a:pt x="127" y="167"/>
                  </a:moveTo>
                  <a:cubicBezTo>
                    <a:pt x="115" y="174"/>
                    <a:pt x="99" y="177"/>
                    <a:pt x="80" y="177"/>
                  </a:cubicBezTo>
                  <a:cubicBezTo>
                    <a:pt x="64" y="177"/>
                    <a:pt x="50" y="174"/>
                    <a:pt x="38" y="166"/>
                  </a:cubicBezTo>
                  <a:cubicBezTo>
                    <a:pt x="26" y="159"/>
                    <a:pt x="16" y="149"/>
                    <a:pt x="10" y="136"/>
                  </a:cubicBezTo>
                  <a:cubicBezTo>
                    <a:pt x="3" y="123"/>
                    <a:pt x="0" y="109"/>
                    <a:pt x="0" y="92"/>
                  </a:cubicBezTo>
                  <a:cubicBezTo>
                    <a:pt x="0" y="74"/>
                    <a:pt x="3" y="59"/>
                    <a:pt x="11" y="45"/>
                  </a:cubicBezTo>
                  <a:cubicBezTo>
                    <a:pt x="18" y="31"/>
                    <a:pt x="29" y="20"/>
                    <a:pt x="42" y="12"/>
                  </a:cubicBezTo>
                  <a:cubicBezTo>
                    <a:pt x="55" y="4"/>
                    <a:pt x="70" y="0"/>
                    <a:pt x="87" y="0"/>
                  </a:cubicBezTo>
                  <a:cubicBezTo>
                    <a:pt x="103" y="0"/>
                    <a:pt x="116" y="3"/>
                    <a:pt x="127" y="7"/>
                  </a:cubicBezTo>
                  <a:cubicBezTo>
                    <a:pt x="127" y="29"/>
                    <a:pt x="127" y="29"/>
                    <a:pt x="127" y="29"/>
                  </a:cubicBezTo>
                  <a:cubicBezTo>
                    <a:pt x="115" y="22"/>
                    <a:pt x="101" y="18"/>
                    <a:pt x="87" y="18"/>
                  </a:cubicBezTo>
                  <a:cubicBezTo>
                    <a:pt x="74" y="18"/>
                    <a:pt x="62" y="21"/>
                    <a:pt x="52" y="27"/>
                  </a:cubicBezTo>
                  <a:cubicBezTo>
                    <a:pt x="42" y="33"/>
                    <a:pt x="34" y="42"/>
                    <a:pt x="29" y="53"/>
                  </a:cubicBezTo>
                  <a:cubicBezTo>
                    <a:pt x="23" y="64"/>
                    <a:pt x="21" y="76"/>
                    <a:pt x="21" y="91"/>
                  </a:cubicBezTo>
                  <a:cubicBezTo>
                    <a:pt x="21" y="104"/>
                    <a:pt x="23" y="116"/>
                    <a:pt x="28" y="127"/>
                  </a:cubicBezTo>
                  <a:cubicBezTo>
                    <a:pt x="34" y="137"/>
                    <a:pt x="41" y="145"/>
                    <a:pt x="50" y="151"/>
                  </a:cubicBezTo>
                  <a:cubicBezTo>
                    <a:pt x="60" y="156"/>
                    <a:pt x="71" y="159"/>
                    <a:pt x="83" y="159"/>
                  </a:cubicBezTo>
                  <a:cubicBezTo>
                    <a:pt x="100" y="159"/>
                    <a:pt x="115" y="155"/>
                    <a:pt x="127" y="148"/>
                  </a:cubicBezTo>
                  <a:lnTo>
                    <a:pt x="12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57" name="Freeform 49"/>
            <p:cNvSpPr>
              <a:spLocks noEditPoints="1"/>
            </p:cNvSpPr>
            <p:nvPr userDrawn="1"/>
          </p:nvSpPr>
          <p:spPr bwMode="auto">
            <a:xfrm>
              <a:off x="3979" y="3939"/>
              <a:ext cx="229" cy="302"/>
            </a:xfrm>
            <a:custGeom>
              <a:avLst/>
              <a:gdLst>
                <a:gd name="T0" fmla="*/ 97 w 97"/>
                <a:gd name="T1" fmla="*/ 125 h 128"/>
                <a:gd name="T2" fmla="*/ 77 w 97"/>
                <a:gd name="T3" fmla="*/ 125 h 128"/>
                <a:gd name="T4" fmla="*/ 77 w 97"/>
                <a:gd name="T5" fmla="*/ 106 h 128"/>
                <a:gd name="T6" fmla="*/ 77 w 97"/>
                <a:gd name="T7" fmla="*/ 106 h 128"/>
                <a:gd name="T8" fmla="*/ 39 w 97"/>
                <a:gd name="T9" fmla="*/ 128 h 128"/>
                <a:gd name="T10" fmla="*/ 11 w 97"/>
                <a:gd name="T11" fmla="*/ 118 h 128"/>
                <a:gd name="T12" fmla="*/ 0 w 97"/>
                <a:gd name="T13" fmla="*/ 93 h 128"/>
                <a:gd name="T14" fmla="*/ 41 w 97"/>
                <a:gd name="T15" fmla="*/ 53 h 128"/>
                <a:gd name="T16" fmla="*/ 77 w 97"/>
                <a:gd name="T17" fmla="*/ 48 h 128"/>
                <a:gd name="T18" fmla="*/ 52 w 97"/>
                <a:gd name="T19" fmla="*/ 17 h 128"/>
                <a:gd name="T20" fmla="*/ 12 w 97"/>
                <a:gd name="T21" fmla="*/ 32 h 128"/>
                <a:gd name="T22" fmla="*/ 12 w 97"/>
                <a:gd name="T23" fmla="*/ 12 h 128"/>
                <a:gd name="T24" fmla="*/ 31 w 97"/>
                <a:gd name="T25" fmla="*/ 4 h 128"/>
                <a:gd name="T26" fmla="*/ 54 w 97"/>
                <a:gd name="T27" fmla="*/ 0 h 128"/>
                <a:gd name="T28" fmla="*/ 97 w 97"/>
                <a:gd name="T29" fmla="*/ 46 h 128"/>
                <a:gd name="T30" fmla="*/ 97 w 97"/>
                <a:gd name="T31" fmla="*/ 125 h 128"/>
                <a:gd name="T32" fmla="*/ 77 w 97"/>
                <a:gd name="T33" fmla="*/ 63 h 128"/>
                <a:gd name="T34" fmla="*/ 48 w 97"/>
                <a:gd name="T35" fmla="*/ 68 h 128"/>
                <a:gd name="T36" fmla="*/ 27 w 97"/>
                <a:gd name="T37" fmla="*/ 75 h 128"/>
                <a:gd name="T38" fmla="*/ 20 w 97"/>
                <a:gd name="T39" fmla="*/ 91 h 128"/>
                <a:gd name="T40" fmla="*/ 27 w 97"/>
                <a:gd name="T41" fmla="*/ 106 h 128"/>
                <a:gd name="T42" fmla="*/ 44 w 97"/>
                <a:gd name="T43" fmla="*/ 111 h 128"/>
                <a:gd name="T44" fmla="*/ 68 w 97"/>
                <a:gd name="T45" fmla="*/ 101 h 128"/>
                <a:gd name="T46" fmla="*/ 77 w 97"/>
                <a:gd name="T47" fmla="*/ 76 h 128"/>
                <a:gd name="T48" fmla="*/ 77 w 97"/>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28">
                  <a:moveTo>
                    <a:pt x="97" y="125"/>
                  </a:moveTo>
                  <a:cubicBezTo>
                    <a:pt x="77" y="125"/>
                    <a:pt x="77" y="125"/>
                    <a:pt x="77" y="125"/>
                  </a:cubicBezTo>
                  <a:cubicBezTo>
                    <a:pt x="77" y="106"/>
                    <a:pt x="77" y="106"/>
                    <a:pt x="77" y="106"/>
                  </a:cubicBezTo>
                  <a:cubicBezTo>
                    <a:pt x="77" y="106"/>
                    <a:pt x="77" y="106"/>
                    <a:pt x="77" y="106"/>
                  </a:cubicBezTo>
                  <a:cubicBezTo>
                    <a:pt x="68" y="121"/>
                    <a:pt x="56" y="128"/>
                    <a:pt x="39" y="128"/>
                  </a:cubicBezTo>
                  <a:cubicBezTo>
                    <a:pt x="28" y="128"/>
                    <a:pt x="18" y="125"/>
                    <a:pt x="11" y="118"/>
                  </a:cubicBezTo>
                  <a:cubicBezTo>
                    <a:pt x="4" y="112"/>
                    <a:pt x="0" y="103"/>
                    <a:pt x="0" y="93"/>
                  </a:cubicBezTo>
                  <a:cubicBezTo>
                    <a:pt x="0" y="70"/>
                    <a:pt x="14" y="57"/>
                    <a:pt x="41" y="53"/>
                  </a:cubicBezTo>
                  <a:cubicBezTo>
                    <a:pt x="77" y="48"/>
                    <a:pt x="77" y="48"/>
                    <a:pt x="77" y="48"/>
                  </a:cubicBezTo>
                  <a:cubicBezTo>
                    <a:pt x="77" y="27"/>
                    <a:pt x="69" y="17"/>
                    <a:pt x="52" y="17"/>
                  </a:cubicBezTo>
                  <a:cubicBezTo>
                    <a:pt x="38" y="17"/>
                    <a:pt x="24" y="22"/>
                    <a:pt x="12" y="32"/>
                  </a:cubicBezTo>
                  <a:cubicBezTo>
                    <a:pt x="12" y="12"/>
                    <a:pt x="12" y="12"/>
                    <a:pt x="12" y="12"/>
                  </a:cubicBezTo>
                  <a:cubicBezTo>
                    <a:pt x="16" y="9"/>
                    <a:pt x="22" y="6"/>
                    <a:pt x="31" y="4"/>
                  </a:cubicBezTo>
                  <a:cubicBezTo>
                    <a:pt x="39" y="1"/>
                    <a:pt x="47" y="0"/>
                    <a:pt x="54" y="0"/>
                  </a:cubicBezTo>
                  <a:cubicBezTo>
                    <a:pt x="83" y="0"/>
                    <a:pt x="97" y="15"/>
                    <a:pt x="97" y="46"/>
                  </a:cubicBezTo>
                  <a:lnTo>
                    <a:pt x="97" y="125"/>
                  </a:lnTo>
                  <a:close/>
                  <a:moveTo>
                    <a:pt x="77" y="63"/>
                  </a:moveTo>
                  <a:cubicBezTo>
                    <a:pt x="48" y="68"/>
                    <a:pt x="48" y="68"/>
                    <a:pt x="48" y="68"/>
                  </a:cubicBezTo>
                  <a:cubicBezTo>
                    <a:pt x="38" y="69"/>
                    <a:pt x="31" y="71"/>
                    <a:pt x="27" y="75"/>
                  </a:cubicBezTo>
                  <a:cubicBezTo>
                    <a:pt x="23" y="78"/>
                    <a:pt x="20" y="84"/>
                    <a:pt x="20" y="91"/>
                  </a:cubicBezTo>
                  <a:cubicBezTo>
                    <a:pt x="20" y="97"/>
                    <a:pt x="23" y="102"/>
                    <a:pt x="27" y="106"/>
                  </a:cubicBezTo>
                  <a:cubicBezTo>
                    <a:pt x="31" y="110"/>
                    <a:pt x="37" y="111"/>
                    <a:pt x="44" y="111"/>
                  </a:cubicBezTo>
                  <a:cubicBezTo>
                    <a:pt x="54" y="111"/>
                    <a:pt x="62" y="108"/>
                    <a:pt x="68"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58" name="Freeform 50"/>
            <p:cNvSpPr>
              <a:spLocks/>
            </p:cNvSpPr>
            <p:nvPr userDrawn="1"/>
          </p:nvSpPr>
          <p:spPr bwMode="auto">
            <a:xfrm>
              <a:off x="4296" y="3939"/>
              <a:ext cx="238" cy="295"/>
            </a:xfrm>
            <a:custGeom>
              <a:avLst/>
              <a:gdLst>
                <a:gd name="T0" fmla="*/ 101 w 101"/>
                <a:gd name="T1" fmla="*/ 125 h 125"/>
                <a:gd name="T2" fmla="*/ 82 w 101"/>
                <a:gd name="T3" fmla="*/ 125 h 125"/>
                <a:gd name="T4" fmla="*/ 82 w 101"/>
                <a:gd name="T5" fmla="*/ 55 h 125"/>
                <a:gd name="T6" fmla="*/ 53 w 101"/>
                <a:gd name="T7" fmla="*/ 17 h 125"/>
                <a:gd name="T8" fmla="*/ 29 w 101"/>
                <a:gd name="T9" fmla="*/ 28 h 125"/>
                <a:gd name="T10" fmla="*/ 19 w 101"/>
                <a:gd name="T11" fmla="*/ 55 h 125"/>
                <a:gd name="T12" fmla="*/ 19 w 101"/>
                <a:gd name="T13" fmla="*/ 125 h 125"/>
                <a:gd name="T14" fmla="*/ 0 w 101"/>
                <a:gd name="T15" fmla="*/ 125 h 125"/>
                <a:gd name="T16" fmla="*/ 0 w 101"/>
                <a:gd name="T17" fmla="*/ 3 h 125"/>
                <a:gd name="T18" fmla="*/ 19 w 101"/>
                <a:gd name="T19" fmla="*/ 3 h 125"/>
                <a:gd name="T20" fmla="*/ 19 w 101"/>
                <a:gd name="T21" fmla="*/ 23 h 125"/>
                <a:gd name="T22" fmla="*/ 20 w 101"/>
                <a:gd name="T23" fmla="*/ 23 h 125"/>
                <a:gd name="T24" fmla="*/ 60 w 101"/>
                <a:gd name="T25" fmla="*/ 0 h 125"/>
                <a:gd name="T26" fmla="*/ 91 w 101"/>
                <a:gd name="T27" fmla="*/ 13 h 125"/>
                <a:gd name="T28" fmla="*/ 101 w 101"/>
                <a:gd name="T29" fmla="*/ 50 h 125"/>
                <a:gd name="T30" fmla="*/ 101 w 101"/>
                <a:gd name="T3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 h="125">
                  <a:moveTo>
                    <a:pt x="101" y="125"/>
                  </a:moveTo>
                  <a:cubicBezTo>
                    <a:pt x="82" y="125"/>
                    <a:pt x="82" y="125"/>
                    <a:pt x="82" y="125"/>
                  </a:cubicBezTo>
                  <a:cubicBezTo>
                    <a:pt x="82" y="55"/>
                    <a:pt x="82" y="55"/>
                    <a:pt x="82" y="55"/>
                  </a:cubicBezTo>
                  <a:cubicBezTo>
                    <a:pt x="82" y="30"/>
                    <a:pt x="72" y="17"/>
                    <a:pt x="53" y="17"/>
                  </a:cubicBezTo>
                  <a:cubicBezTo>
                    <a:pt x="44" y="17"/>
                    <a:pt x="36" y="20"/>
                    <a:pt x="29" y="28"/>
                  </a:cubicBezTo>
                  <a:cubicBezTo>
                    <a:pt x="23" y="35"/>
                    <a:pt x="19" y="44"/>
                    <a:pt x="19" y="55"/>
                  </a:cubicBezTo>
                  <a:cubicBezTo>
                    <a:pt x="19" y="125"/>
                    <a:pt x="19" y="125"/>
                    <a:pt x="19" y="125"/>
                  </a:cubicBezTo>
                  <a:cubicBezTo>
                    <a:pt x="0" y="125"/>
                    <a:pt x="0" y="125"/>
                    <a:pt x="0" y="125"/>
                  </a:cubicBezTo>
                  <a:cubicBezTo>
                    <a:pt x="0" y="3"/>
                    <a:pt x="0" y="3"/>
                    <a:pt x="0" y="3"/>
                  </a:cubicBezTo>
                  <a:cubicBezTo>
                    <a:pt x="19" y="3"/>
                    <a:pt x="19" y="3"/>
                    <a:pt x="19" y="3"/>
                  </a:cubicBezTo>
                  <a:cubicBezTo>
                    <a:pt x="19" y="23"/>
                    <a:pt x="19" y="23"/>
                    <a:pt x="19" y="23"/>
                  </a:cubicBezTo>
                  <a:cubicBezTo>
                    <a:pt x="20" y="23"/>
                    <a:pt x="20" y="23"/>
                    <a:pt x="20" y="23"/>
                  </a:cubicBezTo>
                  <a:cubicBezTo>
                    <a:pt x="29" y="8"/>
                    <a:pt x="42" y="0"/>
                    <a:pt x="60" y="0"/>
                  </a:cubicBezTo>
                  <a:cubicBezTo>
                    <a:pt x="73" y="0"/>
                    <a:pt x="84" y="4"/>
                    <a:pt x="91" y="13"/>
                  </a:cubicBezTo>
                  <a:cubicBezTo>
                    <a:pt x="98" y="22"/>
                    <a:pt x="101" y="34"/>
                    <a:pt x="101" y="50"/>
                  </a:cubicBezTo>
                  <a:lnTo>
                    <a:pt x="10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59" name="Freeform 51"/>
            <p:cNvSpPr>
              <a:spLocks noEditPoints="1"/>
            </p:cNvSpPr>
            <p:nvPr userDrawn="1"/>
          </p:nvSpPr>
          <p:spPr bwMode="auto">
            <a:xfrm>
              <a:off x="4598" y="3939"/>
              <a:ext cx="227" cy="302"/>
            </a:xfrm>
            <a:custGeom>
              <a:avLst/>
              <a:gdLst>
                <a:gd name="T0" fmla="*/ 96 w 96"/>
                <a:gd name="T1" fmla="*/ 125 h 128"/>
                <a:gd name="T2" fmla="*/ 77 w 96"/>
                <a:gd name="T3" fmla="*/ 125 h 128"/>
                <a:gd name="T4" fmla="*/ 77 w 96"/>
                <a:gd name="T5" fmla="*/ 106 h 128"/>
                <a:gd name="T6" fmla="*/ 76 w 96"/>
                <a:gd name="T7" fmla="*/ 106 h 128"/>
                <a:gd name="T8" fmla="*/ 39 w 96"/>
                <a:gd name="T9" fmla="*/ 128 h 128"/>
                <a:gd name="T10" fmla="*/ 11 w 96"/>
                <a:gd name="T11" fmla="*/ 118 h 128"/>
                <a:gd name="T12" fmla="*/ 0 w 96"/>
                <a:gd name="T13" fmla="*/ 93 h 128"/>
                <a:gd name="T14" fmla="*/ 40 w 96"/>
                <a:gd name="T15" fmla="*/ 53 h 128"/>
                <a:gd name="T16" fmla="*/ 77 w 96"/>
                <a:gd name="T17" fmla="*/ 48 h 128"/>
                <a:gd name="T18" fmla="*/ 52 w 96"/>
                <a:gd name="T19" fmla="*/ 17 h 128"/>
                <a:gd name="T20" fmla="*/ 12 w 96"/>
                <a:gd name="T21" fmla="*/ 32 h 128"/>
                <a:gd name="T22" fmla="*/ 12 w 96"/>
                <a:gd name="T23" fmla="*/ 12 h 128"/>
                <a:gd name="T24" fmla="*/ 30 w 96"/>
                <a:gd name="T25" fmla="*/ 4 h 128"/>
                <a:gd name="T26" fmla="*/ 53 w 96"/>
                <a:gd name="T27" fmla="*/ 0 h 128"/>
                <a:gd name="T28" fmla="*/ 96 w 96"/>
                <a:gd name="T29" fmla="*/ 46 h 128"/>
                <a:gd name="T30" fmla="*/ 96 w 96"/>
                <a:gd name="T31" fmla="*/ 125 h 128"/>
                <a:gd name="T32" fmla="*/ 77 w 96"/>
                <a:gd name="T33" fmla="*/ 63 h 128"/>
                <a:gd name="T34" fmla="*/ 47 w 96"/>
                <a:gd name="T35" fmla="*/ 68 h 128"/>
                <a:gd name="T36" fmla="*/ 26 w 96"/>
                <a:gd name="T37" fmla="*/ 75 h 128"/>
                <a:gd name="T38" fmla="*/ 20 w 96"/>
                <a:gd name="T39" fmla="*/ 91 h 128"/>
                <a:gd name="T40" fmla="*/ 27 w 96"/>
                <a:gd name="T41" fmla="*/ 106 h 128"/>
                <a:gd name="T42" fmla="*/ 43 w 96"/>
                <a:gd name="T43" fmla="*/ 111 h 128"/>
                <a:gd name="T44" fmla="*/ 67 w 96"/>
                <a:gd name="T45" fmla="*/ 101 h 128"/>
                <a:gd name="T46" fmla="*/ 77 w 96"/>
                <a:gd name="T47" fmla="*/ 76 h 128"/>
                <a:gd name="T48" fmla="*/ 77 w 96"/>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128">
                  <a:moveTo>
                    <a:pt x="96" y="125"/>
                  </a:moveTo>
                  <a:cubicBezTo>
                    <a:pt x="77" y="125"/>
                    <a:pt x="77" y="125"/>
                    <a:pt x="77" y="125"/>
                  </a:cubicBezTo>
                  <a:cubicBezTo>
                    <a:pt x="77" y="106"/>
                    <a:pt x="77" y="106"/>
                    <a:pt x="77" y="106"/>
                  </a:cubicBezTo>
                  <a:cubicBezTo>
                    <a:pt x="76" y="106"/>
                    <a:pt x="76" y="106"/>
                    <a:pt x="76" y="106"/>
                  </a:cubicBezTo>
                  <a:cubicBezTo>
                    <a:pt x="68" y="121"/>
                    <a:pt x="55" y="128"/>
                    <a:pt x="39" y="128"/>
                  </a:cubicBezTo>
                  <a:cubicBezTo>
                    <a:pt x="27" y="128"/>
                    <a:pt x="18" y="125"/>
                    <a:pt x="11" y="118"/>
                  </a:cubicBezTo>
                  <a:cubicBezTo>
                    <a:pt x="3" y="112"/>
                    <a:pt x="0" y="103"/>
                    <a:pt x="0" y="93"/>
                  </a:cubicBezTo>
                  <a:cubicBezTo>
                    <a:pt x="0" y="70"/>
                    <a:pt x="13" y="57"/>
                    <a:pt x="40" y="53"/>
                  </a:cubicBezTo>
                  <a:cubicBezTo>
                    <a:pt x="77" y="48"/>
                    <a:pt x="77" y="48"/>
                    <a:pt x="77" y="48"/>
                  </a:cubicBezTo>
                  <a:cubicBezTo>
                    <a:pt x="77" y="27"/>
                    <a:pt x="68" y="17"/>
                    <a:pt x="52" y="17"/>
                  </a:cubicBezTo>
                  <a:cubicBezTo>
                    <a:pt x="37" y="17"/>
                    <a:pt x="24" y="22"/>
                    <a:pt x="12" y="32"/>
                  </a:cubicBezTo>
                  <a:cubicBezTo>
                    <a:pt x="12" y="12"/>
                    <a:pt x="12" y="12"/>
                    <a:pt x="12" y="12"/>
                  </a:cubicBezTo>
                  <a:cubicBezTo>
                    <a:pt x="15" y="9"/>
                    <a:pt x="22" y="6"/>
                    <a:pt x="30" y="4"/>
                  </a:cubicBezTo>
                  <a:cubicBezTo>
                    <a:pt x="39" y="1"/>
                    <a:pt x="47" y="0"/>
                    <a:pt x="53" y="0"/>
                  </a:cubicBezTo>
                  <a:cubicBezTo>
                    <a:pt x="82" y="0"/>
                    <a:pt x="96" y="15"/>
                    <a:pt x="96" y="46"/>
                  </a:cubicBezTo>
                  <a:lnTo>
                    <a:pt x="96" y="125"/>
                  </a:lnTo>
                  <a:close/>
                  <a:moveTo>
                    <a:pt x="77" y="63"/>
                  </a:moveTo>
                  <a:cubicBezTo>
                    <a:pt x="47" y="68"/>
                    <a:pt x="47" y="68"/>
                    <a:pt x="47" y="68"/>
                  </a:cubicBezTo>
                  <a:cubicBezTo>
                    <a:pt x="37" y="69"/>
                    <a:pt x="30" y="71"/>
                    <a:pt x="26" y="75"/>
                  </a:cubicBezTo>
                  <a:cubicBezTo>
                    <a:pt x="22" y="78"/>
                    <a:pt x="20" y="84"/>
                    <a:pt x="20" y="91"/>
                  </a:cubicBezTo>
                  <a:cubicBezTo>
                    <a:pt x="20" y="97"/>
                    <a:pt x="22" y="102"/>
                    <a:pt x="27" y="106"/>
                  </a:cubicBezTo>
                  <a:cubicBezTo>
                    <a:pt x="31" y="110"/>
                    <a:pt x="37" y="111"/>
                    <a:pt x="43" y="111"/>
                  </a:cubicBezTo>
                  <a:cubicBezTo>
                    <a:pt x="53" y="111"/>
                    <a:pt x="61" y="108"/>
                    <a:pt x="67"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60" name="Freeform 52"/>
            <p:cNvSpPr>
              <a:spLocks noEditPoints="1"/>
            </p:cNvSpPr>
            <p:nvPr userDrawn="1"/>
          </p:nvSpPr>
          <p:spPr bwMode="auto">
            <a:xfrm>
              <a:off x="4892" y="3806"/>
              <a:ext cx="267" cy="435"/>
            </a:xfrm>
            <a:custGeom>
              <a:avLst/>
              <a:gdLst>
                <a:gd name="T0" fmla="*/ 113 w 113"/>
                <a:gd name="T1" fmla="*/ 181 h 184"/>
                <a:gd name="T2" fmla="*/ 93 w 113"/>
                <a:gd name="T3" fmla="*/ 181 h 184"/>
                <a:gd name="T4" fmla="*/ 93 w 113"/>
                <a:gd name="T5" fmla="*/ 160 h 184"/>
                <a:gd name="T6" fmla="*/ 92 w 113"/>
                <a:gd name="T7" fmla="*/ 160 h 184"/>
                <a:gd name="T8" fmla="*/ 51 w 113"/>
                <a:gd name="T9" fmla="*/ 184 h 184"/>
                <a:gd name="T10" fmla="*/ 14 w 113"/>
                <a:gd name="T11" fmla="*/ 167 h 184"/>
                <a:gd name="T12" fmla="*/ 0 w 113"/>
                <a:gd name="T13" fmla="*/ 123 h 184"/>
                <a:gd name="T14" fmla="*/ 15 w 113"/>
                <a:gd name="T15" fmla="*/ 74 h 184"/>
                <a:gd name="T16" fmla="*/ 56 w 113"/>
                <a:gd name="T17" fmla="*/ 56 h 184"/>
                <a:gd name="T18" fmla="*/ 92 w 113"/>
                <a:gd name="T19" fmla="*/ 76 h 184"/>
                <a:gd name="T20" fmla="*/ 93 w 113"/>
                <a:gd name="T21" fmla="*/ 76 h 184"/>
                <a:gd name="T22" fmla="*/ 93 w 113"/>
                <a:gd name="T23" fmla="*/ 0 h 184"/>
                <a:gd name="T24" fmla="*/ 113 w 113"/>
                <a:gd name="T25" fmla="*/ 0 h 184"/>
                <a:gd name="T26" fmla="*/ 113 w 113"/>
                <a:gd name="T27" fmla="*/ 181 h 184"/>
                <a:gd name="T28" fmla="*/ 93 w 113"/>
                <a:gd name="T29" fmla="*/ 126 h 184"/>
                <a:gd name="T30" fmla="*/ 93 w 113"/>
                <a:gd name="T31" fmla="*/ 108 h 184"/>
                <a:gd name="T32" fmla="*/ 83 w 113"/>
                <a:gd name="T33" fmla="*/ 83 h 184"/>
                <a:gd name="T34" fmla="*/ 58 w 113"/>
                <a:gd name="T35" fmla="*/ 73 h 184"/>
                <a:gd name="T36" fmla="*/ 30 w 113"/>
                <a:gd name="T37" fmla="*/ 86 h 184"/>
                <a:gd name="T38" fmla="*/ 20 w 113"/>
                <a:gd name="T39" fmla="*/ 122 h 184"/>
                <a:gd name="T40" fmla="*/ 30 w 113"/>
                <a:gd name="T41" fmla="*/ 155 h 184"/>
                <a:gd name="T42" fmla="*/ 56 w 113"/>
                <a:gd name="T43" fmla="*/ 167 h 184"/>
                <a:gd name="T44" fmla="*/ 83 w 113"/>
                <a:gd name="T45" fmla="*/ 156 h 184"/>
                <a:gd name="T46" fmla="*/ 93 w 113"/>
                <a:gd name="T47" fmla="*/ 12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184">
                  <a:moveTo>
                    <a:pt x="113" y="181"/>
                  </a:moveTo>
                  <a:cubicBezTo>
                    <a:pt x="93" y="181"/>
                    <a:pt x="93" y="181"/>
                    <a:pt x="93" y="181"/>
                  </a:cubicBezTo>
                  <a:cubicBezTo>
                    <a:pt x="93" y="160"/>
                    <a:pt x="93" y="160"/>
                    <a:pt x="93" y="160"/>
                  </a:cubicBezTo>
                  <a:cubicBezTo>
                    <a:pt x="92" y="160"/>
                    <a:pt x="92" y="160"/>
                    <a:pt x="92" y="160"/>
                  </a:cubicBezTo>
                  <a:cubicBezTo>
                    <a:pt x="83" y="176"/>
                    <a:pt x="69" y="184"/>
                    <a:pt x="51" y="184"/>
                  </a:cubicBezTo>
                  <a:cubicBezTo>
                    <a:pt x="35" y="184"/>
                    <a:pt x="23" y="179"/>
                    <a:pt x="14" y="167"/>
                  </a:cubicBezTo>
                  <a:cubicBezTo>
                    <a:pt x="5" y="156"/>
                    <a:pt x="0" y="142"/>
                    <a:pt x="0" y="123"/>
                  </a:cubicBezTo>
                  <a:cubicBezTo>
                    <a:pt x="0" y="103"/>
                    <a:pt x="5" y="87"/>
                    <a:pt x="15" y="74"/>
                  </a:cubicBezTo>
                  <a:cubicBezTo>
                    <a:pt x="25" y="62"/>
                    <a:pt x="39" y="56"/>
                    <a:pt x="56" y="56"/>
                  </a:cubicBezTo>
                  <a:cubicBezTo>
                    <a:pt x="73" y="56"/>
                    <a:pt x="85" y="63"/>
                    <a:pt x="92" y="76"/>
                  </a:cubicBezTo>
                  <a:cubicBezTo>
                    <a:pt x="93" y="76"/>
                    <a:pt x="93" y="76"/>
                    <a:pt x="93" y="76"/>
                  </a:cubicBezTo>
                  <a:cubicBezTo>
                    <a:pt x="93" y="0"/>
                    <a:pt x="93" y="0"/>
                    <a:pt x="93" y="0"/>
                  </a:cubicBezTo>
                  <a:cubicBezTo>
                    <a:pt x="113" y="0"/>
                    <a:pt x="113" y="0"/>
                    <a:pt x="113" y="0"/>
                  </a:cubicBezTo>
                  <a:lnTo>
                    <a:pt x="113" y="181"/>
                  </a:lnTo>
                  <a:close/>
                  <a:moveTo>
                    <a:pt x="93" y="126"/>
                  </a:moveTo>
                  <a:cubicBezTo>
                    <a:pt x="93" y="108"/>
                    <a:pt x="93" y="108"/>
                    <a:pt x="93" y="108"/>
                  </a:cubicBezTo>
                  <a:cubicBezTo>
                    <a:pt x="93" y="98"/>
                    <a:pt x="90" y="89"/>
                    <a:pt x="83" y="83"/>
                  </a:cubicBezTo>
                  <a:cubicBezTo>
                    <a:pt x="76" y="76"/>
                    <a:pt x="68" y="73"/>
                    <a:pt x="58" y="73"/>
                  </a:cubicBezTo>
                  <a:cubicBezTo>
                    <a:pt x="47" y="73"/>
                    <a:pt x="37" y="77"/>
                    <a:pt x="30" y="86"/>
                  </a:cubicBezTo>
                  <a:cubicBezTo>
                    <a:pt x="23" y="94"/>
                    <a:pt x="20" y="107"/>
                    <a:pt x="20" y="122"/>
                  </a:cubicBezTo>
                  <a:cubicBezTo>
                    <a:pt x="20" y="136"/>
                    <a:pt x="23" y="147"/>
                    <a:pt x="30" y="155"/>
                  </a:cubicBezTo>
                  <a:cubicBezTo>
                    <a:pt x="36" y="163"/>
                    <a:pt x="45" y="167"/>
                    <a:pt x="56" y="167"/>
                  </a:cubicBezTo>
                  <a:cubicBezTo>
                    <a:pt x="67" y="167"/>
                    <a:pt x="76" y="164"/>
                    <a:pt x="83" y="156"/>
                  </a:cubicBezTo>
                  <a:cubicBezTo>
                    <a:pt x="90" y="148"/>
                    <a:pt x="93" y="138"/>
                    <a:pt x="93"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61" name="Freeform 53"/>
            <p:cNvSpPr>
              <a:spLocks noEditPoints="1"/>
            </p:cNvSpPr>
            <p:nvPr userDrawn="1"/>
          </p:nvSpPr>
          <p:spPr bwMode="auto">
            <a:xfrm>
              <a:off x="5228" y="3939"/>
              <a:ext cx="229" cy="302"/>
            </a:xfrm>
            <a:custGeom>
              <a:avLst/>
              <a:gdLst>
                <a:gd name="T0" fmla="*/ 97 w 97"/>
                <a:gd name="T1" fmla="*/ 125 h 128"/>
                <a:gd name="T2" fmla="*/ 77 w 97"/>
                <a:gd name="T3" fmla="*/ 125 h 128"/>
                <a:gd name="T4" fmla="*/ 77 w 97"/>
                <a:gd name="T5" fmla="*/ 106 h 128"/>
                <a:gd name="T6" fmla="*/ 77 w 97"/>
                <a:gd name="T7" fmla="*/ 106 h 128"/>
                <a:gd name="T8" fmla="*/ 39 w 97"/>
                <a:gd name="T9" fmla="*/ 128 h 128"/>
                <a:gd name="T10" fmla="*/ 11 w 97"/>
                <a:gd name="T11" fmla="*/ 118 h 128"/>
                <a:gd name="T12" fmla="*/ 0 w 97"/>
                <a:gd name="T13" fmla="*/ 93 h 128"/>
                <a:gd name="T14" fmla="*/ 40 w 97"/>
                <a:gd name="T15" fmla="*/ 53 h 128"/>
                <a:gd name="T16" fmla="*/ 77 w 97"/>
                <a:gd name="T17" fmla="*/ 48 h 128"/>
                <a:gd name="T18" fmla="*/ 52 w 97"/>
                <a:gd name="T19" fmla="*/ 17 h 128"/>
                <a:gd name="T20" fmla="*/ 12 w 97"/>
                <a:gd name="T21" fmla="*/ 32 h 128"/>
                <a:gd name="T22" fmla="*/ 12 w 97"/>
                <a:gd name="T23" fmla="*/ 12 h 128"/>
                <a:gd name="T24" fmla="*/ 30 w 97"/>
                <a:gd name="T25" fmla="*/ 4 h 128"/>
                <a:gd name="T26" fmla="*/ 54 w 97"/>
                <a:gd name="T27" fmla="*/ 0 h 128"/>
                <a:gd name="T28" fmla="*/ 97 w 97"/>
                <a:gd name="T29" fmla="*/ 46 h 128"/>
                <a:gd name="T30" fmla="*/ 97 w 97"/>
                <a:gd name="T31" fmla="*/ 125 h 128"/>
                <a:gd name="T32" fmla="*/ 77 w 97"/>
                <a:gd name="T33" fmla="*/ 63 h 128"/>
                <a:gd name="T34" fmla="*/ 47 w 97"/>
                <a:gd name="T35" fmla="*/ 68 h 128"/>
                <a:gd name="T36" fmla="*/ 26 w 97"/>
                <a:gd name="T37" fmla="*/ 75 h 128"/>
                <a:gd name="T38" fmla="*/ 20 w 97"/>
                <a:gd name="T39" fmla="*/ 91 h 128"/>
                <a:gd name="T40" fmla="*/ 27 w 97"/>
                <a:gd name="T41" fmla="*/ 106 h 128"/>
                <a:gd name="T42" fmla="*/ 44 w 97"/>
                <a:gd name="T43" fmla="*/ 111 h 128"/>
                <a:gd name="T44" fmla="*/ 68 w 97"/>
                <a:gd name="T45" fmla="*/ 101 h 128"/>
                <a:gd name="T46" fmla="*/ 77 w 97"/>
                <a:gd name="T47" fmla="*/ 76 h 128"/>
                <a:gd name="T48" fmla="*/ 77 w 97"/>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28">
                  <a:moveTo>
                    <a:pt x="97" y="125"/>
                  </a:moveTo>
                  <a:cubicBezTo>
                    <a:pt x="77" y="125"/>
                    <a:pt x="77" y="125"/>
                    <a:pt x="77" y="125"/>
                  </a:cubicBezTo>
                  <a:cubicBezTo>
                    <a:pt x="77" y="106"/>
                    <a:pt x="77" y="106"/>
                    <a:pt x="77" y="106"/>
                  </a:cubicBezTo>
                  <a:cubicBezTo>
                    <a:pt x="77" y="106"/>
                    <a:pt x="77" y="106"/>
                    <a:pt x="77" y="106"/>
                  </a:cubicBezTo>
                  <a:cubicBezTo>
                    <a:pt x="68" y="121"/>
                    <a:pt x="56" y="128"/>
                    <a:pt x="39" y="128"/>
                  </a:cubicBezTo>
                  <a:cubicBezTo>
                    <a:pt x="27" y="128"/>
                    <a:pt x="18" y="125"/>
                    <a:pt x="11" y="118"/>
                  </a:cubicBezTo>
                  <a:cubicBezTo>
                    <a:pt x="4" y="112"/>
                    <a:pt x="0" y="103"/>
                    <a:pt x="0" y="93"/>
                  </a:cubicBezTo>
                  <a:cubicBezTo>
                    <a:pt x="0" y="70"/>
                    <a:pt x="14" y="57"/>
                    <a:pt x="40" y="53"/>
                  </a:cubicBezTo>
                  <a:cubicBezTo>
                    <a:pt x="77" y="48"/>
                    <a:pt x="77" y="48"/>
                    <a:pt x="77" y="48"/>
                  </a:cubicBezTo>
                  <a:cubicBezTo>
                    <a:pt x="77" y="27"/>
                    <a:pt x="69" y="17"/>
                    <a:pt x="52" y="17"/>
                  </a:cubicBezTo>
                  <a:cubicBezTo>
                    <a:pt x="37" y="17"/>
                    <a:pt x="24" y="22"/>
                    <a:pt x="12" y="32"/>
                  </a:cubicBezTo>
                  <a:cubicBezTo>
                    <a:pt x="12" y="12"/>
                    <a:pt x="12" y="12"/>
                    <a:pt x="12" y="12"/>
                  </a:cubicBezTo>
                  <a:cubicBezTo>
                    <a:pt x="16" y="9"/>
                    <a:pt x="22" y="6"/>
                    <a:pt x="30" y="4"/>
                  </a:cubicBezTo>
                  <a:cubicBezTo>
                    <a:pt x="39" y="1"/>
                    <a:pt x="47" y="0"/>
                    <a:pt x="54" y="0"/>
                  </a:cubicBezTo>
                  <a:cubicBezTo>
                    <a:pt x="82" y="0"/>
                    <a:pt x="97" y="15"/>
                    <a:pt x="97" y="46"/>
                  </a:cubicBezTo>
                  <a:lnTo>
                    <a:pt x="97" y="125"/>
                  </a:lnTo>
                  <a:close/>
                  <a:moveTo>
                    <a:pt x="77" y="63"/>
                  </a:moveTo>
                  <a:cubicBezTo>
                    <a:pt x="47" y="68"/>
                    <a:pt x="47" y="68"/>
                    <a:pt x="47" y="68"/>
                  </a:cubicBezTo>
                  <a:cubicBezTo>
                    <a:pt x="37" y="69"/>
                    <a:pt x="30" y="71"/>
                    <a:pt x="26" y="75"/>
                  </a:cubicBezTo>
                  <a:cubicBezTo>
                    <a:pt x="22" y="78"/>
                    <a:pt x="20" y="84"/>
                    <a:pt x="20" y="91"/>
                  </a:cubicBezTo>
                  <a:cubicBezTo>
                    <a:pt x="20" y="97"/>
                    <a:pt x="22" y="102"/>
                    <a:pt x="27" y="106"/>
                  </a:cubicBezTo>
                  <a:cubicBezTo>
                    <a:pt x="31" y="110"/>
                    <a:pt x="37" y="111"/>
                    <a:pt x="44" y="111"/>
                  </a:cubicBezTo>
                  <a:cubicBezTo>
                    <a:pt x="53" y="111"/>
                    <a:pt x="61" y="108"/>
                    <a:pt x="68"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62" name="Freeform 54"/>
            <p:cNvSpPr>
              <a:spLocks/>
            </p:cNvSpPr>
            <p:nvPr userDrawn="1"/>
          </p:nvSpPr>
          <p:spPr bwMode="auto">
            <a:xfrm>
              <a:off x="1386" y="4610"/>
              <a:ext cx="151" cy="412"/>
            </a:xfrm>
            <a:custGeom>
              <a:avLst/>
              <a:gdLst>
                <a:gd name="T0" fmla="*/ 64 w 64"/>
                <a:gd name="T1" fmla="*/ 110 h 174"/>
                <a:gd name="T2" fmla="*/ 51 w 64"/>
                <a:gd name="T3" fmla="*/ 157 h 174"/>
                <a:gd name="T4" fmla="*/ 16 w 64"/>
                <a:gd name="T5" fmla="*/ 174 h 174"/>
                <a:gd name="T6" fmla="*/ 0 w 64"/>
                <a:gd name="T7" fmla="*/ 171 h 174"/>
                <a:gd name="T8" fmla="*/ 0 w 64"/>
                <a:gd name="T9" fmla="*/ 151 h 174"/>
                <a:gd name="T10" fmla="*/ 17 w 64"/>
                <a:gd name="T11" fmla="*/ 156 h 174"/>
                <a:gd name="T12" fmla="*/ 44 w 64"/>
                <a:gd name="T13" fmla="*/ 110 h 174"/>
                <a:gd name="T14" fmla="*/ 44 w 64"/>
                <a:gd name="T15" fmla="*/ 0 h 174"/>
                <a:gd name="T16" fmla="*/ 64 w 64"/>
                <a:gd name="T17" fmla="*/ 0 h 174"/>
                <a:gd name="T18" fmla="*/ 64 w 64"/>
                <a:gd name="T19" fmla="*/ 11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174">
                  <a:moveTo>
                    <a:pt x="64" y="110"/>
                  </a:moveTo>
                  <a:cubicBezTo>
                    <a:pt x="64" y="129"/>
                    <a:pt x="59" y="145"/>
                    <a:pt x="51" y="157"/>
                  </a:cubicBezTo>
                  <a:cubicBezTo>
                    <a:pt x="43" y="168"/>
                    <a:pt x="31" y="174"/>
                    <a:pt x="16" y="174"/>
                  </a:cubicBezTo>
                  <a:cubicBezTo>
                    <a:pt x="10" y="174"/>
                    <a:pt x="4" y="173"/>
                    <a:pt x="0" y="171"/>
                  </a:cubicBezTo>
                  <a:cubicBezTo>
                    <a:pt x="0" y="151"/>
                    <a:pt x="0" y="151"/>
                    <a:pt x="0" y="151"/>
                  </a:cubicBezTo>
                  <a:cubicBezTo>
                    <a:pt x="4" y="154"/>
                    <a:pt x="10" y="156"/>
                    <a:pt x="17" y="156"/>
                  </a:cubicBezTo>
                  <a:cubicBezTo>
                    <a:pt x="35" y="156"/>
                    <a:pt x="44" y="140"/>
                    <a:pt x="44" y="110"/>
                  </a:cubicBezTo>
                  <a:cubicBezTo>
                    <a:pt x="44" y="0"/>
                    <a:pt x="44" y="0"/>
                    <a:pt x="44" y="0"/>
                  </a:cubicBezTo>
                  <a:cubicBezTo>
                    <a:pt x="64" y="0"/>
                    <a:pt x="64" y="0"/>
                    <a:pt x="64" y="0"/>
                  </a:cubicBezTo>
                  <a:lnTo>
                    <a:pt x="64"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63" name="Freeform 55"/>
            <p:cNvSpPr>
              <a:spLocks/>
            </p:cNvSpPr>
            <p:nvPr userDrawn="1"/>
          </p:nvSpPr>
          <p:spPr bwMode="auto">
            <a:xfrm>
              <a:off x="1627" y="4726"/>
              <a:ext cx="239" cy="296"/>
            </a:xfrm>
            <a:custGeom>
              <a:avLst/>
              <a:gdLst>
                <a:gd name="T0" fmla="*/ 101 w 101"/>
                <a:gd name="T1" fmla="*/ 122 h 125"/>
                <a:gd name="T2" fmla="*/ 82 w 101"/>
                <a:gd name="T3" fmla="*/ 122 h 125"/>
                <a:gd name="T4" fmla="*/ 82 w 101"/>
                <a:gd name="T5" fmla="*/ 103 h 125"/>
                <a:gd name="T6" fmla="*/ 81 w 101"/>
                <a:gd name="T7" fmla="*/ 103 h 125"/>
                <a:gd name="T8" fmla="*/ 43 w 101"/>
                <a:gd name="T9" fmla="*/ 125 h 125"/>
                <a:gd name="T10" fmla="*/ 0 w 101"/>
                <a:gd name="T11" fmla="*/ 73 h 125"/>
                <a:gd name="T12" fmla="*/ 0 w 101"/>
                <a:gd name="T13" fmla="*/ 0 h 125"/>
                <a:gd name="T14" fmla="*/ 19 w 101"/>
                <a:gd name="T15" fmla="*/ 0 h 125"/>
                <a:gd name="T16" fmla="*/ 19 w 101"/>
                <a:gd name="T17" fmla="*/ 70 h 125"/>
                <a:gd name="T18" fmla="*/ 49 w 101"/>
                <a:gd name="T19" fmla="*/ 108 h 125"/>
                <a:gd name="T20" fmla="*/ 72 w 101"/>
                <a:gd name="T21" fmla="*/ 98 h 125"/>
                <a:gd name="T22" fmla="*/ 82 w 101"/>
                <a:gd name="T23" fmla="*/ 70 h 125"/>
                <a:gd name="T24" fmla="*/ 82 w 101"/>
                <a:gd name="T25" fmla="*/ 0 h 125"/>
                <a:gd name="T26" fmla="*/ 101 w 101"/>
                <a:gd name="T27" fmla="*/ 0 h 125"/>
                <a:gd name="T28" fmla="*/ 101 w 101"/>
                <a:gd name="T29" fmla="*/ 12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125">
                  <a:moveTo>
                    <a:pt x="101" y="122"/>
                  </a:moveTo>
                  <a:cubicBezTo>
                    <a:pt x="82" y="122"/>
                    <a:pt x="82" y="122"/>
                    <a:pt x="82" y="122"/>
                  </a:cubicBezTo>
                  <a:cubicBezTo>
                    <a:pt x="82" y="103"/>
                    <a:pt x="82" y="103"/>
                    <a:pt x="82" y="103"/>
                  </a:cubicBezTo>
                  <a:cubicBezTo>
                    <a:pt x="81" y="103"/>
                    <a:pt x="81" y="103"/>
                    <a:pt x="81" y="103"/>
                  </a:cubicBezTo>
                  <a:cubicBezTo>
                    <a:pt x="73" y="117"/>
                    <a:pt x="60" y="125"/>
                    <a:pt x="43" y="125"/>
                  </a:cubicBezTo>
                  <a:cubicBezTo>
                    <a:pt x="14" y="125"/>
                    <a:pt x="0" y="108"/>
                    <a:pt x="0" y="73"/>
                  </a:cubicBezTo>
                  <a:cubicBezTo>
                    <a:pt x="0" y="0"/>
                    <a:pt x="0" y="0"/>
                    <a:pt x="0" y="0"/>
                  </a:cubicBezTo>
                  <a:cubicBezTo>
                    <a:pt x="19" y="0"/>
                    <a:pt x="19" y="0"/>
                    <a:pt x="19" y="0"/>
                  </a:cubicBezTo>
                  <a:cubicBezTo>
                    <a:pt x="19" y="70"/>
                    <a:pt x="19" y="70"/>
                    <a:pt x="19" y="70"/>
                  </a:cubicBezTo>
                  <a:cubicBezTo>
                    <a:pt x="19" y="95"/>
                    <a:pt x="29" y="108"/>
                    <a:pt x="49" y="108"/>
                  </a:cubicBezTo>
                  <a:cubicBezTo>
                    <a:pt x="59" y="108"/>
                    <a:pt x="66" y="105"/>
                    <a:pt x="72" y="98"/>
                  </a:cubicBezTo>
                  <a:cubicBezTo>
                    <a:pt x="78" y="91"/>
                    <a:pt x="82" y="81"/>
                    <a:pt x="82" y="70"/>
                  </a:cubicBezTo>
                  <a:cubicBezTo>
                    <a:pt x="82" y="0"/>
                    <a:pt x="82" y="0"/>
                    <a:pt x="82" y="0"/>
                  </a:cubicBezTo>
                  <a:cubicBezTo>
                    <a:pt x="101" y="0"/>
                    <a:pt x="101" y="0"/>
                    <a:pt x="101" y="0"/>
                  </a:cubicBezTo>
                  <a:lnTo>
                    <a:pt x="101"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64" name="Rectangle 56"/>
            <p:cNvSpPr>
              <a:spLocks noChangeArrowheads="1"/>
            </p:cNvSpPr>
            <p:nvPr userDrawn="1"/>
          </p:nvSpPr>
          <p:spPr bwMode="auto">
            <a:xfrm>
              <a:off x="1961" y="4587"/>
              <a:ext cx="45" cy="4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65" name="Freeform 57"/>
            <p:cNvSpPr>
              <a:spLocks/>
            </p:cNvSpPr>
            <p:nvPr userDrawn="1"/>
          </p:nvSpPr>
          <p:spPr bwMode="auto">
            <a:xfrm>
              <a:off x="2058" y="4726"/>
              <a:ext cx="272" cy="423"/>
            </a:xfrm>
            <a:custGeom>
              <a:avLst/>
              <a:gdLst>
                <a:gd name="T0" fmla="*/ 115 w 115"/>
                <a:gd name="T1" fmla="*/ 0 h 179"/>
                <a:gd name="T2" fmla="*/ 59 w 115"/>
                <a:gd name="T3" fmla="*/ 141 h 179"/>
                <a:gd name="T4" fmla="*/ 17 w 115"/>
                <a:gd name="T5" fmla="*/ 179 h 179"/>
                <a:gd name="T6" fmla="*/ 4 w 115"/>
                <a:gd name="T7" fmla="*/ 178 h 179"/>
                <a:gd name="T8" fmla="*/ 4 w 115"/>
                <a:gd name="T9" fmla="*/ 160 h 179"/>
                <a:gd name="T10" fmla="*/ 15 w 115"/>
                <a:gd name="T11" fmla="*/ 162 h 179"/>
                <a:gd name="T12" fmla="*/ 38 w 115"/>
                <a:gd name="T13" fmla="*/ 145 h 179"/>
                <a:gd name="T14" fmla="*/ 47 w 115"/>
                <a:gd name="T15" fmla="*/ 122 h 179"/>
                <a:gd name="T16" fmla="*/ 0 w 115"/>
                <a:gd name="T17" fmla="*/ 0 h 179"/>
                <a:gd name="T18" fmla="*/ 21 w 115"/>
                <a:gd name="T19" fmla="*/ 0 h 179"/>
                <a:gd name="T20" fmla="*/ 54 w 115"/>
                <a:gd name="T21" fmla="*/ 94 h 179"/>
                <a:gd name="T22" fmla="*/ 57 w 115"/>
                <a:gd name="T23" fmla="*/ 103 h 179"/>
                <a:gd name="T24" fmla="*/ 58 w 115"/>
                <a:gd name="T25" fmla="*/ 103 h 179"/>
                <a:gd name="T26" fmla="*/ 60 w 115"/>
                <a:gd name="T27" fmla="*/ 94 h 179"/>
                <a:gd name="T28" fmla="*/ 95 w 115"/>
                <a:gd name="T29" fmla="*/ 0 h 179"/>
                <a:gd name="T30" fmla="*/ 115 w 115"/>
                <a:gd name="T3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179">
                  <a:moveTo>
                    <a:pt x="115" y="0"/>
                  </a:moveTo>
                  <a:cubicBezTo>
                    <a:pt x="59" y="141"/>
                    <a:pt x="59" y="141"/>
                    <a:pt x="59" y="141"/>
                  </a:cubicBezTo>
                  <a:cubicBezTo>
                    <a:pt x="49" y="167"/>
                    <a:pt x="35" y="179"/>
                    <a:pt x="17" y="179"/>
                  </a:cubicBezTo>
                  <a:cubicBezTo>
                    <a:pt x="11" y="179"/>
                    <a:pt x="7" y="179"/>
                    <a:pt x="4" y="178"/>
                  </a:cubicBezTo>
                  <a:cubicBezTo>
                    <a:pt x="4" y="160"/>
                    <a:pt x="4" y="160"/>
                    <a:pt x="4" y="160"/>
                  </a:cubicBezTo>
                  <a:cubicBezTo>
                    <a:pt x="8" y="162"/>
                    <a:pt x="12" y="162"/>
                    <a:pt x="15" y="162"/>
                  </a:cubicBezTo>
                  <a:cubicBezTo>
                    <a:pt x="25" y="162"/>
                    <a:pt x="33" y="157"/>
                    <a:pt x="38" y="145"/>
                  </a:cubicBezTo>
                  <a:cubicBezTo>
                    <a:pt x="47" y="122"/>
                    <a:pt x="47" y="122"/>
                    <a:pt x="47" y="122"/>
                  </a:cubicBezTo>
                  <a:cubicBezTo>
                    <a:pt x="0" y="0"/>
                    <a:pt x="0" y="0"/>
                    <a:pt x="0" y="0"/>
                  </a:cubicBezTo>
                  <a:cubicBezTo>
                    <a:pt x="21" y="0"/>
                    <a:pt x="21" y="0"/>
                    <a:pt x="21" y="0"/>
                  </a:cubicBezTo>
                  <a:cubicBezTo>
                    <a:pt x="54" y="94"/>
                    <a:pt x="54" y="94"/>
                    <a:pt x="54" y="94"/>
                  </a:cubicBezTo>
                  <a:cubicBezTo>
                    <a:pt x="57" y="103"/>
                    <a:pt x="57" y="103"/>
                    <a:pt x="57" y="103"/>
                  </a:cubicBezTo>
                  <a:cubicBezTo>
                    <a:pt x="58" y="103"/>
                    <a:pt x="58" y="103"/>
                    <a:pt x="58" y="103"/>
                  </a:cubicBezTo>
                  <a:cubicBezTo>
                    <a:pt x="58" y="101"/>
                    <a:pt x="59" y="98"/>
                    <a:pt x="60" y="94"/>
                  </a:cubicBezTo>
                  <a:cubicBezTo>
                    <a:pt x="95" y="0"/>
                    <a:pt x="95" y="0"/>
                    <a:pt x="95" y="0"/>
                  </a:cubicBezTo>
                  <a:lnTo>
                    <a:pt x="1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66" name="Freeform 58"/>
            <p:cNvSpPr>
              <a:spLocks/>
            </p:cNvSpPr>
            <p:nvPr userDrawn="1"/>
          </p:nvSpPr>
          <p:spPr bwMode="auto">
            <a:xfrm>
              <a:off x="2469" y="4601"/>
              <a:ext cx="140" cy="414"/>
            </a:xfrm>
            <a:custGeom>
              <a:avLst/>
              <a:gdLst>
                <a:gd name="T0" fmla="*/ 40 w 59"/>
                <a:gd name="T1" fmla="*/ 175 h 175"/>
                <a:gd name="T2" fmla="*/ 40 w 59"/>
                <a:gd name="T3" fmla="*/ 27 h 175"/>
                <a:gd name="T4" fmla="*/ 22 w 59"/>
                <a:gd name="T5" fmla="*/ 39 h 175"/>
                <a:gd name="T6" fmla="*/ 0 w 59"/>
                <a:gd name="T7" fmla="*/ 47 h 175"/>
                <a:gd name="T8" fmla="*/ 0 w 59"/>
                <a:gd name="T9" fmla="*/ 28 h 175"/>
                <a:gd name="T10" fmla="*/ 28 w 59"/>
                <a:gd name="T11" fmla="*/ 16 h 175"/>
                <a:gd name="T12" fmla="*/ 52 w 59"/>
                <a:gd name="T13" fmla="*/ 0 h 175"/>
                <a:gd name="T14" fmla="*/ 59 w 59"/>
                <a:gd name="T15" fmla="*/ 0 h 175"/>
                <a:gd name="T16" fmla="*/ 59 w 59"/>
                <a:gd name="T17" fmla="*/ 175 h 175"/>
                <a:gd name="T18" fmla="*/ 40 w 59"/>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75">
                  <a:moveTo>
                    <a:pt x="40" y="175"/>
                  </a:moveTo>
                  <a:cubicBezTo>
                    <a:pt x="40" y="27"/>
                    <a:pt x="40" y="27"/>
                    <a:pt x="40" y="27"/>
                  </a:cubicBezTo>
                  <a:cubicBezTo>
                    <a:pt x="36" y="31"/>
                    <a:pt x="30" y="34"/>
                    <a:pt x="22" y="39"/>
                  </a:cubicBezTo>
                  <a:cubicBezTo>
                    <a:pt x="14" y="43"/>
                    <a:pt x="7" y="46"/>
                    <a:pt x="0" y="47"/>
                  </a:cubicBezTo>
                  <a:cubicBezTo>
                    <a:pt x="0" y="28"/>
                    <a:pt x="0" y="28"/>
                    <a:pt x="0" y="28"/>
                  </a:cubicBezTo>
                  <a:cubicBezTo>
                    <a:pt x="9" y="25"/>
                    <a:pt x="18" y="21"/>
                    <a:pt x="28" y="16"/>
                  </a:cubicBezTo>
                  <a:cubicBezTo>
                    <a:pt x="38" y="11"/>
                    <a:pt x="46" y="5"/>
                    <a:pt x="52" y="0"/>
                  </a:cubicBezTo>
                  <a:cubicBezTo>
                    <a:pt x="59" y="0"/>
                    <a:pt x="59" y="0"/>
                    <a:pt x="59" y="0"/>
                  </a:cubicBezTo>
                  <a:cubicBezTo>
                    <a:pt x="59" y="175"/>
                    <a:pt x="59" y="175"/>
                    <a:pt x="59"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67" name="Freeform 59"/>
            <p:cNvSpPr>
              <a:spLocks noEditPoints="1"/>
            </p:cNvSpPr>
            <p:nvPr userDrawn="1"/>
          </p:nvSpPr>
          <p:spPr bwMode="auto">
            <a:xfrm>
              <a:off x="2696" y="4603"/>
              <a:ext cx="263" cy="419"/>
            </a:xfrm>
            <a:custGeom>
              <a:avLst/>
              <a:gdLst>
                <a:gd name="T0" fmla="*/ 111 w 111"/>
                <a:gd name="T1" fmla="*/ 88 h 177"/>
                <a:gd name="T2" fmla="*/ 96 w 111"/>
                <a:gd name="T3" fmla="*/ 153 h 177"/>
                <a:gd name="T4" fmla="*/ 54 w 111"/>
                <a:gd name="T5" fmla="*/ 177 h 177"/>
                <a:gd name="T6" fmla="*/ 14 w 111"/>
                <a:gd name="T7" fmla="*/ 155 h 177"/>
                <a:gd name="T8" fmla="*/ 0 w 111"/>
                <a:gd name="T9" fmla="*/ 92 h 177"/>
                <a:gd name="T10" fmla="*/ 14 w 111"/>
                <a:gd name="T11" fmla="*/ 24 h 177"/>
                <a:gd name="T12" fmla="*/ 57 w 111"/>
                <a:gd name="T13" fmla="*/ 0 h 177"/>
                <a:gd name="T14" fmla="*/ 111 w 111"/>
                <a:gd name="T15" fmla="*/ 88 h 177"/>
                <a:gd name="T16" fmla="*/ 91 w 111"/>
                <a:gd name="T17" fmla="*/ 90 h 177"/>
                <a:gd name="T18" fmla="*/ 56 w 111"/>
                <a:gd name="T19" fmla="*/ 17 h 177"/>
                <a:gd name="T20" fmla="*/ 20 w 111"/>
                <a:gd name="T21" fmla="*/ 91 h 177"/>
                <a:gd name="T22" fmla="*/ 55 w 111"/>
                <a:gd name="T23" fmla="*/ 160 h 177"/>
                <a:gd name="T24" fmla="*/ 91 w 111"/>
                <a:gd name="T2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77">
                  <a:moveTo>
                    <a:pt x="111" y="88"/>
                  </a:moveTo>
                  <a:cubicBezTo>
                    <a:pt x="111" y="116"/>
                    <a:pt x="106" y="138"/>
                    <a:pt x="96" y="153"/>
                  </a:cubicBezTo>
                  <a:cubicBezTo>
                    <a:pt x="86" y="169"/>
                    <a:pt x="72" y="177"/>
                    <a:pt x="54" y="177"/>
                  </a:cubicBezTo>
                  <a:cubicBezTo>
                    <a:pt x="36" y="177"/>
                    <a:pt x="23" y="170"/>
                    <a:pt x="14" y="155"/>
                  </a:cubicBezTo>
                  <a:cubicBezTo>
                    <a:pt x="4" y="140"/>
                    <a:pt x="0" y="119"/>
                    <a:pt x="0" y="92"/>
                  </a:cubicBezTo>
                  <a:cubicBezTo>
                    <a:pt x="0" y="62"/>
                    <a:pt x="4" y="39"/>
                    <a:pt x="14" y="24"/>
                  </a:cubicBezTo>
                  <a:cubicBezTo>
                    <a:pt x="24" y="8"/>
                    <a:pt x="38" y="0"/>
                    <a:pt x="57" y="0"/>
                  </a:cubicBezTo>
                  <a:cubicBezTo>
                    <a:pt x="93" y="0"/>
                    <a:pt x="111" y="29"/>
                    <a:pt x="111" y="88"/>
                  </a:cubicBezTo>
                  <a:close/>
                  <a:moveTo>
                    <a:pt x="91" y="90"/>
                  </a:moveTo>
                  <a:cubicBezTo>
                    <a:pt x="91" y="41"/>
                    <a:pt x="79" y="17"/>
                    <a:pt x="56" y="17"/>
                  </a:cubicBezTo>
                  <a:cubicBezTo>
                    <a:pt x="32" y="17"/>
                    <a:pt x="20" y="41"/>
                    <a:pt x="20" y="91"/>
                  </a:cubicBezTo>
                  <a:cubicBezTo>
                    <a:pt x="20" y="137"/>
                    <a:pt x="32" y="160"/>
                    <a:pt x="55" y="160"/>
                  </a:cubicBezTo>
                  <a:cubicBezTo>
                    <a:pt x="79" y="160"/>
                    <a:pt x="91" y="137"/>
                    <a:pt x="91"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68" name="Rectangle 60"/>
            <p:cNvSpPr>
              <a:spLocks noChangeArrowheads="1"/>
            </p:cNvSpPr>
            <p:nvPr userDrawn="1"/>
          </p:nvSpPr>
          <p:spPr bwMode="auto">
            <a:xfrm>
              <a:off x="3030" y="4835"/>
              <a:ext cx="154" cy="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69" name="Freeform 61"/>
            <p:cNvSpPr>
              <a:spLocks/>
            </p:cNvSpPr>
            <p:nvPr userDrawn="1"/>
          </p:nvSpPr>
          <p:spPr bwMode="auto">
            <a:xfrm>
              <a:off x="3236" y="4601"/>
              <a:ext cx="142" cy="414"/>
            </a:xfrm>
            <a:custGeom>
              <a:avLst/>
              <a:gdLst>
                <a:gd name="T0" fmla="*/ 40 w 60"/>
                <a:gd name="T1" fmla="*/ 175 h 175"/>
                <a:gd name="T2" fmla="*/ 40 w 60"/>
                <a:gd name="T3" fmla="*/ 27 h 175"/>
                <a:gd name="T4" fmla="*/ 23 w 60"/>
                <a:gd name="T5" fmla="*/ 39 h 175"/>
                <a:gd name="T6" fmla="*/ 0 w 60"/>
                <a:gd name="T7" fmla="*/ 47 h 175"/>
                <a:gd name="T8" fmla="*/ 0 w 60"/>
                <a:gd name="T9" fmla="*/ 28 h 175"/>
                <a:gd name="T10" fmla="*/ 28 w 60"/>
                <a:gd name="T11" fmla="*/ 16 h 175"/>
                <a:gd name="T12" fmla="*/ 52 w 60"/>
                <a:gd name="T13" fmla="*/ 0 h 175"/>
                <a:gd name="T14" fmla="*/ 60 w 60"/>
                <a:gd name="T15" fmla="*/ 0 h 175"/>
                <a:gd name="T16" fmla="*/ 60 w 60"/>
                <a:gd name="T17" fmla="*/ 175 h 175"/>
                <a:gd name="T18" fmla="*/ 40 w 60"/>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75">
                  <a:moveTo>
                    <a:pt x="40" y="175"/>
                  </a:moveTo>
                  <a:cubicBezTo>
                    <a:pt x="40" y="27"/>
                    <a:pt x="40" y="27"/>
                    <a:pt x="40" y="27"/>
                  </a:cubicBezTo>
                  <a:cubicBezTo>
                    <a:pt x="37" y="31"/>
                    <a:pt x="31" y="34"/>
                    <a:pt x="23" y="39"/>
                  </a:cubicBezTo>
                  <a:cubicBezTo>
                    <a:pt x="14" y="43"/>
                    <a:pt x="7" y="46"/>
                    <a:pt x="0" y="47"/>
                  </a:cubicBezTo>
                  <a:cubicBezTo>
                    <a:pt x="0" y="28"/>
                    <a:pt x="0" y="28"/>
                    <a:pt x="0" y="28"/>
                  </a:cubicBezTo>
                  <a:cubicBezTo>
                    <a:pt x="9" y="25"/>
                    <a:pt x="18" y="21"/>
                    <a:pt x="28" y="16"/>
                  </a:cubicBezTo>
                  <a:cubicBezTo>
                    <a:pt x="38" y="11"/>
                    <a:pt x="46" y="5"/>
                    <a:pt x="52" y="0"/>
                  </a:cubicBezTo>
                  <a:cubicBezTo>
                    <a:pt x="60" y="0"/>
                    <a:pt x="60" y="0"/>
                    <a:pt x="60" y="0"/>
                  </a:cubicBezTo>
                  <a:cubicBezTo>
                    <a:pt x="60" y="175"/>
                    <a:pt x="60" y="175"/>
                    <a:pt x="60"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70" name="Freeform 62"/>
            <p:cNvSpPr>
              <a:spLocks noEditPoints="1"/>
            </p:cNvSpPr>
            <p:nvPr userDrawn="1"/>
          </p:nvSpPr>
          <p:spPr bwMode="auto">
            <a:xfrm>
              <a:off x="3453" y="4610"/>
              <a:ext cx="298" cy="405"/>
            </a:xfrm>
            <a:custGeom>
              <a:avLst/>
              <a:gdLst>
                <a:gd name="T0" fmla="*/ 99 w 126"/>
                <a:gd name="T1" fmla="*/ 0 h 171"/>
                <a:gd name="T2" fmla="*/ 99 w 126"/>
                <a:gd name="T3" fmla="*/ 113 h 171"/>
                <a:gd name="T4" fmla="*/ 126 w 126"/>
                <a:gd name="T5" fmla="*/ 113 h 171"/>
                <a:gd name="T6" fmla="*/ 126 w 126"/>
                <a:gd name="T7" fmla="*/ 131 h 171"/>
                <a:gd name="T8" fmla="*/ 99 w 126"/>
                <a:gd name="T9" fmla="*/ 131 h 171"/>
                <a:gd name="T10" fmla="*/ 99 w 126"/>
                <a:gd name="T11" fmla="*/ 171 h 171"/>
                <a:gd name="T12" fmla="*/ 80 w 126"/>
                <a:gd name="T13" fmla="*/ 171 h 171"/>
                <a:gd name="T14" fmla="*/ 80 w 126"/>
                <a:gd name="T15" fmla="*/ 131 h 171"/>
                <a:gd name="T16" fmla="*/ 0 w 126"/>
                <a:gd name="T17" fmla="*/ 131 h 171"/>
                <a:gd name="T18" fmla="*/ 0 w 126"/>
                <a:gd name="T19" fmla="*/ 114 h 171"/>
                <a:gd name="T20" fmla="*/ 46 w 126"/>
                <a:gd name="T21" fmla="*/ 55 h 171"/>
                <a:gd name="T22" fmla="*/ 78 w 126"/>
                <a:gd name="T23" fmla="*/ 0 h 171"/>
                <a:gd name="T24" fmla="*/ 99 w 126"/>
                <a:gd name="T25" fmla="*/ 0 h 171"/>
                <a:gd name="T26" fmla="*/ 22 w 126"/>
                <a:gd name="T27" fmla="*/ 113 h 171"/>
                <a:gd name="T28" fmla="*/ 80 w 126"/>
                <a:gd name="T29" fmla="*/ 113 h 171"/>
                <a:gd name="T30" fmla="*/ 80 w 126"/>
                <a:gd name="T31" fmla="*/ 29 h 171"/>
                <a:gd name="T32" fmla="*/ 34 w 126"/>
                <a:gd name="T33" fmla="*/ 97 h 171"/>
                <a:gd name="T34" fmla="*/ 22 w 126"/>
                <a:gd name="T35" fmla="*/ 11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171">
                  <a:moveTo>
                    <a:pt x="99" y="0"/>
                  </a:moveTo>
                  <a:cubicBezTo>
                    <a:pt x="99" y="113"/>
                    <a:pt x="99" y="113"/>
                    <a:pt x="99" y="113"/>
                  </a:cubicBezTo>
                  <a:cubicBezTo>
                    <a:pt x="126" y="113"/>
                    <a:pt x="126" y="113"/>
                    <a:pt x="126" y="113"/>
                  </a:cubicBezTo>
                  <a:cubicBezTo>
                    <a:pt x="126" y="131"/>
                    <a:pt x="126" y="131"/>
                    <a:pt x="126" y="131"/>
                  </a:cubicBezTo>
                  <a:cubicBezTo>
                    <a:pt x="99" y="131"/>
                    <a:pt x="99" y="131"/>
                    <a:pt x="99" y="131"/>
                  </a:cubicBezTo>
                  <a:cubicBezTo>
                    <a:pt x="99" y="171"/>
                    <a:pt x="99" y="171"/>
                    <a:pt x="99" y="171"/>
                  </a:cubicBezTo>
                  <a:cubicBezTo>
                    <a:pt x="80" y="171"/>
                    <a:pt x="80" y="171"/>
                    <a:pt x="80" y="171"/>
                  </a:cubicBezTo>
                  <a:cubicBezTo>
                    <a:pt x="80" y="131"/>
                    <a:pt x="80" y="131"/>
                    <a:pt x="80" y="131"/>
                  </a:cubicBezTo>
                  <a:cubicBezTo>
                    <a:pt x="0" y="131"/>
                    <a:pt x="0" y="131"/>
                    <a:pt x="0" y="131"/>
                  </a:cubicBezTo>
                  <a:cubicBezTo>
                    <a:pt x="0" y="114"/>
                    <a:pt x="0" y="114"/>
                    <a:pt x="0" y="114"/>
                  </a:cubicBezTo>
                  <a:cubicBezTo>
                    <a:pt x="17" y="95"/>
                    <a:pt x="32" y="75"/>
                    <a:pt x="46" y="55"/>
                  </a:cubicBezTo>
                  <a:cubicBezTo>
                    <a:pt x="60" y="34"/>
                    <a:pt x="71" y="16"/>
                    <a:pt x="78" y="0"/>
                  </a:cubicBezTo>
                  <a:lnTo>
                    <a:pt x="99" y="0"/>
                  </a:lnTo>
                  <a:close/>
                  <a:moveTo>
                    <a:pt x="22" y="113"/>
                  </a:moveTo>
                  <a:cubicBezTo>
                    <a:pt x="80" y="113"/>
                    <a:pt x="80" y="113"/>
                    <a:pt x="80" y="113"/>
                  </a:cubicBezTo>
                  <a:cubicBezTo>
                    <a:pt x="80" y="29"/>
                    <a:pt x="80" y="29"/>
                    <a:pt x="80" y="29"/>
                  </a:cubicBezTo>
                  <a:cubicBezTo>
                    <a:pt x="65" y="56"/>
                    <a:pt x="50" y="78"/>
                    <a:pt x="34" y="97"/>
                  </a:cubicBezTo>
                  <a:lnTo>
                    <a:pt x="2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71" name="Freeform 63"/>
            <p:cNvSpPr>
              <a:spLocks/>
            </p:cNvSpPr>
            <p:nvPr userDrawn="1"/>
          </p:nvSpPr>
          <p:spPr bwMode="auto">
            <a:xfrm>
              <a:off x="3773" y="4951"/>
              <a:ext cx="78" cy="137"/>
            </a:xfrm>
            <a:custGeom>
              <a:avLst/>
              <a:gdLst>
                <a:gd name="T0" fmla="*/ 78 w 78"/>
                <a:gd name="T1" fmla="*/ 0 h 137"/>
                <a:gd name="T2" fmla="*/ 33 w 78"/>
                <a:gd name="T3" fmla="*/ 137 h 137"/>
                <a:gd name="T4" fmla="*/ 0 w 78"/>
                <a:gd name="T5" fmla="*/ 137 h 137"/>
                <a:gd name="T6" fmla="*/ 33 w 78"/>
                <a:gd name="T7" fmla="*/ 0 h 137"/>
                <a:gd name="T8" fmla="*/ 78 w 78"/>
                <a:gd name="T9" fmla="*/ 0 h 137"/>
              </a:gdLst>
              <a:ahLst/>
              <a:cxnLst>
                <a:cxn ang="0">
                  <a:pos x="T0" y="T1"/>
                </a:cxn>
                <a:cxn ang="0">
                  <a:pos x="T2" y="T3"/>
                </a:cxn>
                <a:cxn ang="0">
                  <a:pos x="T4" y="T5"/>
                </a:cxn>
                <a:cxn ang="0">
                  <a:pos x="T6" y="T7"/>
                </a:cxn>
                <a:cxn ang="0">
                  <a:pos x="T8" y="T9"/>
                </a:cxn>
              </a:cxnLst>
              <a:rect l="0" t="0" r="r" b="b"/>
              <a:pathLst>
                <a:path w="78" h="137">
                  <a:moveTo>
                    <a:pt x="78" y="0"/>
                  </a:moveTo>
                  <a:lnTo>
                    <a:pt x="33" y="137"/>
                  </a:lnTo>
                  <a:lnTo>
                    <a:pt x="0" y="137"/>
                  </a:lnTo>
                  <a:lnTo>
                    <a:pt x="33"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72" name="Freeform 64"/>
            <p:cNvSpPr>
              <a:spLocks/>
            </p:cNvSpPr>
            <p:nvPr userDrawn="1"/>
          </p:nvSpPr>
          <p:spPr bwMode="auto">
            <a:xfrm>
              <a:off x="4052" y="4603"/>
              <a:ext cx="251" cy="412"/>
            </a:xfrm>
            <a:custGeom>
              <a:avLst/>
              <a:gdLst>
                <a:gd name="T0" fmla="*/ 79 w 106"/>
                <a:gd name="T1" fmla="*/ 48 h 174"/>
                <a:gd name="T2" fmla="*/ 71 w 106"/>
                <a:gd name="T3" fmla="*/ 25 h 174"/>
                <a:gd name="T4" fmla="*/ 48 w 106"/>
                <a:gd name="T5" fmla="*/ 17 h 174"/>
                <a:gd name="T6" fmla="*/ 27 w 106"/>
                <a:gd name="T7" fmla="*/ 22 h 174"/>
                <a:gd name="T8" fmla="*/ 7 w 106"/>
                <a:gd name="T9" fmla="*/ 38 h 174"/>
                <a:gd name="T10" fmla="*/ 7 w 106"/>
                <a:gd name="T11" fmla="*/ 17 h 174"/>
                <a:gd name="T12" fmla="*/ 25 w 106"/>
                <a:gd name="T13" fmla="*/ 4 h 174"/>
                <a:gd name="T14" fmla="*/ 50 w 106"/>
                <a:gd name="T15" fmla="*/ 0 h 174"/>
                <a:gd name="T16" fmla="*/ 86 w 106"/>
                <a:gd name="T17" fmla="*/ 13 h 174"/>
                <a:gd name="T18" fmla="*/ 99 w 106"/>
                <a:gd name="T19" fmla="*/ 46 h 174"/>
                <a:gd name="T20" fmla="*/ 91 w 106"/>
                <a:gd name="T21" fmla="*/ 78 h 174"/>
                <a:gd name="T22" fmla="*/ 61 w 106"/>
                <a:gd name="T23" fmla="*/ 108 h 174"/>
                <a:gd name="T24" fmla="*/ 33 w 106"/>
                <a:gd name="T25" fmla="*/ 129 h 174"/>
                <a:gd name="T26" fmla="*/ 24 w 106"/>
                <a:gd name="T27" fmla="*/ 142 h 174"/>
                <a:gd name="T28" fmla="*/ 21 w 106"/>
                <a:gd name="T29" fmla="*/ 156 h 174"/>
                <a:gd name="T30" fmla="*/ 106 w 106"/>
                <a:gd name="T31" fmla="*/ 156 h 174"/>
                <a:gd name="T32" fmla="*/ 106 w 106"/>
                <a:gd name="T33" fmla="*/ 174 h 174"/>
                <a:gd name="T34" fmla="*/ 0 w 106"/>
                <a:gd name="T35" fmla="*/ 174 h 174"/>
                <a:gd name="T36" fmla="*/ 0 w 106"/>
                <a:gd name="T37" fmla="*/ 165 h 174"/>
                <a:gd name="T38" fmla="*/ 4 w 106"/>
                <a:gd name="T39" fmla="*/ 142 h 174"/>
                <a:gd name="T40" fmla="*/ 16 w 106"/>
                <a:gd name="T41" fmla="*/ 124 h 174"/>
                <a:gd name="T42" fmla="*/ 47 w 106"/>
                <a:gd name="T43" fmla="*/ 98 h 174"/>
                <a:gd name="T44" fmla="*/ 72 w 106"/>
                <a:gd name="T45" fmla="*/ 74 h 174"/>
                <a:gd name="T46" fmla="*/ 79 w 106"/>
                <a:gd name="T47" fmla="*/ 4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174">
                  <a:moveTo>
                    <a:pt x="79" y="48"/>
                  </a:moveTo>
                  <a:cubicBezTo>
                    <a:pt x="79" y="38"/>
                    <a:pt x="77" y="31"/>
                    <a:pt x="71" y="25"/>
                  </a:cubicBezTo>
                  <a:cubicBezTo>
                    <a:pt x="65" y="19"/>
                    <a:pt x="58" y="17"/>
                    <a:pt x="48" y="17"/>
                  </a:cubicBezTo>
                  <a:cubicBezTo>
                    <a:pt x="41" y="17"/>
                    <a:pt x="34" y="19"/>
                    <a:pt x="27" y="22"/>
                  </a:cubicBezTo>
                  <a:cubicBezTo>
                    <a:pt x="19" y="26"/>
                    <a:pt x="13" y="31"/>
                    <a:pt x="7" y="38"/>
                  </a:cubicBezTo>
                  <a:cubicBezTo>
                    <a:pt x="7" y="17"/>
                    <a:pt x="7" y="17"/>
                    <a:pt x="7" y="17"/>
                  </a:cubicBezTo>
                  <a:cubicBezTo>
                    <a:pt x="13" y="11"/>
                    <a:pt x="19" y="7"/>
                    <a:pt x="25" y="4"/>
                  </a:cubicBezTo>
                  <a:cubicBezTo>
                    <a:pt x="32" y="2"/>
                    <a:pt x="41" y="0"/>
                    <a:pt x="50" y="0"/>
                  </a:cubicBezTo>
                  <a:cubicBezTo>
                    <a:pt x="65" y="0"/>
                    <a:pt x="77" y="4"/>
                    <a:pt x="86" y="13"/>
                  </a:cubicBezTo>
                  <a:cubicBezTo>
                    <a:pt x="95" y="21"/>
                    <a:pt x="99" y="32"/>
                    <a:pt x="99" y="46"/>
                  </a:cubicBezTo>
                  <a:cubicBezTo>
                    <a:pt x="99" y="58"/>
                    <a:pt x="97" y="69"/>
                    <a:pt x="91" y="78"/>
                  </a:cubicBezTo>
                  <a:cubicBezTo>
                    <a:pt x="85" y="88"/>
                    <a:pt x="75" y="97"/>
                    <a:pt x="61" y="108"/>
                  </a:cubicBezTo>
                  <a:cubicBezTo>
                    <a:pt x="47" y="118"/>
                    <a:pt x="38" y="125"/>
                    <a:pt x="33" y="129"/>
                  </a:cubicBezTo>
                  <a:cubicBezTo>
                    <a:pt x="29" y="133"/>
                    <a:pt x="25" y="138"/>
                    <a:pt x="24" y="142"/>
                  </a:cubicBezTo>
                  <a:cubicBezTo>
                    <a:pt x="22" y="146"/>
                    <a:pt x="21" y="151"/>
                    <a:pt x="21" y="156"/>
                  </a:cubicBezTo>
                  <a:cubicBezTo>
                    <a:pt x="106" y="156"/>
                    <a:pt x="106" y="156"/>
                    <a:pt x="106" y="156"/>
                  </a:cubicBezTo>
                  <a:cubicBezTo>
                    <a:pt x="106" y="174"/>
                    <a:pt x="106" y="174"/>
                    <a:pt x="106" y="174"/>
                  </a:cubicBezTo>
                  <a:cubicBezTo>
                    <a:pt x="0" y="174"/>
                    <a:pt x="0" y="174"/>
                    <a:pt x="0" y="174"/>
                  </a:cubicBezTo>
                  <a:cubicBezTo>
                    <a:pt x="0" y="165"/>
                    <a:pt x="0" y="165"/>
                    <a:pt x="0" y="165"/>
                  </a:cubicBezTo>
                  <a:cubicBezTo>
                    <a:pt x="0" y="156"/>
                    <a:pt x="2" y="149"/>
                    <a:pt x="4" y="142"/>
                  </a:cubicBezTo>
                  <a:cubicBezTo>
                    <a:pt x="6" y="136"/>
                    <a:pt x="10" y="130"/>
                    <a:pt x="16" y="124"/>
                  </a:cubicBezTo>
                  <a:cubicBezTo>
                    <a:pt x="22" y="118"/>
                    <a:pt x="32" y="109"/>
                    <a:pt x="47" y="98"/>
                  </a:cubicBezTo>
                  <a:cubicBezTo>
                    <a:pt x="59" y="90"/>
                    <a:pt x="67" y="82"/>
                    <a:pt x="72" y="74"/>
                  </a:cubicBezTo>
                  <a:cubicBezTo>
                    <a:pt x="77" y="66"/>
                    <a:pt x="79" y="58"/>
                    <a:pt x="7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73" name="Freeform 65"/>
            <p:cNvSpPr>
              <a:spLocks noEditPoints="1"/>
            </p:cNvSpPr>
            <p:nvPr userDrawn="1"/>
          </p:nvSpPr>
          <p:spPr bwMode="auto">
            <a:xfrm>
              <a:off x="4357" y="4603"/>
              <a:ext cx="265" cy="419"/>
            </a:xfrm>
            <a:custGeom>
              <a:avLst/>
              <a:gdLst>
                <a:gd name="T0" fmla="*/ 112 w 112"/>
                <a:gd name="T1" fmla="*/ 88 h 177"/>
                <a:gd name="T2" fmla="*/ 97 w 112"/>
                <a:gd name="T3" fmla="*/ 153 h 177"/>
                <a:gd name="T4" fmla="*/ 54 w 112"/>
                <a:gd name="T5" fmla="*/ 177 h 177"/>
                <a:gd name="T6" fmla="*/ 14 w 112"/>
                <a:gd name="T7" fmla="*/ 155 h 177"/>
                <a:gd name="T8" fmla="*/ 0 w 112"/>
                <a:gd name="T9" fmla="*/ 92 h 177"/>
                <a:gd name="T10" fmla="*/ 15 w 112"/>
                <a:gd name="T11" fmla="*/ 24 h 177"/>
                <a:gd name="T12" fmla="*/ 58 w 112"/>
                <a:gd name="T13" fmla="*/ 0 h 177"/>
                <a:gd name="T14" fmla="*/ 112 w 112"/>
                <a:gd name="T15" fmla="*/ 88 h 177"/>
                <a:gd name="T16" fmla="*/ 92 w 112"/>
                <a:gd name="T17" fmla="*/ 90 h 177"/>
                <a:gd name="T18" fmla="*/ 57 w 112"/>
                <a:gd name="T19" fmla="*/ 17 h 177"/>
                <a:gd name="T20" fmla="*/ 20 w 112"/>
                <a:gd name="T21" fmla="*/ 91 h 177"/>
                <a:gd name="T22" fmla="*/ 56 w 112"/>
                <a:gd name="T23" fmla="*/ 160 h 177"/>
                <a:gd name="T24" fmla="*/ 92 w 112"/>
                <a:gd name="T2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77">
                  <a:moveTo>
                    <a:pt x="112" y="88"/>
                  </a:moveTo>
                  <a:cubicBezTo>
                    <a:pt x="112" y="116"/>
                    <a:pt x="107" y="138"/>
                    <a:pt x="97" y="153"/>
                  </a:cubicBezTo>
                  <a:cubicBezTo>
                    <a:pt x="87" y="169"/>
                    <a:pt x="73" y="177"/>
                    <a:pt x="54" y="177"/>
                  </a:cubicBezTo>
                  <a:cubicBezTo>
                    <a:pt x="37" y="177"/>
                    <a:pt x="24" y="170"/>
                    <a:pt x="14" y="155"/>
                  </a:cubicBezTo>
                  <a:cubicBezTo>
                    <a:pt x="5" y="140"/>
                    <a:pt x="0" y="119"/>
                    <a:pt x="0" y="92"/>
                  </a:cubicBezTo>
                  <a:cubicBezTo>
                    <a:pt x="0" y="62"/>
                    <a:pt x="5" y="39"/>
                    <a:pt x="15" y="24"/>
                  </a:cubicBezTo>
                  <a:cubicBezTo>
                    <a:pt x="25" y="8"/>
                    <a:pt x="39" y="0"/>
                    <a:pt x="58" y="0"/>
                  </a:cubicBezTo>
                  <a:cubicBezTo>
                    <a:pt x="94" y="0"/>
                    <a:pt x="112" y="29"/>
                    <a:pt x="112" y="88"/>
                  </a:cubicBezTo>
                  <a:close/>
                  <a:moveTo>
                    <a:pt x="92" y="90"/>
                  </a:moveTo>
                  <a:cubicBezTo>
                    <a:pt x="92" y="41"/>
                    <a:pt x="80" y="17"/>
                    <a:pt x="57" y="17"/>
                  </a:cubicBezTo>
                  <a:cubicBezTo>
                    <a:pt x="32" y="17"/>
                    <a:pt x="20" y="41"/>
                    <a:pt x="20" y="91"/>
                  </a:cubicBezTo>
                  <a:cubicBezTo>
                    <a:pt x="20" y="137"/>
                    <a:pt x="32" y="160"/>
                    <a:pt x="56" y="160"/>
                  </a:cubicBezTo>
                  <a:cubicBezTo>
                    <a:pt x="80" y="160"/>
                    <a:pt x="92" y="137"/>
                    <a:pt x="92"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74" name="Freeform 66"/>
            <p:cNvSpPr>
              <a:spLocks/>
            </p:cNvSpPr>
            <p:nvPr userDrawn="1"/>
          </p:nvSpPr>
          <p:spPr bwMode="auto">
            <a:xfrm>
              <a:off x="4667" y="4601"/>
              <a:ext cx="142" cy="414"/>
            </a:xfrm>
            <a:custGeom>
              <a:avLst/>
              <a:gdLst>
                <a:gd name="T0" fmla="*/ 40 w 60"/>
                <a:gd name="T1" fmla="*/ 175 h 175"/>
                <a:gd name="T2" fmla="*/ 40 w 60"/>
                <a:gd name="T3" fmla="*/ 27 h 175"/>
                <a:gd name="T4" fmla="*/ 23 w 60"/>
                <a:gd name="T5" fmla="*/ 39 h 175"/>
                <a:gd name="T6" fmla="*/ 0 w 60"/>
                <a:gd name="T7" fmla="*/ 47 h 175"/>
                <a:gd name="T8" fmla="*/ 0 w 60"/>
                <a:gd name="T9" fmla="*/ 28 h 175"/>
                <a:gd name="T10" fmla="*/ 28 w 60"/>
                <a:gd name="T11" fmla="*/ 16 h 175"/>
                <a:gd name="T12" fmla="*/ 52 w 60"/>
                <a:gd name="T13" fmla="*/ 0 h 175"/>
                <a:gd name="T14" fmla="*/ 60 w 60"/>
                <a:gd name="T15" fmla="*/ 0 h 175"/>
                <a:gd name="T16" fmla="*/ 60 w 60"/>
                <a:gd name="T17" fmla="*/ 175 h 175"/>
                <a:gd name="T18" fmla="*/ 40 w 60"/>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75">
                  <a:moveTo>
                    <a:pt x="40" y="175"/>
                  </a:moveTo>
                  <a:cubicBezTo>
                    <a:pt x="40" y="27"/>
                    <a:pt x="40" y="27"/>
                    <a:pt x="40" y="27"/>
                  </a:cubicBezTo>
                  <a:cubicBezTo>
                    <a:pt x="37" y="31"/>
                    <a:pt x="31" y="34"/>
                    <a:pt x="23" y="39"/>
                  </a:cubicBezTo>
                  <a:cubicBezTo>
                    <a:pt x="15" y="43"/>
                    <a:pt x="7" y="46"/>
                    <a:pt x="0" y="47"/>
                  </a:cubicBezTo>
                  <a:cubicBezTo>
                    <a:pt x="0" y="28"/>
                    <a:pt x="0" y="28"/>
                    <a:pt x="0" y="28"/>
                  </a:cubicBezTo>
                  <a:cubicBezTo>
                    <a:pt x="9" y="25"/>
                    <a:pt x="18" y="21"/>
                    <a:pt x="28" y="16"/>
                  </a:cubicBezTo>
                  <a:cubicBezTo>
                    <a:pt x="38" y="11"/>
                    <a:pt x="46" y="5"/>
                    <a:pt x="52" y="0"/>
                  </a:cubicBezTo>
                  <a:cubicBezTo>
                    <a:pt x="60" y="0"/>
                    <a:pt x="60" y="0"/>
                    <a:pt x="60" y="0"/>
                  </a:cubicBezTo>
                  <a:cubicBezTo>
                    <a:pt x="60" y="175"/>
                    <a:pt x="60" y="175"/>
                    <a:pt x="60"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sp>
          <p:nvSpPr>
            <p:cNvPr id="75" name="Freeform 67"/>
            <p:cNvSpPr>
              <a:spLocks noEditPoints="1"/>
            </p:cNvSpPr>
            <p:nvPr userDrawn="1"/>
          </p:nvSpPr>
          <p:spPr bwMode="auto">
            <a:xfrm>
              <a:off x="4901" y="4603"/>
              <a:ext cx="258" cy="419"/>
            </a:xfrm>
            <a:custGeom>
              <a:avLst/>
              <a:gdLst>
                <a:gd name="T0" fmla="*/ 109 w 109"/>
                <a:gd name="T1" fmla="*/ 120 h 177"/>
                <a:gd name="T2" fmla="*/ 102 w 109"/>
                <a:gd name="T3" fmla="*/ 149 h 177"/>
                <a:gd name="T4" fmla="*/ 82 w 109"/>
                <a:gd name="T5" fmla="*/ 170 h 177"/>
                <a:gd name="T6" fmla="*/ 55 w 109"/>
                <a:gd name="T7" fmla="*/ 177 h 177"/>
                <a:gd name="T8" fmla="*/ 15 w 109"/>
                <a:gd name="T9" fmla="*/ 156 h 177"/>
                <a:gd name="T10" fmla="*/ 0 w 109"/>
                <a:gd name="T11" fmla="*/ 99 h 177"/>
                <a:gd name="T12" fmla="*/ 9 w 109"/>
                <a:gd name="T13" fmla="*/ 47 h 177"/>
                <a:gd name="T14" fmla="*/ 33 w 109"/>
                <a:gd name="T15" fmla="*/ 12 h 177"/>
                <a:gd name="T16" fmla="*/ 70 w 109"/>
                <a:gd name="T17" fmla="*/ 0 h 177"/>
                <a:gd name="T18" fmla="*/ 98 w 109"/>
                <a:gd name="T19" fmla="*/ 5 h 177"/>
                <a:gd name="T20" fmla="*/ 98 w 109"/>
                <a:gd name="T21" fmla="*/ 23 h 177"/>
                <a:gd name="T22" fmla="*/ 70 w 109"/>
                <a:gd name="T23" fmla="*/ 17 h 177"/>
                <a:gd name="T24" fmla="*/ 34 w 109"/>
                <a:gd name="T25" fmla="*/ 37 h 177"/>
                <a:gd name="T26" fmla="*/ 20 w 109"/>
                <a:gd name="T27" fmla="*/ 91 h 177"/>
                <a:gd name="T28" fmla="*/ 21 w 109"/>
                <a:gd name="T29" fmla="*/ 91 h 177"/>
                <a:gd name="T30" fmla="*/ 60 w 109"/>
                <a:gd name="T31" fmla="*/ 67 h 177"/>
                <a:gd name="T32" fmla="*/ 95 w 109"/>
                <a:gd name="T33" fmla="*/ 81 h 177"/>
                <a:gd name="T34" fmla="*/ 109 w 109"/>
                <a:gd name="T35" fmla="*/ 120 h 177"/>
                <a:gd name="T36" fmla="*/ 89 w 109"/>
                <a:gd name="T37" fmla="*/ 122 h 177"/>
                <a:gd name="T38" fmla="*/ 80 w 109"/>
                <a:gd name="T39" fmla="*/ 94 h 177"/>
                <a:gd name="T40" fmla="*/ 55 w 109"/>
                <a:gd name="T41" fmla="*/ 84 h 177"/>
                <a:gd name="T42" fmla="*/ 31 w 109"/>
                <a:gd name="T43" fmla="*/ 94 h 177"/>
                <a:gd name="T44" fmla="*/ 21 w 109"/>
                <a:gd name="T45" fmla="*/ 118 h 177"/>
                <a:gd name="T46" fmla="*/ 31 w 109"/>
                <a:gd name="T47" fmla="*/ 148 h 177"/>
                <a:gd name="T48" fmla="*/ 56 w 109"/>
                <a:gd name="T49" fmla="*/ 160 h 177"/>
                <a:gd name="T50" fmla="*/ 79 w 109"/>
                <a:gd name="T51" fmla="*/ 150 h 177"/>
                <a:gd name="T52" fmla="*/ 89 w 109"/>
                <a:gd name="T53" fmla="*/ 12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177">
                  <a:moveTo>
                    <a:pt x="109" y="120"/>
                  </a:moveTo>
                  <a:cubicBezTo>
                    <a:pt x="109" y="130"/>
                    <a:pt x="106" y="140"/>
                    <a:pt x="102" y="149"/>
                  </a:cubicBezTo>
                  <a:cubicBezTo>
                    <a:pt x="97" y="158"/>
                    <a:pt x="90" y="165"/>
                    <a:pt x="82" y="170"/>
                  </a:cubicBezTo>
                  <a:cubicBezTo>
                    <a:pt x="74" y="174"/>
                    <a:pt x="65" y="177"/>
                    <a:pt x="55" y="177"/>
                  </a:cubicBezTo>
                  <a:cubicBezTo>
                    <a:pt x="38" y="177"/>
                    <a:pt x="24" y="170"/>
                    <a:pt x="15" y="156"/>
                  </a:cubicBezTo>
                  <a:cubicBezTo>
                    <a:pt x="5" y="143"/>
                    <a:pt x="0" y="123"/>
                    <a:pt x="0" y="99"/>
                  </a:cubicBezTo>
                  <a:cubicBezTo>
                    <a:pt x="0" y="79"/>
                    <a:pt x="3" y="62"/>
                    <a:pt x="9" y="47"/>
                  </a:cubicBezTo>
                  <a:cubicBezTo>
                    <a:pt x="14" y="32"/>
                    <a:pt x="23" y="20"/>
                    <a:pt x="33" y="12"/>
                  </a:cubicBezTo>
                  <a:cubicBezTo>
                    <a:pt x="44" y="4"/>
                    <a:pt x="56" y="0"/>
                    <a:pt x="70" y="0"/>
                  </a:cubicBezTo>
                  <a:cubicBezTo>
                    <a:pt x="81" y="0"/>
                    <a:pt x="91" y="2"/>
                    <a:pt x="98" y="5"/>
                  </a:cubicBezTo>
                  <a:cubicBezTo>
                    <a:pt x="98" y="23"/>
                    <a:pt x="98" y="23"/>
                    <a:pt x="98" y="23"/>
                  </a:cubicBezTo>
                  <a:cubicBezTo>
                    <a:pt x="89" y="19"/>
                    <a:pt x="80" y="17"/>
                    <a:pt x="70" y="17"/>
                  </a:cubicBezTo>
                  <a:cubicBezTo>
                    <a:pt x="55" y="17"/>
                    <a:pt x="43" y="23"/>
                    <a:pt x="34" y="37"/>
                  </a:cubicBezTo>
                  <a:cubicBezTo>
                    <a:pt x="25" y="51"/>
                    <a:pt x="20" y="69"/>
                    <a:pt x="20" y="91"/>
                  </a:cubicBezTo>
                  <a:cubicBezTo>
                    <a:pt x="21" y="91"/>
                    <a:pt x="21" y="91"/>
                    <a:pt x="21" y="91"/>
                  </a:cubicBezTo>
                  <a:cubicBezTo>
                    <a:pt x="29" y="75"/>
                    <a:pt x="42" y="67"/>
                    <a:pt x="60" y="67"/>
                  </a:cubicBezTo>
                  <a:cubicBezTo>
                    <a:pt x="74" y="67"/>
                    <a:pt x="86" y="72"/>
                    <a:pt x="95" y="81"/>
                  </a:cubicBezTo>
                  <a:cubicBezTo>
                    <a:pt x="104" y="91"/>
                    <a:pt x="109" y="104"/>
                    <a:pt x="109" y="120"/>
                  </a:cubicBezTo>
                  <a:close/>
                  <a:moveTo>
                    <a:pt x="89" y="122"/>
                  </a:moveTo>
                  <a:cubicBezTo>
                    <a:pt x="89" y="110"/>
                    <a:pt x="86" y="101"/>
                    <a:pt x="80" y="94"/>
                  </a:cubicBezTo>
                  <a:cubicBezTo>
                    <a:pt x="74" y="87"/>
                    <a:pt x="66" y="84"/>
                    <a:pt x="55" y="84"/>
                  </a:cubicBezTo>
                  <a:cubicBezTo>
                    <a:pt x="46" y="84"/>
                    <a:pt x="38" y="87"/>
                    <a:pt x="31" y="94"/>
                  </a:cubicBezTo>
                  <a:cubicBezTo>
                    <a:pt x="25" y="100"/>
                    <a:pt x="21" y="108"/>
                    <a:pt x="21" y="118"/>
                  </a:cubicBezTo>
                  <a:cubicBezTo>
                    <a:pt x="21" y="130"/>
                    <a:pt x="25" y="140"/>
                    <a:pt x="31" y="148"/>
                  </a:cubicBezTo>
                  <a:cubicBezTo>
                    <a:pt x="38" y="156"/>
                    <a:pt x="46" y="160"/>
                    <a:pt x="56" y="160"/>
                  </a:cubicBezTo>
                  <a:cubicBezTo>
                    <a:pt x="65" y="160"/>
                    <a:pt x="73" y="157"/>
                    <a:pt x="79" y="150"/>
                  </a:cubicBezTo>
                  <a:cubicBezTo>
                    <a:pt x="85" y="143"/>
                    <a:pt x="89" y="133"/>
                    <a:pt x="89"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FFFFFF"/>
                </a:solidFill>
              </a:endParaRPr>
            </a:p>
          </p:txBody>
        </p:sp>
      </p:grpSp>
      <p:sp>
        <p:nvSpPr>
          <p:cNvPr id="76" name="Freeform 6"/>
          <p:cNvSpPr>
            <a:spLocks/>
          </p:cNvSpPr>
          <p:nvPr userDrawn="1"/>
        </p:nvSpPr>
        <p:spPr bwMode="auto">
          <a:xfrm>
            <a:off x="8602665" y="6180138"/>
            <a:ext cx="4763" cy="4763"/>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close/>
              </a:path>
            </a:pathLst>
          </a:custGeom>
          <a:solidFill>
            <a:srgbClr val="A8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endParaRPr lang="en-US" sz="1800">
              <a:solidFill>
                <a:srgbClr val="FFFFFF"/>
              </a:solidFill>
            </a:endParaRPr>
          </a:p>
        </p:txBody>
      </p:sp>
      <p:sp>
        <p:nvSpPr>
          <p:cNvPr id="90" name="Freeform 19"/>
          <p:cNvSpPr>
            <a:spLocks/>
          </p:cNvSpPr>
          <p:nvPr userDrawn="1"/>
        </p:nvSpPr>
        <p:spPr bwMode="auto">
          <a:xfrm>
            <a:off x="8570916" y="5738815"/>
            <a:ext cx="4763" cy="4763"/>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close/>
              </a:path>
            </a:pathLst>
          </a:custGeom>
          <a:solidFill>
            <a:srgbClr val="A8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endParaRPr lang="en-US" sz="1800">
              <a:solidFill>
                <a:srgbClr val="FFFFFF"/>
              </a:solidFill>
            </a:endParaRPr>
          </a:p>
        </p:txBody>
      </p:sp>
      <p:grpSp>
        <p:nvGrpSpPr>
          <p:cNvPr id="103" name="Group 102"/>
          <p:cNvGrpSpPr/>
          <p:nvPr userDrawn="1"/>
        </p:nvGrpSpPr>
        <p:grpSpPr>
          <a:xfrm>
            <a:off x="0" y="4329115"/>
            <a:ext cx="12436475" cy="2665413"/>
            <a:chOff x="0" y="4329113"/>
            <a:chExt cx="12436475" cy="2665413"/>
          </a:xfrm>
        </p:grpSpPr>
        <p:sp>
          <p:nvSpPr>
            <p:cNvPr id="92" name="Freeform 21"/>
            <p:cNvSpPr>
              <a:spLocks noEditPoints="1"/>
            </p:cNvSpPr>
            <p:nvPr userDrawn="1"/>
          </p:nvSpPr>
          <p:spPr bwMode="auto">
            <a:xfrm>
              <a:off x="3273425" y="4329113"/>
              <a:ext cx="9163050" cy="2665413"/>
            </a:xfrm>
            <a:custGeom>
              <a:avLst/>
              <a:gdLst>
                <a:gd name="T0" fmla="*/ 1597 w 1671"/>
                <a:gd name="T1" fmla="*/ 16 h 486"/>
                <a:gd name="T2" fmla="*/ 1574 w 1671"/>
                <a:gd name="T3" fmla="*/ 67 h 486"/>
                <a:gd name="T4" fmla="*/ 1470 w 1671"/>
                <a:gd name="T5" fmla="*/ 142 h 486"/>
                <a:gd name="T6" fmla="*/ 1369 w 1671"/>
                <a:gd name="T7" fmla="*/ 200 h 486"/>
                <a:gd name="T8" fmla="*/ 1309 w 1671"/>
                <a:gd name="T9" fmla="*/ 219 h 486"/>
                <a:gd name="T10" fmla="*/ 1241 w 1671"/>
                <a:gd name="T11" fmla="*/ 220 h 486"/>
                <a:gd name="T12" fmla="*/ 1143 w 1671"/>
                <a:gd name="T13" fmla="*/ 240 h 486"/>
                <a:gd name="T14" fmla="*/ 952 w 1671"/>
                <a:gd name="T15" fmla="*/ 283 h 486"/>
                <a:gd name="T16" fmla="*/ 898 w 1671"/>
                <a:gd name="T17" fmla="*/ 291 h 486"/>
                <a:gd name="T18" fmla="*/ 647 w 1671"/>
                <a:gd name="T19" fmla="*/ 226 h 486"/>
                <a:gd name="T20" fmla="*/ 248 w 1671"/>
                <a:gd name="T21" fmla="*/ 223 h 486"/>
                <a:gd name="T22" fmla="*/ 114 w 1671"/>
                <a:gd name="T23" fmla="*/ 239 h 486"/>
                <a:gd name="T24" fmla="*/ 50 w 1671"/>
                <a:gd name="T25" fmla="*/ 239 h 486"/>
                <a:gd name="T26" fmla="*/ 64 w 1671"/>
                <a:gd name="T27" fmla="*/ 486 h 486"/>
                <a:gd name="T28" fmla="*/ 114 w 1671"/>
                <a:gd name="T29" fmla="*/ 486 h 486"/>
                <a:gd name="T30" fmla="*/ 185 w 1671"/>
                <a:gd name="T31" fmla="*/ 486 h 486"/>
                <a:gd name="T32" fmla="*/ 248 w 1671"/>
                <a:gd name="T33" fmla="*/ 486 h 486"/>
                <a:gd name="T34" fmla="*/ 653 w 1671"/>
                <a:gd name="T35" fmla="*/ 486 h 486"/>
                <a:gd name="T36" fmla="*/ 727 w 1671"/>
                <a:gd name="T37" fmla="*/ 486 h 486"/>
                <a:gd name="T38" fmla="*/ 917 w 1671"/>
                <a:gd name="T39" fmla="*/ 486 h 486"/>
                <a:gd name="T40" fmla="*/ 952 w 1671"/>
                <a:gd name="T41" fmla="*/ 486 h 486"/>
                <a:gd name="T42" fmla="*/ 1091 w 1671"/>
                <a:gd name="T43" fmla="*/ 486 h 486"/>
                <a:gd name="T44" fmla="*/ 1491 w 1671"/>
                <a:gd name="T45" fmla="*/ 486 h 486"/>
                <a:gd name="T46" fmla="*/ 1571 w 1671"/>
                <a:gd name="T47" fmla="*/ 486 h 486"/>
                <a:gd name="T48" fmla="*/ 304 w 1671"/>
                <a:gd name="T49" fmla="*/ 376 h 486"/>
                <a:gd name="T50" fmla="*/ 304 w 1671"/>
                <a:gd name="T51" fmla="*/ 365 h 486"/>
                <a:gd name="T52" fmla="*/ 304 w 1671"/>
                <a:gd name="T53" fmla="*/ 354 h 486"/>
                <a:gd name="T54" fmla="*/ 334 w 1671"/>
                <a:gd name="T55" fmla="*/ 376 h 486"/>
                <a:gd name="T56" fmla="*/ 334 w 1671"/>
                <a:gd name="T57" fmla="*/ 365 h 486"/>
                <a:gd name="T58" fmla="*/ 334 w 1671"/>
                <a:gd name="T59" fmla="*/ 354 h 486"/>
                <a:gd name="T60" fmla="*/ 364 w 1671"/>
                <a:gd name="T61" fmla="*/ 376 h 486"/>
                <a:gd name="T62" fmla="*/ 364 w 1671"/>
                <a:gd name="T63" fmla="*/ 365 h 486"/>
                <a:gd name="T64" fmla="*/ 364 w 1671"/>
                <a:gd name="T65" fmla="*/ 354 h 486"/>
                <a:gd name="T66" fmla="*/ 447 w 1671"/>
                <a:gd name="T67" fmla="*/ 376 h 486"/>
                <a:gd name="T68" fmla="*/ 447 w 1671"/>
                <a:gd name="T69" fmla="*/ 365 h 486"/>
                <a:gd name="T70" fmla="*/ 447 w 1671"/>
                <a:gd name="T71" fmla="*/ 354 h 486"/>
                <a:gd name="T72" fmla="*/ 477 w 1671"/>
                <a:gd name="T73" fmla="*/ 376 h 486"/>
                <a:gd name="T74" fmla="*/ 477 w 1671"/>
                <a:gd name="T75" fmla="*/ 365 h 486"/>
                <a:gd name="T76" fmla="*/ 477 w 1671"/>
                <a:gd name="T77" fmla="*/ 354 h 486"/>
                <a:gd name="T78" fmla="*/ 507 w 1671"/>
                <a:gd name="T79" fmla="*/ 376 h 486"/>
                <a:gd name="T80" fmla="*/ 507 w 1671"/>
                <a:gd name="T81" fmla="*/ 365 h 486"/>
                <a:gd name="T82" fmla="*/ 507 w 1671"/>
                <a:gd name="T83" fmla="*/ 354 h 486"/>
                <a:gd name="T84" fmla="*/ 416 w 1671"/>
                <a:gd name="T85" fmla="*/ 246 h 486"/>
                <a:gd name="T86" fmla="*/ 568 w 1671"/>
                <a:gd name="T87" fmla="*/ 376 h 486"/>
                <a:gd name="T88" fmla="*/ 568 w 1671"/>
                <a:gd name="T89" fmla="*/ 365 h 486"/>
                <a:gd name="T90" fmla="*/ 568 w 1671"/>
                <a:gd name="T91" fmla="*/ 354 h 486"/>
                <a:gd name="T92" fmla="*/ 598 w 1671"/>
                <a:gd name="T93" fmla="*/ 376 h 486"/>
                <a:gd name="T94" fmla="*/ 598 w 1671"/>
                <a:gd name="T95" fmla="*/ 365 h 486"/>
                <a:gd name="T96" fmla="*/ 598 w 1671"/>
                <a:gd name="T97" fmla="*/ 354 h 486"/>
                <a:gd name="T98" fmla="*/ 628 w 1671"/>
                <a:gd name="T99" fmla="*/ 376 h 486"/>
                <a:gd name="T100" fmla="*/ 628 w 1671"/>
                <a:gd name="T101" fmla="*/ 365 h 486"/>
                <a:gd name="T102" fmla="*/ 628 w 1671"/>
                <a:gd name="T103" fmla="*/ 35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71" h="486">
                  <a:moveTo>
                    <a:pt x="1607" y="78"/>
                  </a:moveTo>
                  <a:cubicBezTo>
                    <a:pt x="1607" y="67"/>
                    <a:pt x="1607" y="67"/>
                    <a:pt x="1607" y="67"/>
                  </a:cubicBezTo>
                  <a:cubicBezTo>
                    <a:pt x="1598" y="67"/>
                    <a:pt x="1598" y="67"/>
                    <a:pt x="1598" y="67"/>
                  </a:cubicBezTo>
                  <a:cubicBezTo>
                    <a:pt x="1598" y="16"/>
                    <a:pt x="1598" y="16"/>
                    <a:pt x="1598" y="16"/>
                  </a:cubicBezTo>
                  <a:cubicBezTo>
                    <a:pt x="1597" y="16"/>
                    <a:pt x="1597" y="16"/>
                    <a:pt x="1597" y="16"/>
                  </a:cubicBezTo>
                  <a:cubicBezTo>
                    <a:pt x="1597" y="67"/>
                    <a:pt x="1597" y="67"/>
                    <a:pt x="1597" y="67"/>
                  </a:cubicBezTo>
                  <a:cubicBezTo>
                    <a:pt x="1577" y="67"/>
                    <a:pt x="1577" y="67"/>
                    <a:pt x="1577" y="67"/>
                  </a:cubicBezTo>
                  <a:cubicBezTo>
                    <a:pt x="1577" y="0"/>
                    <a:pt x="1577" y="0"/>
                    <a:pt x="1577" y="0"/>
                  </a:cubicBezTo>
                  <a:cubicBezTo>
                    <a:pt x="1574" y="0"/>
                    <a:pt x="1574" y="0"/>
                    <a:pt x="1574" y="0"/>
                  </a:cubicBezTo>
                  <a:cubicBezTo>
                    <a:pt x="1574" y="67"/>
                    <a:pt x="1574" y="67"/>
                    <a:pt x="1574" y="67"/>
                  </a:cubicBezTo>
                  <a:cubicBezTo>
                    <a:pt x="1567" y="67"/>
                    <a:pt x="1567" y="67"/>
                    <a:pt x="1567" y="67"/>
                  </a:cubicBezTo>
                  <a:cubicBezTo>
                    <a:pt x="1567" y="78"/>
                    <a:pt x="1567" y="78"/>
                    <a:pt x="1567" y="78"/>
                  </a:cubicBezTo>
                  <a:cubicBezTo>
                    <a:pt x="1559" y="78"/>
                    <a:pt x="1559" y="78"/>
                    <a:pt x="1559" y="78"/>
                  </a:cubicBezTo>
                  <a:cubicBezTo>
                    <a:pt x="1543" y="84"/>
                    <a:pt x="1543" y="84"/>
                    <a:pt x="1543" y="84"/>
                  </a:cubicBezTo>
                  <a:cubicBezTo>
                    <a:pt x="1470" y="142"/>
                    <a:pt x="1470" y="142"/>
                    <a:pt x="1470" y="142"/>
                  </a:cubicBezTo>
                  <a:cubicBezTo>
                    <a:pt x="1437" y="147"/>
                    <a:pt x="1437" y="147"/>
                    <a:pt x="1437" y="147"/>
                  </a:cubicBezTo>
                  <a:cubicBezTo>
                    <a:pt x="1437" y="207"/>
                    <a:pt x="1437" y="207"/>
                    <a:pt x="1437" y="207"/>
                  </a:cubicBezTo>
                  <a:cubicBezTo>
                    <a:pt x="1387" y="207"/>
                    <a:pt x="1387" y="207"/>
                    <a:pt x="1387" y="207"/>
                  </a:cubicBezTo>
                  <a:cubicBezTo>
                    <a:pt x="1380" y="200"/>
                    <a:pt x="1380" y="200"/>
                    <a:pt x="1380" y="200"/>
                  </a:cubicBezTo>
                  <a:cubicBezTo>
                    <a:pt x="1369" y="200"/>
                    <a:pt x="1369" y="200"/>
                    <a:pt x="1369" y="200"/>
                  </a:cubicBezTo>
                  <a:cubicBezTo>
                    <a:pt x="1369" y="189"/>
                    <a:pt x="1369" y="189"/>
                    <a:pt x="1369" y="189"/>
                  </a:cubicBezTo>
                  <a:cubicBezTo>
                    <a:pt x="1325" y="189"/>
                    <a:pt x="1325" y="189"/>
                    <a:pt x="1325" y="189"/>
                  </a:cubicBezTo>
                  <a:cubicBezTo>
                    <a:pt x="1325" y="199"/>
                    <a:pt x="1325" y="199"/>
                    <a:pt x="1325" y="199"/>
                  </a:cubicBezTo>
                  <a:cubicBezTo>
                    <a:pt x="1309" y="206"/>
                    <a:pt x="1309" y="206"/>
                    <a:pt x="1309" y="206"/>
                  </a:cubicBezTo>
                  <a:cubicBezTo>
                    <a:pt x="1309" y="219"/>
                    <a:pt x="1309" y="219"/>
                    <a:pt x="1309" y="219"/>
                  </a:cubicBezTo>
                  <a:cubicBezTo>
                    <a:pt x="1284" y="219"/>
                    <a:pt x="1284" y="219"/>
                    <a:pt x="1284" y="219"/>
                  </a:cubicBezTo>
                  <a:cubicBezTo>
                    <a:pt x="1284" y="205"/>
                    <a:pt x="1284" y="205"/>
                    <a:pt x="1284" y="205"/>
                  </a:cubicBezTo>
                  <a:cubicBezTo>
                    <a:pt x="1262" y="205"/>
                    <a:pt x="1262" y="205"/>
                    <a:pt x="1262" y="205"/>
                  </a:cubicBezTo>
                  <a:cubicBezTo>
                    <a:pt x="1262" y="220"/>
                    <a:pt x="1262" y="220"/>
                    <a:pt x="1262" y="220"/>
                  </a:cubicBezTo>
                  <a:cubicBezTo>
                    <a:pt x="1241" y="220"/>
                    <a:pt x="1241" y="220"/>
                    <a:pt x="1241" y="220"/>
                  </a:cubicBezTo>
                  <a:cubicBezTo>
                    <a:pt x="1241" y="234"/>
                    <a:pt x="1241" y="234"/>
                    <a:pt x="1241" y="234"/>
                  </a:cubicBezTo>
                  <a:cubicBezTo>
                    <a:pt x="1183" y="234"/>
                    <a:pt x="1183" y="234"/>
                    <a:pt x="1183" y="234"/>
                  </a:cubicBezTo>
                  <a:cubicBezTo>
                    <a:pt x="1183" y="226"/>
                    <a:pt x="1183" y="226"/>
                    <a:pt x="1183" y="226"/>
                  </a:cubicBezTo>
                  <a:cubicBezTo>
                    <a:pt x="1143" y="226"/>
                    <a:pt x="1143" y="226"/>
                    <a:pt x="1143" y="226"/>
                  </a:cubicBezTo>
                  <a:cubicBezTo>
                    <a:pt x="1143" y="240"/>
                    <a:pt x="1143" y="240"/>
                    <a:pt x="1143" y="240"/>
                  </a:cubicBezTo>
                  <a:cubicBezTo>
                    <a:pt x="1091" y="240"/>
                    <a:pt x="1091" y="240"/>
                    <a:pt x="1091" y="240"/>
                  </a:cubicBezTo>
                  <a:cubicBezTo>
                    <a:pt x="1091" y="141"/>
                    <a:pt x="1091" y="141"/>
                    <a:pt x="1091" y="141"/>
                  </a:cubicBezTo>
                  <a:cubicBezTo>
                    <a:pt x="970" y="141"/>
                    <a:pt x="970" y="141"/>
                    <a:pt x="970" y="141"/>
                  </a:cubicBezTo>
                  <a:cubicBezTo>
                    <a:pt x="970" y="283"/>
                    <a:pt x="970" y="283"/>
                    <a:pt x="970" y="283"/>
                  </a:cubicBezTo>
                  <a:cubicBezTo>
                    <a:pt x="952" y="283"/>
                    <a:pt x="952" y="283"/>
                    <a:pt x="952" y="283"/>
                  </a:cubicBezTo>
                  <a:cubicBezTo>
                    <a:pt x="952" y="294"/>
                    <a:pt x="952" y="294"/>
                    <a:pt x="952" y="294"/>
                  </a:cubicBezTo>
                  <a:cubicBezTo>
                    <a:pt x="917" y="294"/>
                    <a:pt x="917" y="294"/>
                    <a:pt x="917" y="294"/>
                  </a:cubicBezTo>
                  <a:cubicBezTo>
                    <a:pt x="917" y="316"/>
                    <a:pt x="917" y="316"/>
                    <a:pt x="917" y="316"/>
                  </a:cubicBezTo>
                  <a:cubicBezTo>
                    <a:pt x="898" y="316"/>
                    <a:pt x="898" y="316"/>
                    <a:pt x="898" y="316"/>
                  </a:cubicBezTo>
                  <a:cubicBezTo>
                    <a:pt x="898" y="291"/>
                    <a:pt x="898" y="291"/>
                    <a:pt x="898" y="291"/>
                  </a:cubicBezTo>
                  <a:cubicBezTo>
                    <a:pt x="761" y="291"/>
                    <a:pt x="761" y="291"/>
                    <a:pt x="761" y="291"/>
                  </a:cubicBezTo>
                  <a:cubicBezTo>
                    <a:pt x="761" y="281"/>
                    <a:pt x="761" y="281"/>
                    <a:pt x="761" y="281"/>
                  </a:cubicBezTo>
                  <a:cubicBezTo>
                    <a:pt x="727" y="281"/>
                    <a:pt x="727" y="281"/>
                    <a:pt x="727" y="281"/>
                  </a:cubicBezTo>
                  <a:cubicBezTo>
                    <a:pt x="727" y="226"/>
                    <a:pt x="727" y="226"/>
                    <a:pt x="727" y="226"/>
                  </a:cubicBezTo>
                  <a:cubicBezTo>
                    <a:pt x="647" y="226"/>
                    <a:pt x="647" y="226"/>
                    <a:pt x="647" y="226"/>
                  </a:cubicBezTo>
                  <a:cubicBezTo>
                    <a:pt x="647" y="294"/>
                    <a:pt x="647" y="294"/>
                    <a:pt x="647" y="294"/>
                  </a:cubicBezTo>
                  <a:cubicBezTo>
                    <a:pt x="477" y="154"/>
                    <a:pt x="326" y="244"/>
                    <a:pt x="276" y="283"/>
                  </a:cubicBezTo>
                  <a:cubicBezTo>
                    <a:pt x="276" y="247"/>
                    <a:pt x="276" y="247"/>
                    <a:pt x="276" y="247"/>
                  </a:cubicBezTo>
                  <a:cubicBezTo>
                    <a:pt x="248" y="247"/>
                    <a:pt x="248" y="247"/>
                    <a:pt x="248" y="247"/>
                  </a:cubicBezTo>
                  <a:cubicBezTo>
                    <a:pt x="248" y="223"/>
                    <a:pt x="248" y="223"/>
                    <a:pt x="248" y="223"/>
                  </a:cubicBezTo>
                  <a:cubicBezTo>
                    <a:pt x="185" y="223"/>
                    <a:pt x="185" y="223"/>
                    <a:pt x="185" y="223"/>
                  </a:cubicBezTo>
                  <a:cubicBezTo>
                    <a:pt x="185" y="353"/>
                    <a:pt x="185" y="353"/>
                    <a:pt x="185" y="353"/>
                  </a:cubicBezTo>
                  <a:cubicBezTo>
                    <a:pt x="153" y="353"/>
                    <a:pt x="153" y="353"/>
                    <a:pt x="153" y="353"/>
                  </a:cubicBezTo>
                  <a:cubicBezTo>
                    <a:pt x="153" y="239"/>
                    <a:pt x="153" y="239"/>
                    <a:pt x="153" y="239"/>
                  </a:cubicBezTo>
                  <a:cubicBezTo>
                    <a:pt x="114" y="239"/>
                    <a:pt x="114" y="239"/>
                    <a:pt x="114" y="239"/>
                  </a:cubicBezTo>
                  <a:cubicBezTo>
                    <a:pt x="114" y="199"/>
                    <a:pt x="114" y="199"/>
                    <a:pt x="114" y="199"/>
                  </a:cubicBezTo>
                  <a:cubicBezTo>
                    <a:pt x="64" y="199"/>
                    <a:pt x="64" y="199"/>
                    <a:pt x="64" y="199"/>
                  </a:cubicBezTo>
                  <a:cubicBezTo>
                    <a:pt x="64" y="343"/>
                    <a:pt x="64" y="343"/>
                    <a:pt x="64" y="343"/>
                  </a:cubicBezTo>
                  <a:cubicBezTo>
                    <a:pt x="50" y="343"/>
                    <a:pt x="50" y="343"/>
                    <a:pt x="50" y="343"/>
                  </a:cubicBezTo>
                  <a:cubicBezTo>
                    <a:pt x="50" y="239"/>
                    <a:pt x="50" y="239"/>
                    <a:pt x="50" y="239"/>
                  </a:cubicBezTo>
                  <a:cubicBezTo>
                    <a:pt x="0" y="239"/>
                    <a:pt x="0" y="239"/>
                    <a:pt x="0" y="239"/>
                  </a:cubicBezTo>
                  <a:cubicBezTo>
                    <a:pt x="0" y="486"/>
                    <a:pt x="0" y="486"/>
                    <a:pt x="0" y="486"/>
                  </a:cubicBezTo>
                  <a:cubicBezTo>
                    <a:pt x="36" y="486"/>
                    <a:pt x="36" y="486"/>
                    <a:pt x="36" y="486"/>
                  </a:cubicBezTo>
                  <a:cubicBezTo>
                    <a:pt x="50" y="486"/>
                    <a:pt x="50" y="486"/>
                    <a:pt x="50" y="486"/>
                  </a:cubicBezTo>
                  <a:cubicBezTo>
                    <a:pt x="64" y="486"/>
                    <a:pt x="64" y="486"/>
                    <a:pt x="64" y="486"/>
                  </a:cubicBezTo>
                  <a:cubicBezTo>
                    <a:pt x="66" y="486"/>
                    <a:pt x="66" y="486"/>
                    <a:pt x="66" y="486"/>
                  </a:cubicBezTo>
                  <a:cubicBezTo>
                    <a:pt x="75" y="486"/>
                    <a:pt x="75" y="486"/>
                    <a:pt x="75" y="486"/>
                  </a:cubicBezTo>
                  <a:cubicBezTo>
                    <a:pt x="103" y="486"/>
                    <a:pt x="103" y="486"/>
                    <a:pt x="103" y="486"/>
                  </a:cubicBezTo>
                  <a:cubicBezTo>
                    <a:pt x="112" y="486"/>
                    <a:pt x="112" y="486"/>
                    <a:pt x="112" y="486"/>
                  </a:cubicBezTo>
                  <a:cubicBezTo>
                    <a:pt x="114" y="486"/>
                    <a:pt x="114" y="486"/>
                    <a:pt x="114" y="486"/>
                  </a:cubicBezTo>
                  <a:cubicBezTo>
                    <a:pt x="125" y="486"/>
                    <a:pt x="125" y="486"/>
                    <a:pt x="125" y="486"/>
                  </a:cubicBezTo>
                  <a:cubicBezTo>
                    <a:pt x="141" y="486"/>
                    <a:pt x="141" y="486"/>
                    <a:pt x="141" y="486"/>
                  </a:cubicBezTo>
                  <a:cubicBezTo>
                    <a:pt x="153" y="486"/>
                    <a:pt x="153" y="486"/>
                    <a:pt x="153" y="486"/>
                  </a:cubicBezTo>
                  <a:cubicBezTo>
                    <a:pt x="165" y="486"/>
                    <a:pt x="165" y="486"/>
                    <a:pt x="165" y="486"/>
                  </a:cubicBezTo>
                  <a:cubicBezTo>
                    <a:pt x="185" y="486"/>
                    <a:pt x="185" y="486"/>
                    <a:pt x="185" y="486"/>
                  </a:cubicBezTo>
                  <a:cubicBezTo>
                    <a:pt x="192" y="486"/>
                    <a:pt x="192" y="486"/>
                    <a:pt x="192" y="486"/>
                  </a:cubicBezTo>
                  <a:cubicBezTo>
                    <a:pt x="197" y="486"/>
                    <a:pt x="197" y="486"/>
                    <a:pt x="197" y="486"/>
                  </a:cubicBezTo>
                  <a:cubicBezTo>
                    <a:pt x="219" y="486"/>
                    <a:pt x="219" y="486"/>
                    <a:pt x="219" y="486"/>
                  </a:cubicBezTo>
                  <a:cubicBezTo>
                    <a:pt x="239" y="486"/>
                    <a:pt x="239" y="486"/>
                    <a:pt x="239" y="486"/>
                  </a:cubicBezTo>
                  <a:cubicBezTo>
                    <a:pt x="248" y="486"/>
                    <a:pt x="248" y="486"/>
                    <a:pt x="248" y="486"/>
                  </a:cubicBezTo>
                  <a:cubicBezTo>
                    <a:pt x="268" y="486"/>
                    <a:pt x="268" y="486"/>
                    <a:pt x="268" y="486"/>
                  </a:cubicBezTo>
                  <a:cubicBezTo>
                    <a:pt x="276" y="486"/>
                    <a:pt x="276" y="486"/>
                    <a:pt x="276" y="486"/>
                  </a:cubicBezTo>
                  <a:cubicBezTo>
                    <a:pt x="635" y="486"/>
                    <a:pt x="635" y="486"/>
                    <a:pt x="635" y="486"/>
                  </a:cubicBezTo>
                  <a:cubicBezTo>
                    <a:pt x="647" y="486"/>
                    <a:pt x="647" y="486"/>
                    <a:pt x="647" y="486"/>
                  </a:cubicBezTo>
                  <a:cubicBezTo>
                    <a:pt x="653" y="486"/>
                    <a:pt x="653" y="486"/>
                    <a:pt x="653" y="486"/>
                  </a:cubicBezTo>
                  <a:cubicBezTo>
                    <a:pt x="665" y="486"/>
                    <a:pt x="665" y="486"/>
                    <a:pt x="665" y="486"/>
                  </a:cubicBezTo>
                  <a:cubicBezTo>
                    <a:pt x="673" y="486"/>
                    <a:pt x="673" y="486"/>
                    <a:pt x="673" y="486"/>
                  </a:cubicBezTo>
                  <a:cubicBezTo>
                    <a:pt x="703" y="486"/>
                    <a:pt x="703" y="486"/>
                    <a:pt x="703" y="486"/>
                  </a:cubicBezTo>
                  <a:cubicBezTo>
                    <a:pt x="717" y="486"/>
                    <a:pt x="717" y="486"/>
                    <a:pt x="717" y="486"/>
                  </a:cubicBezTo>
                  <a:cubicBezTo>
                    <a:pt x="727" y="486"/>
                    <a:pt x="727" y="486"/>
                    <a:pt x="727" y="486"/>
                  </a:cubicBezTo>
                  <a:cubicBezTo>
                    <a:pt x="751" y="486"/>
                    <a:pt x="751" y="486"/>
                    <a:pt x="751" y="486"/>
                  </a:cubicBezTo>
                  <a:cubicBezTo>
                    <a:pt x="761" y="486"/>
                    <a:pt x="761" y="486"/>
                    <a:pt x="761" y="486"/>
                  </a:cubicBezTo>
                  <a:cubicBezTo>
                    <a:pt x="888" y="486"/>
                    <a:pt x="888" y="486"/>
                    <a:pt x="888" y="486"/>
                  </a:cubicBezTo>
                  <a:cubicBezTo>
                    <a:pt x="898" y="486"/>
                    <a:pt x="898" y="486"/>
                    <a:pt x="898" y="486"/>
                  </a:cubicBezTo>
                  <a:cubicBezTo>
                    <a:pt x="917" y="486"/>
                    <a:pt x="917" y="486"/>
                    <a:pt x="917" y="486"/>
                  </a:cubicBezTo>
                  <a:cubicBezTo>
                    <a:pt x="926" y="486"/>
                    <a:pt x="926" y="486"/>
                    <a:pt x="926" y="486"/>
                  </a:cubicBezTo>
                  <a:cubicBezTo>
                    <a:pt x="929" y="486"/>
                    <a:pt x="929" y="486"/>
                    <a:pt x="929" y="486"/>
                  </a:cubicBezTo>
                  <a:cubicBezTo>
                    <a:pt x="930" y="486"/>
                    <a:pt x="930" y="486"/>
                    <a:pt x="930" y="486"/>
                  </a:cubicBezTo>
                  <a:cubicBezTo>
                    <a:pt x="945" y="486"/>
                    <a:pt x="945" y="486"/>
                    <a:pt x="945" y="486"/>
                  </a:cubicBezTo>
                  <a:cubicBezTo>
                    <a:pt x="952" y="486"/>
                    <a:pt x="952" y="486"/>
                    <a:pt x="952" y="486"/>
                  </a:cubicBezTo>
                  <a:cubicBezTo>
                    <a:pt x="961" y="486"/>
                    <a:pt x="961" y="486"/>
                    <a:pt x="961" y="486"/>
                  </a:cubicBezTo>
                  <a:cubicBezTo>
                    <a:pt x="970" y="486"/>
                    <a:pt x="970" y="486"/>
                    <a:pt x="970" y="486"/>
                  </a:cubicBezTo>
                  <a:cubicBezTo>
                    <a:pt x="977" y="486"/>
                    <a:pt x="977" y="486"/>
                    <a:pt x="977" y="486"/>
                  </a:cubicBezTo>
                  <a:cubicBezTo>
                    <a:pt x="1087" y="486"/>
                    <a:pt x="1087" y="486"/>
                    <a:pt x="1087" y="486"/>
                  </a:cubicBezTo>
                  <a:cubicBezTo>
                    <a:pt x="1091" y="486"/>
                    <a:pt x="1091" y="486"/>
                    <a:pt x="1091" y="486"/>
                  </a:cubicBezTo>
                  <a:cubicBezTo>
                    <a:pt x="1143" y="486"/>
                    <a:pt x="1143" y="486"/>
                    <a:pt x="1143" y="486"/>
                  </a:cubicBezTo>
                  <a:cubicBezTo>
                    <a:pt x="1147" y="486"/>
                    <a:pt x="1147" y="486"/>
                    <a:pt x="1147" y="486"/>
                  </a:cubicBezTo>
                  <a:cubicBezTo>
                    <a:pt x="1183" y="486"/>
                    <a:pt x="1183" y="486"/>
                    <a:pt x="1183" y="486"/>
                  </a:cubicBezTo>
                  <a:cubicBezTo>
                    <a:pt x="1484" y="486"/>
                    <a:pt x="1484" y="486"/>
                    <a:pt x="1484" y="486"/>
                  </a:cubicBezTo>
                  <a:cubicBezTo>
                    <a:pt x="1491" y="486"/>
                    <a:pt x="1491" y="486"/>
                    <a:pt x="1491" y="486"/>
                  </a:cubicBezTo>
                  <a:cubicBezTo>
                    <a:pt x="1494" y="486"/>
                    <a:pt x="1494" y="486"/>
                    <a:pt x="1494" y="486"/>
                  </a:cubicBezTo>
                  <a:cubicBezTo>
                    <a:pt x="1514" y="486"/>
                    <a:pt x="1514" y="486"/>
                    <a:pt x="1514" y="486"/>
                  </a:cubicBezTo>
                  <a:cubicBezTo>
                    <a:pt x="1515" y="486"/>
                    <a:pt x="1515" y="486"/>
                    <a:pt x="1515" y="486"/>
                  </a:cubicBezTo>
                  <a:cubicBezTo>
                    <a:pt x="1524" y="486"/>
                    <a:pt x="1524" y="486"/>
                    <a:pt x="1524" y="486"/>
                  </a:cubicBezTo>
                  <a:cubicBezTo>
                    <a:pt x="1571" y="486"/>
                    <a:pt x="1571" y="486"/>
                    <a:pt x="1571" y="486"/>
                  </a:cubicBezTo>
                  <a:cubicBezTo>
                    <a:pt x="1603" y="486"/>
                    <a:pt x="1603" y="486"/>
                    <a:pt x="1603" y="486"/>
                  </a:cubicBezTo>
                  <a:cubicBezTo>
                    <a:pt x="1671" y="486"/>
                    <a:pt x="1671" y="486"/>
                    <a:pt x="1671" y="486"/>
                  </a:cubicBezTo>
                  <a:cubicBezTo>
                    <a:pt x="1671" y="78"/>
                    <a:pt x="1671" y="78"/>
                    <a:pt x="1671" y="78"/>
                  </a:cubicBezTo>
                  <a:lnTo>
                    <a:pt x="1607" y="78"/>
                  </a:lnTo>
                  <a:close/>
                  <a:moveTo>
                    <a:pt x="304" y="376"/>
                  </a:moveTo>
                  <a:cubicBezTo>
                    <a:pt x="281" y="376"/>
                    <a:pt x="281" y="376"/>
                    <a:pt x="281" y="376"/>
                  </a:cubicBezTo>
                  <a:cubicBezTo>
                    <a:pt x="281" y="369"/>
                    <a:pt x="281" y="369"/>
                    <a:pt x="281" y="369"/>
                  </a:cubicBezTo>
                  <a:cubicBezTo>
                    <a:pt x="304" y="369"/>
                    <a:pt x="304" y="369"/>
                    <a:pt x="304" y="369"/>
                  </a:cubicBezTo>
                  <a:lnTo>
                    <a:pt x="304" y="376"/>
                  </a:lnTo>
                  <a:close/>
                  <a:moveTo>
                    <a:pt x="304" y="365"/>
                  </a:moveTo>
                  <a:cubicBezTo>
                    <a:pt x="281" y="365"/>
                    <a:pt x="281" y="365"/>
                    <a:pt x="281" y="365"/>
                  </a:cubicBezTo>
                  <a:cubicBezTo>
                    <a:pt x="281" y="357"/>
                    <a:pt x="281" y="357"/>
                    <a:pt x="281" y="357"/>
                  </a:cubicBezTo>
                  <a:cubicBezTo>
                    <a:pt x="304" y="357"/>
                    <a:pt x="304" y="357"/>
                    <a:pt x="304" y="357"/>
                  </a:cubicBezTo>
                  <a:lnTo>
                    <a:pt x="304" y="365"/>
                  </a:lnTo>
                  <a:close/>
                  <a:moveTo>
                    <a:pt x="304" y="354"/>
                  </a:moveTo>
                  <a:cubicBezTo>
                    <a:pt x="281" y="354"/>
                    <a:pt x="281" y="354"/>
                    <a:pt x="281" y="354"/>
                  </a:cubicBezTo>
                  <a:cubicBezTo>
                    <a:pt x="281" y="346"/>
                    <a:pt x="281" y="346"/>
                    <a:pt x="281" y="346"/>
                  </a:cubicBezTo>
                  <a:cubicBezTo>
                    <a:pt x="304" y="346"/>
                    <a:pt x="304" y="346"/>
                    <a:pt x="304" y="346"/>
                  </a:cubicBezTo>
                  <a:lnTo>
                    <a:pt x="304" y="354"/>
                  </a:lnTo>
                  <a:close/>
                  <a:moveTo>
                    <a:pt x="334" y="376"/>
                  </a:moveTo>
                  <a:cubicBezTo>
                    <a:pt x="311" y="376"/>
                    <a:pt x="311" y="376"/>
                    <a:pt x="311" y="376"/>
                  </a:cubicBezTo>
                  <a:cubicBezTo>
                    <a:pt x="311" y="369"/>
                    <a:pt x="311" y="369"/>
                    <a:pt x="311" y="369"/>
                  </a:cubicBezTo>
                  <a:cubicBezTo>
                    <a:pt x="334" y="369"/>
                    <a:pt x="334" y="369"/>
                    <a:pt x="334" y="369"/>
                  </a:cubicBezTo>
                  <a:lnTo>
                    <a:pt x="334" y="376"/>
                  </a:lnTo>
                  <a:close/>
                  <a:moveTo>
                    <a:pt x="334" y="365"/>
                  </a:moveTo>
                  <a:cubicBezTo>
                    <a:pt x="311" y="365"/>
                    <a:pt x="311" y="365"/>
                    <a:pt x="311" y="365"/>
                  </a:cubicBezTo>
                  <a:cubicBezTo>
                    <a:pt x="311" y="357"/>
                    <a:pt x="311" y="357"/>
                    <a:pt x="311" y="357"/>
                  </a:cubicBezTo>
                  <a:cubicBezTo>
                    <a:pt x="334" y="357"/>
                    <a:pt x="334" y="357"/>
                    <a:pt x="334" y="357"/>
                  </a:cubicBezTo>
                  <a:lnTo>
                    <a:pt x="334" y="365"/>
                  </a:lnTo>
                  <a:close/>
                  <a:moveTo>
                    <a:pt x="334" y="354"/>
                  </a:moveTo>
                  <a:cubicBezTo>
                    <a:pt x="311" y="354"/>
                    <a:pt x="311" y="354"/>
                    <a:pt x="311" y="354"/>
                  </a:cubicBezTo>
                  <a:cubicBezTo>
                    <a:pt x="311" y="346"/>
                    <a:pt x="311" y="346"/>
                    <a:pt x="311" y="346"/>
                  </a:cubicBezTo>
                  <a:cubicBezTo>
                    <a:pt x="334" y="346"/>
                    <a:pt x="334" y="346"/>
                    <a:pt x="334" y="346"/>
                  </a:cubicBezTo>
                  <a:lnTo>
                    <a:pt x="334" y="354"/>
                  </a:lnTo>
                  <a:close/>
                  <a:moveTo>
                    <a:pt x="364" y="376"/>
                  </a:moveTo>
                  <a:cubicBezTo>
                    <a:pt x="341" y="376"/>
                    <a:pt x="341" y="376"/>
                    <a:pt x="341" y="376"/>
                  </a:cubicBezTo>
                  <a:cubicBezTo>
                    <a:pt x="341" y="369"/>
                    <a:pt x="341" y="369"/>
                    <a:pt x="341" y="369"/>
                  </a:cubicBezTo>
                  <a:cubicBezTo>
                    <a:pt x="364" y="369"/>
                    <a:pt x="364" y="369"/>
                    <a:pt x="364" y="369"/>
                  </a:cubicBezTo>
                  <a:lnTo>
                    <a:pt x="364" y="376"/>
                  </a:lnTo>
                  <a:close/>
                  <a:moveTo>
                    <a:pt x="364" y="365"/>
                  </a:moveTo>
                  <a:cubicBezTo>
                    <a:pt x="341" y="365"/>
                    <a:pt x="341" y="365"/>
                    <a:pt x="341" y="365"/>
                  </a:cubicBezTo>
                  <a:cubicBezTo>
                    <a:pt x="341" y="357"/>
                    <a:pt x="341" y="357"/>
                    <a:pt x="341" y="357"/>
                  </a:cubicBezTo>
                  <a:cubicBezTo>
                    <a:pt x="364" y="357"/>
                    <a:pt x="364" y="357"/>
                    <a:pt x="364" y="357"/>
                  </a:cubicBezTo>
                  <a:lnTo>
                    <a:pt x="364" y="365"/>
                  </a:lnTo>
                  <a:close/>
                  <a:moveTo>
                    <a:pt x="364" y="354"/>
                  </a:moveTo>
                  <a:cubicBezTo>
                    <a:pt x="341" y="354"/>
                    <a:pt x="341" y="354"/>
                    <a:pt x="341" y="354"/>
                  </a:cubicBezTo>
                  <a:cubicBezTo>
                    <a:pt x="341" y="346"/>
                    <a:pt x="341" y="346"/>
                    <a:pt x="341" y="346"/>
                  </a:cubicBezTo>
                  <a:cubicBezTo>
                    <a:pt x="364" y="346"/>
                    <a:pt x="364" y="346"/>
                    <a:pt x="364" y="346"/>
                  </a:cubicBezTo>
                  <a:lnTo>
                    <a:pt x="364" y="354"/>
                  </a:lnTo>
                  <a:close/>
                  <a:moveTo>
                    <a:pt x="447" y="376"/>
                  </a:moveTo>
                  <a:cubicBezTo>
                    <a:pt x="424" y="376"/>
                    <a:pt x="424" y="376"/>
                    <a:pt x="424" y="376"/>
                  </a:cubicBezTo>
                  <a:cubicBezTo>
                    <a:pt x="424" y="369"/>
                    <a:pt x="424" y="369"/>
                    <a:pt x="424" y="369"/>
                  </a:cubicBezTo>
                  <a:cubicBezTo>
                    <a:pt x="447" y="369"/>
                    <a:pt x="447" y="369"/>
                    <a:pt x="447" y="369"/>
                  </a:cubicBezTo>
                  <a:lnTo>
                    <a:pt x="447" y="376"/>
                  </a:lnTo>
                  <a:close/>
                  <a:moveTo>
                    <a:pt x="447" y="365"/>
                  </a:moveTo>
                  <a:cubicBezTo>
                    <a:pt x="424" y="365"/>
                    <a:pt x="424" y="365"/>
                    <a:pt x="424" y="365"/>
                  </a:cubicBezTo>
                  <a:cubicBezTo>
                    <a:pt x="424" y="357"/>
                    <a:pt x="424" y="357"/>
                    <a:pt x="424" y="357"/>
                  </a:cubicBezTo>
                  <a:cubicBezTo>
                    <a:pt x="447" y="357"/>
                    <a:pt x="447" y="357"/>
                    <a:pt x="447" y="357"/>
                  </a:cubicBezTo>
                  <a:lnTo>
                    <a:pt x="447" y="365"/>
                  </a:lnTo>
                  <a:close/>
                  <a:moveTo>
                    <a:pt x="447" y="354"/>
                  </a:moveTo>
                  <a:cubicBezTo>
                    <a:pt x="424" y="354"/>
                    <a:pt x="424" y="354"/>
                    <a:pt x="424" y="354"/>
                  </a:cubicBezTo>
                  <a:cubicBezTo>
                    <a:pt x="424" y="346"/>
                    <a:pt x="424" y="346"/>
                    <a:pt x="424" y="346"/>
                  </a:cubicBezTo>
                  <a:cubicBezTo>
                    <a:pt x="447" y="346"/>
                    <a:pt x="447" y="346"/>
                    <a:pt x="447" y="346"/>
                  </a:cubicBezTo>
                  <a:lnTo>
                    <a:pt x="447" y="354"/>
                  </a:lnTo>
                  <a:close/>
                  <a:moveTo>
                    <a:pt x="477" y="376"/>
                  </a:moveTo>
                  <a:cubicBezTo>
                    <a:pt x="454" y="376"/>
                    <a:pt x="454" y="376"/>
                    <a:pt x="454" y="376"/>
                  </a:cubicBezTo>
                  <a:cubicBezTo>
                    <a:pt x="454" y="369"/>
                    <a:pt x="454" y="369"/>
                    <a:pt x="454" y="369"/>
                  </a:cubicBezTo>
                  <a:cubicBezTo>
                    <a:pt x="477" y="369"/>
                    <a:pt x="477" y="369"/>
                    <a:pt x="477" y="369"/>
                  </a:cubicBezTo>
                  <a:lnTo>
                    <a:pt x="477" y="376"/>
                  </a:lnTo>
                  <a:close/>
                  <a:moveTo>
                    <a:pt x="477" y="365"/>
                  </a:moveTo>
                  <a:cubicBezTo>
                    <a:pt x="454" y="365"/>
                    <a:pt x="454" y="365"/>
                    <a:pt x="454" y="365"/>
                  </a:cubicBezTo>
                  <a:cubicBezTo>
                    <a:pt x="454" y="357"/>
                    <a:pt x="454" y="357"/>
                    <a:pt x="454" y="357"/>
                  </a:cubicBezTo>
                  <a:cubicBezTo>
                    <a:pt x="477" y="357"/>
                    <a:pt x="477" y="357"/>
                    <a:pt x="477" y="357"/>
                  </a:cubicBezTo>
                  <a:lnTo>
                    <a:pt x="477" y="365"/>
                  </a:lnTo>
                  <a:close/>
                  <a:moveTo>
                    <a:pt x="477" y="354"/>
                  </a:moveTo>
                  <a:cubicBezTo>
                    <a:pt x="454" y="354"/>
                    <a:pt x="454" y="354"/>
                    <a:pt x="454" y="354"/>
                  </a:cubicBezTo>
                  <a:cubicBezTo>
                    <a:pt x="454" y="346"/>
                    <a:pt x="454" y="346"/>
                    <a:pt x="454" y="346"/>
                  </a:cubicBezTo>
                  <a:cubicBezTo>
                    <a:pt x="477" y="346"/>
                    <a:pt x="477" y="346"/>
                    <a:pt x="477" y="346"/>
                  </a:cubicBezTo>
                  <a:lnTo>
                    <a:pt x="477" y="354"/>
                  </a:lnTo>
                  <a:close/>
                  <a:moveTo>
                    <a:pt x="507" y="376"/>
                  </a:moveTo>
                  <a:cubicBezTo>
                    <a:pt x="484" y="376"/>
                    <a:pt x="484" y="376"/>
                    <a:pt x="484" y="376"/>
                  </a:cubicBezTo>
                  <a:cubicBezTo>
                    <a:pt x="484" y="369"/>
                    <a:pt x="484" y="369"/>
                    <a:pt x="484" y="369"/>
                  </a:cubicBezTo>
                  <a:cubicBezTo>
                    <a:pt x="507" y="369"/>
                    <a:pt x="507" y="369"/>
                    <a:pt x="507" y="369"/>
                  </a:cubicBezTo>
                  <a:lnTo>
                    <a:pt x="507" y="376"/>
                  </a:lnTo>
                  <a:close/>
                  <a:moveTo>
                    <a:pt x="507" y="365"/>
                  </a:moveTo>
                  <a:cubicBezTo>
                    <a:pt x="484" y="365"/>
                    <a:pt x="484" y="365"/>
                    <a:pt x="484" y="365"/>
                  </a:cubicBezTo>
                  <a:cubicBezTo>
                    <a:pt x="484" y="357"/>
                    <a:pt x="484" y="357"/>
                    <a:pt x="484" y="357"/>
                  </a:cubicBezTo>
                  <a:cubicBezTo>
                    <a:pt x="507" y="357"/>
                    <a:pt x="507" y="357"/>
                    <a:pt x="507" y="357"/>
                  </a:cubicBezTo>
                  <a:lnTo>
                    <a:pt x="507" y="365"/>
                  </a:lnTo>
                  <a:close/>
                  <a:moveTo>
                    <a:pt x="507" y="354"/>
                  </a:moveTo>
                  <a:cubicBezTo>
                    <a:pt x="484" y="354"/>
                    <a:pt x="484" y="354"/>
                    <a:pt x="484" y="354"/>
                  </a:cubicBezTo>
                  <a:cubicBezTo>
                    <a:pt x="484" y="346"/>
                    <a:pt x="484" y="346"/>
                    <a:pt x="484" y="346"/>
                  </a:cubicBezTo>
                  <a:cubicBezTo>
                    <a:pt x="507" y="346"/>
                    <a:pt x="507" y="346"/>
                    <a:pt x="507" y="346"/>
                  </a:cubicBezTo>
                  <a:lnTo>
                    <a:pt x="507" y="354"/>
                  </a:lnTo>
                  <a:close/>
                  <a:moveTo>
                    <a:pt x="416" y="246"/>
                  </a:moveTo>
                  <a:cubicBezTo>
                    <a:pt x="551" y="224"/>
                    <a:pt x="641" y="326"/>
                    <a:pt x="641" y="326"/>
                  </a:cubicBezTo>
                  <a:cubicBezTo>
                    <a:pt x="511" y="326"/>
                    <a:pt x="511" y="326"/>
                    <a:pt x="511" y="326"/>
                  </a:cubicBezTo>
                  <a:cubicBezTo>
                    <a:pt x="482" y="263"/>
                    <a:pt x="416" y="246"/>
                    <a:pt x="416" y="246"/>
                  </a:cubicBezTo>
                  <a:close/>
                  <a:moveTo>
                    <a:pt x="590" y="376"/>
                  </a:moveTo>
                  <a:cubicBezTo>
                    <a:pt x="568" y="376"/>
                    <a:pt x="568" y="376"/>
                    <a:pt x="568" y="376"/>
                  </a:cubicBezTo>
                  <a:cubicBezTo>
                    <a:pt x="568" y="369"/>
                    <a:pt x="568" y="369"/>
                    <a:pt x="568" y="369"/>
                  </a:cubicBezTo>
                  <a:cubicBezTo>
                    <a:pt x="590" y="369"/>
                    <a:pt x="590" y="369"/>
                    <a:pt x="590" y="369"/>
                  </a:cubicBezTo>
                  <a:lnTo>
                    <a:pt x="590" y="376"/>
                  </a:lnTo>
                  <a:close/>
                  <a:moveTo>
                    <a:pt x="590" y="365"/>
                  </a:moveTo>
                  <a:cubicBezTo>
                    <a:pt x="568" y="365"/>
                    <a:pt x="568" y="365"/>
                    <a:pt x="568" y="365"/>
                  </a:cubicBezTo>
                  <a:cubicBezTo>
                    <a:pt x="568" y="357"/>
                    <a:pt x="568" y="357"/>
                    <a:pt x="568" y="357"/>
                  </a:cubicBezTo>
                  <a:cubicBezTo>
                    <a:pt x="590" y="357"/>
                    <a:pt x="590" y="357"/>
                    <a:pt x="590" y="357"/>
                  </a:cubicBezTo>
                  <a:lnTo>
                    <a:pt x="590" y="365"/>
                  </a:lnTo>
                  <a:close/>
                  <a:moveTo>
                    <a:pt x="590" y="354"/>
                  </a:moveTo>
                  <a:cubicBezTo>
                    <a:pt x="568" y="354"/>
                    <a:pt x="568" y="354"/>
                    <a:pt x="568" y="354"/>
                  </a:cubicBezTo>
                  <a:cubicBezTo>
                    <a:pt x="568" y="346"/>
                    <a:pt x="568" y="346"/>
                    <a:pt x="568" y="346"/>
                  </a:cubicBezTo>
                  <a:cubicBezTo>
                    <a:pt x="590" y="346"/>
                    <a:pt x="590" y="346"/>
                    <a:pt x="590" y="346"/>
                  </a:cubicBezTo>
                  <a:lnTo>
                    <a:pt x="590" y="354"/>
                  </a:lnTo>
                  <a:close/>
                  <a:moveTo>
                    <a:pt x="620" y="376"/>
                  </a:moveTo>
                  <a:cubicBezTo>
                    <a:pt x="598" y="376"/>
                    <a:pt x="598" y="376"/>
                    <a:pt x="598" y="376"/>
                  </a:cubicBezTo>
                  <a:cubicBezTo>
                    <a:pt x="598" y="369"/>
                    <a:pt x="598" y="369"/>
                    <a:pt x="598" y="369"/>
                  </a:cubicBezTo>
                  <a:cubicBezTo>
                    <a:pt x="620" y="369"/>
                    <a:pt x="620" y="369"/>
                    <a:pt x="620" y="369"/>
                  </a:cubicBezTo>
                  <a:lnTo>
                    <a:pt x="620" y="376"/>
                  </a:lnTo>
                  <a:close/>
                  <a:moveTo>
                    <a:pt x="620" y="365"/>
                  </a:moveTo>
                  <a:cubicBezTo>
                    <a:pt x="598" y="365"/>
                    <a:pt x="598" y="365"/>
                    <a:pt x="598" y="365"/>
                  </a:cubicBezTo>
                  <a:cubicBezTo>
                    <a:pt x="598" y="357"/>
                    <a:pt x="598" y="357"/>
                    <a:pt x="598" y="357"/>
                  </a:cubicBezTo>
                  <a:cubicBezTo>
                    <a:pt x="620" y="357"/>
                    <a:pt x="620" y="357"/>
                    <a:pt x="620" y="357"/>
                  </a:cubicBezTo>
                  <a:lnTo>
                    <a:pt x="620" y="365"/>
                  </a:lnTo>
                  <a:close/>
                  <a:moveTo>
                    <a:pt x="620" y="354"/>
                  </a:moveTo>
                  <a:cubicBezTo>
                    <a:pt x="598" y="354"/>
                    <a:pt x="598" y="354"/>
                    <a:pt x="598" y="354"/>
                  </a:cubicBezTo>
                  <a:cubicBezTo>
                    <a:pt x="598" y="346"/>
                    <a:pt x="598" y="346"/>
                    <a:pt x="598" y="346"/>
                  </a:cubicBezTo>
                  <a:cubicBezTo>
                    <a:pt x="620" y="346"/>
                    <a:pt x="620" y="346"/>
                    <a:pt x="620" y="346"/>
                  </a:cubicBezTo>
                  <a:lnTo>
                    <a:pt x="620" y="354"/>
                  </a:lnTo>
                  <a:close/>
                  <a:moveTo>
                    <a:pt x="650" y="376"/>
                  </a:moveTo>
                  <a:cubicBezTo>
                    <a:pt x="628" y="376"/>
                    <a:pt x="628" y="376"/>
                    <a:pt x="628" y="376"/>
                  </a:cubicBezTo>
                  <a:cubicBezTo>
                    <a:pt x="628" y="369"/>
                    <a:pt x="628" y="369"/>
                    <a:pt x="628" y="369"/>
                  </a:cubicBezTo>
                  <a:cubicBezTo>
                    <a:pt x="650" y="369"/>
                    <a:pt x="650" y="369"/>
                    <a:pt x="650" y="369"/>
                  </a:cubicBezTo>
                  <a:lnTo>
                    <a:pt x="650" y="376"/>
                  </a:lnTo>
                  <a:close/>
                  <a:moveTo>
                    <a:pt x="650" y="365"/>
                  </a:moveTo>
                  <a:cubicBezTo>
                    <a:pt x="628" y="365"/>
                    <a:pt x="628" y="365"/>
                    <a:pt x="628" y="365"/>
                  </a:cubicBezTo>
                  <a:cubicBezTo>
                    <a:pt x="628" y="357"/>
                    <a:pt x="628" y="357"/>
                    <a:pt x="628" y="357"/>
                  </a:cubicBezTo>
                  <a:cubicBezTo>
                    <a:pt x="650" y="357"/>
                    <a:pt x="650" y="357"/>
                    <a:pt x="650" y="357"/>
                  </a:cubicBezTo>
                  <a:lnTo>
                    <a:pt x="650" y="365"/>
                  </a:lnTo>
                  <a:close/>
                  <a:moveTo>
                    <a:pt x="650" y="354"/>
                  </a:moveTo>
                  <a:cubicBezTo>
                    <a:pt x="628" y="354"/>
                    <a:pt x="628" y="354"/>
                    <a:pt x="628" y="354"/>
                  </a:cubicBezTo>
                  <a:cubicBezTo>
                    <a:pt x="628" y="346"/>
                    <a:pt x="628" y="346"/>
                    <a:pt x="628" y="346"/>
                  </a:cubicBezTo>
                  <a:cubicBezTo>
                    <a:pt x="650" y="346"/>
                    <a:pt x="650" y="346"/>
                    <a:pt x="650" y="346"/>
                  </a:cubicBezTo>
                  <a:lnTo>
                    <a:pt x="650" y="35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defTabSz="932384"/>
              <a:endParaRPr lang="en-US" sz="1598">
                <a:solidFill>
                  <a:srgbClr val="FFFFFF"/>
                </a:solidFill>
              </a:endParaRPr>
            </a:p>
          </p:txBody>
        </p:sp>
        <p:grpSp>
          <p:nvGrpSpPr>
            <p:cNvPr id="102" name="Group 101"/>
            <p:cNvGrpSpPr/>
            <p:nvPr userDrawn="1"/>
          </p:nvGrpSpPr>
          <p:grpSpPr>
            <a:xfrm>
              <a:off x="0" y="5397500"/>
              <a:ext cx="3292189" cy="1597025"/>
              <a:chOff x="0" y="5691798"/>
              <a:chExt cx="3292189" cy="1302727"/>
            </a:xfrm>
          </p:grpSpPr>
          <p:sp>
            <p:nvSpPr>
              <p:cNvPr id="94" name="Rectangle 93"/>
              <p:cNvSpPr/>
              <p:nvPr userDrawn="1"/>
            </p:nvSpPr>
            <p:spPr bwMode="auto">
              <a:xfrm>
                <a:off x="2560677" y="6148993"/>
                <a:ext cx="731512" cy="845532"/>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defTabSz="932384"/>
                <a:endParaRPr lang="en-US" sz="1598" dirty="0" err="1">
                  <a:solidFill>
                    <a:srgbClr val="FFFFFF"/>
                  </a:solidFill>
                </a:endParaRPr>
              </a:p>
            </p:txBody>
          </p:sp>
          <p:sp>
            <p:nvSpPr>
              <p:cNvPr id="95" name="Rectangle 94"/>
              <p:cNvSpPr/>
              <p:nvPr userDrawn="1"/>
            </p:nvSpPr>
            <p:spPr bwMode="auto">
              <a:xfrm>
                <a:off x="2012043" y="5966115"/>
                <a:ext cx="731512"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defTabSz="932384"/>
                <a:endParaRPr lang="en-US" sz="1598" dirty="0" err="1">
                  <a:solidFill>
                    <a:srgbClr val="FFFFFF"/>
                  </a:solidFill>
                </a:endParaRPr>
              </a:p>
            </p:txBody>
          </p:sp>
          <p:sp>
            <p:nvSpPr>
              <p:cNvPr id="96" name="Rectangle 95"/>
              <p:cNvSpPr/>
              <p:nvPr userDrawn="1"/>
            </p:nvSpPr>
            <p:spPr bwMode="auto">
              <a:xfrm>
                <a:off x="1554847" y="5691798"/>
                <a:ext cx="457195" cy="1302727"/>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defTabSz="932384"/>
                <a:endParaRPr lang="en-US" sz="1598" dirty="0" err="1">
                  <a:solidFill>
                    <a:srgbClr val="FFFFFF"/>
                  </a:solidFill>
                </a:endParaRPr>
              </a:p>
            </p:txBody>
          </p:sp>
          <p:sp>
            <p:nvSpPr>
              <p:cNvPr id="97" name="Rectangle 96"/>
              <p:cNvSpPr/>
              <p:nvPr userDrawn="1"/>
            </p:nvSpPr>
            <p:spPr bwMode="auto">
              <a:xfrm>
                <a:off x="1097653" y="5966115"/>
                <a:ext cx="457195"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defTabSz="932384"/>
                <a:endParaRPr lang="en-US" sz="1598" dirty="0" err="1">
                  <a:solidFill>
                    <a:srgbClr val="FFFFFF"/>
                  </a:solidFill>
                </a:endParaRPr>
              </a:p>
            </p:txBody>
          </p:sp>
          <p:sp>
            <p:nvSpPr>
              <p:cNvPr id="98" name="Rectangle 97"/>
              <p:cNvSpPr/>
              <p:nvPr userDrawn="1"/>
            </p:nvSpPr>
            <p:spPr bwMode="auto">
              <a:xfrm>
                <a:off x="823336" y="5783263"/>
                <a:ext cx="274317" cy="1211262"/>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defTabSz="932384"/>
                <a:endParaRPr lang="en-US" sz="1598" dirty="0" err="1">
                  <a:solidFill>
                    <a:srgbClr val="FFFFFF"/>
                  </a:solidFill>
                </a:endParaRPr>
              </a:p>
            </p:txBody>
          </p:sp>
          <p:sp>
            <p:nvSpPr>
              <p:cNvPr id="99" name="Rectangle 98"/>
              <p:cNvSpPr/>
              <p:nvPr userDrawn="1"/>
            </p:nvSpPr>
            <p:spPr bwMode="auto">
              <a:xfrm>
                <a:off x="549019" y="5691798"/>
                <a:ext cx="274317" cy="1302727"/>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defTabSz="932384"/>
                <a:endParaRPr lang="en-US" sz="1598" dirty="0" err="1">
                  <a:solidFill>
                    <a:srgbClr val="FFFFFF"/>
                  </a:solidFill>
                </a:endParaRPr>
              </a:p>
            </p:txBody>
          </p:sp>
          <p:sp>
            <p:nvSpPr>
              <p:cNvPr id="100" name="Rectangle 99"/>
              <p:cNvSpPr/>
              <p:nvPr userDrawn="1"/>
            </p:nvSpPr>
            <p:spPr bwMode="auto">
              <a:xfrm>
                <a:off x="0" y="5966115"/>
                <a:ext cx="731512"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defTabSz="932384"/>
                <a:endParaRPr lang="en-US" sz="1598" dirty="0" err="1">
                  <a:solidFill>
                    <a:srgbClr val="FFFFFF"/>
                  </a:solidFill>
                </a:endParaRPr>
              </a:p>
            </p:txBody>
          </p:sp>
        </p:grpSp>
      </p:grpSp>
      <p:sp>
        <p:nvSpPr>
          <p:cNvPr id="3" name="TextBox 2"/>
          <p:cNvSpPr txBox="1"/>
          <p:nvPr userDrawn="1"/>
        </p:nvSpPr>
        <p:spPr>
          <a:xfrm>
            <a:off x="10603690" y="6062368"/>
            <a:ext cx="1558084" cy="634440"/>
          </a:xfrm>
          <a:prstGeom prst="rect">
            <a:avLst/>
          </a:prstGeom>
          <a:noFill/>
        </p:spPr>
        <p:txBody>
          <a:bodyPr wrap="none" lIns="182828" tIns="146262" rIns="182828" bIns="146262" rtlCol="0" anchor="b">
            <a:spAutoFit/>
          </a:bodyPr>
          <a:lstStyle/>
          <a:p>
            <a:pPr algn="r" defTabSz="932384">
              <a:lnSpc>
                <a:spcPct val="90000"/>
              </a:lnSpc>
              <a:spcAft>
                <a:spcPts val="600"/>
              </a:spcAft>
            </a:pPr>
            <a:r>
              <a:rPr lang="en-US" sz="2400" dirty="0">
                <a:gradFill>
                  <a:gsLst>
                    <a:gs pos="2917">
                      <a:srgbClr val="FFFFFF"/>
                    </a:gs>
                    <a:gs pos="30000">
                      <a:srgbClr val="FFFFFF"/>
                    </a:gs>
                  </a:gsLst>
                  <a:lin ang="5400000" scaled="0"/>
                </a:gradFill>
              </a:rPr>
              <a:t>#WPC16</a:t>
            </a:r>
          </a:p>
        </p:txBody>
      </p:sp>
    </p:spTree>
    <p:extLst>
      <p:ext uri="{BB962C8B-B14F-4D97-AF65-F5344CB8AC3E}">
        <p14:creationId xmlns:p14="http://schemas.microsoft.com/office/powerpoint/2010/main" val="34857159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3" name="Text Placeholder 4"/>
          <p:cNvSpPr>
            <a:spLocks noGrp="1"/>
          </p:cNvSpPr>
          <p:nvPr>
            <p:ph type="body" sz="quarter" idx="15" hasCustomPrompt="1"/>
          </p:nvPr>
        </p:nvSpPr>
        <p:spPr bwMode="invGray">
          <a:xfrm>
            <a:off x="9418638" y="872402"/>
            <a:ext cx="2743200" cy="578303"/>
          </a:xfrm>
        </p:spPr>
        <p:txBody>
          <a:bodyPr lIns="182880" tIns="146304" rIns="182880" bIns="146304" anchor="b"/>
          <a:lstStyle>
            <a:lvl1pPr marL="0" indent="0" algn="r">
              <a:buNone/>
              <a:defRPr sz="2000">
                <a:gradFill>
                  <a:gsLst>
                    <a:gs pos="14644">
                      <a:schemeClr val="tx1"/>
                    </a:gs>
                    <a:gs pos="37000">
                      <a:schemeClr val="tx1"/>
                    </a:gs>
                  </a:gsLst>
                  <a:lin ang="5400000" scaled="0"/>
                </a:gradFill>
                <a:latin typeface="+mn-lt"/>
              </a:defRPr>
            </a:lvl1pPr>
            <a:lvl2pPr marL="342768" indent="0">
              <a:buNone/>
              <a:defRPr/>
            </a:lvl2pPr>
            <a:lvl3pPr marL="571281" indent="0">
              <a:buNone/>
              <a:defRPr/>
            </a:lvl3pPr>
            <a:lvl4pPr marL="799792" indent="0">
              <a:buNone/>
              <a:defRPr/>
            </a:lvl4pPr>
            <a:lvl5pPr marL="1028305" indent="0">
              <a:buNone/>
              <a:defRPr/>
            </a:lvl5pPr>
          </a:lstStyle>
          <a:p>
            <a:pPr lvl="0"/>
            <a:r>
              <a:rPr lang="en-US" dirty="0"/>
              <a:t>#hashtag</a:t>
            </a:r>
          </a:p>
        </p:txBody>
      </p:sp>
      <p:sp>
        <p:nvSpPr>
          <p:cNvPr id="15" name="Text Placeholder 4"/>
          <p:cNvSpPr>
            <a:spLocks noGrp="1"/>
          </p:cNvSpPr>
          <p:nvPr>
            <p:ph type="body" sz="quarter" idx="16" hasCustomPrompt="1"/>
          </p:nvPr>
        </p:nvSpPr>
        <p:spPr>
          <a:xfrm>
            <a:off x="8961409" y="305777"/>
            <a:ext cx="3200431" cy="578303"/>
          </a:xfrm>
        </p:spPr>
        <p:txBody>
          <a:bodyPr lIns="182880" tIns="146304" rIns="182880" bIns="146304" anchor="t"/>
          <a:lstStyle>
            <a:lvl1pPr marL="0" indent="0" algn="r">
              <a:buNone/>
              <a:defRPr sz="2000" baseline="0">
                <a:gradFill>
                  <a:gsLst>
                    <a:gs pos="90377">
                      <a:srgbClr val="F8F8F8"/>
                    </a:gs>
                    <a:gs pos="72000">
                      <a:srgbClr val="F8F8F8"/>
                    </a:gs>
                  </a:gsLst>
                  <a:lin ang="5400000" scaled="0"/>
                </a:gradFill>
                <a:latin typeface="+mn-lt"/>
              </a:defRPr>
            </a:lvl1pPr>
            <a:lvl2pPr marL="342768" indent="0">
              <a:buNone/>
              <a:defRPr/>
            </a:lvl2pPr>
            <a:lvl3pPr marL="571281" indent="0">
              <a:buNone/>
              <a:defRPr/>
            </a:lvl3pPr>
            <a:lvl4pPr marL="799792" indent="0">
              <a:buNone/>
              <a:defRPr/>
            </a:lvl4pPr>
            <a:lvl5pPr marL="1028305" indent="0">
              <a:buNone/>
              <a:defRPr/>
            </a:lvl5pPr>
          </a:lstStyle>
          <a:p>
            <a:pPr lvl="0"/>
            <a:r>
              <a:rPr lang="en-US" dirty="0"/>
              <a:t>Session code</a:t>
            </a:r>
          </a:p>
        </p:txBody>
      </p:sp>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2" y="6240963"/>
            <a:ext cx="1278510" cy="274137"/>
          </a:xfrm>
          <a:prstGeom prst="rect">
            <a:avLst/>
          </a:prstGeom>
        </p:spPr>
      </p:pic>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84181"/>
            <a:ext cx="1449939" cy="306604"/>
          </a:xfrm>
          <a:prstGeom prst="rect">
            <a:avLst/>
          </a:prstGeom>
        </p:spPr>
      </p:pic>
      <p:sp>
        <p:nvSpPr>
          <p:cNvPr id="8"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8"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a:xfrm>
            <a:off x="274703" y="3955786"/>
            <a:ext cx="7315137" cy="1828007"/>
          </a:xfrm>
          <a:noFill/>
        </p:spPr>
        <p:txBody>
          <a:bodyPr lIns="146304" tIns="109728" rIns="146304" bIns="109728">
            <a:noAutofit/>
          </a:bodyPr>
          <a:lstStyle>
            <a:lvl1pPr marL="0" indent="0">
              <a:spcBef>
                <a:spcPts val="0"/>
              </a:spcBef>
              <a:buNone/>
              <a:defRPr sz="3198"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1211464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03764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03389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0"/>
            <a:ext cx="11887200" cy="2092881"/>
          </a:xfrm>
        </p:spPr>
        <p:txBody>
          <a:bodyPr>
            <a:spAutoFit/>
          </a:bodyPr>
          <a:lstStyle>
            <a:lvl1pPr>
              <a:defRPr sz="3998">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32039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0"/>
            <a:ext cx="11887200" cy="2092881"/>
          </a:xfrm>
        </p:spPr>
        <p:txBody>
          <a:bodyPr>
            <a:spAutoFit/>
          </a:bodyPr>
          <a:lstStyle>
            <a:lvl1pPr>
              <a:defRPr sz="3998"/>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10972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8">
                <a:gradFill>
                  <a:gsLst>
                    <a:gs pos="1250">
                      <a:schemeClr val="tx2"/>
                    </a:gs>
                    <a:gs pos="99000">
                      <a:schemeClr val="tx2"/>
                    </a:gs>
                  </a:gsLst>
                  <a:lin ang="5400000" scaled="0"/>
                </a:gradFill>
              </a:defRPr>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8">
                <a:gradFill>
                  <a:gsLst>
                    <a:gs pos="1250">
                      <a:schemeClr val="tx2"/>
                    </a:gs>
                    <a:gs pos="99000">
                      <a:schemeClr val="tx2"/>
                    </a:gs>
                  </a:gsLst>
                  <a:lin ang="5400000" scaled="0"/>
                </a:gradFill>
              </a:defRPr>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8764885"/>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2.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image" Target="../media/image8.png"/><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theme" Target="../theme/theme3.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6.xml"/><Relationship Id="rId7" Type="http://schemas.openxmlformats.org/officeDocument/2006/relationships/theme" Target="../theme/theme6.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5" Type="http://schemas.openxmlformats.org/officeDocument/2006/relationships/slideLayout" Target="../slideLayouts/slideLayout118.xml"/><Relationship Id="rId4" Type="http://schemas.openxmlformats.org/officeDocument/2006/relationships/slideLayout" Target="../slideLayouts/slideLayout11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5" Type="http://schemas.openxmlformats.org/officeDocument/2006/relationships/slideLayout" Target="../slideLayouts/slideLayout124.xml"/><Relationship Id="rId4" Type="http://schemas.openxmlformats.org/officeDocument/2006/relationships/slideLayout" Target="../slideLayouts/slideLayout123.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5" Type="http://schemas.openxmlformats.org/officeDocument/2006/relationships/slideLayout" Target="../slideLayouts/slideLayout132.xml"/><Relationship Id="rId4"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66" r:id="rId1"/>
    <p:sldLayoutId id="2147484303" r:id="rId2"/>
    <p:sldLayoutId id="2147484268" r:id="rId3"/>
    <p:sldLayoutId id="2147484236" r:id="rId4"/>
    <p:sldLayoutId id="2147484295" r:id="rId5"/>
    <p:sldLayoutId id="2147484240" r:id="rId6"/>
    <p:sldLayoutId id="2147484296" r:id="rId7"/>
    <p:sldLayoutId id="2147484241" r:id="rId8"/>
    <p:sldLayoutId id="2147484297" r:id="rId9"/>
    <p:sldLayoutId id="2147484244" r:id="rId10"/>
    <p:sldLayoutId id="2147484298" r:id="rId11"/>
    <p:sldLayoutId id="2147484245" r:id="rId12"/>
    <p:sldLayoutId id="2147484247" r:id="rId13"/>
    <p:sldLayoutId id="2147484249" r:id="rId14"/>
    <p:sldLayoutId id="2147484250" r:id="rId15"/>
    <p:sldLayoutId id="2147484264" r:id="rId16"/>
    <p:sldLayoutId id="2147484251" r:id="rId17"/>
    <p:sldLayoutId id="2147484252" r:id="rId18"/>
    <p:sldLayoutId id="2147484256" r:id="rId19"/>
    <p:sldLayoutId id="2147484257" r:id="rId20"/>
    <p:sldLayoutId id="2147484258" r:id="rId21"/>
    <p:sldLayoutId id="2147484260" r:id="rId22"/>
    <p:sldLayoutId id="2147484261" r:id="rId23"/>
    <p:sldLayoutId id="2147484299" r:id="rId24"/>
    <p:sldLayoutId id="2147484263" r:id="rId25"/>
    <p:sldLayoutId id="2147484301" r:id="rId26"/>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09578"/>
            <a:ext cx="11887200" cy="1001685"/>
          </a:xfrm>
          <a:prstGeom prst="rect">
            <a:avLst/>
          </a:prstGeom>
        </p:spPr>
        <p:txBody>
          <a:bodyPr vert="horz" lIns="137160" tIns="109728" rIns="137160" bIns="109728" rtlCol="0" anchor="t" anchorCtr="0">
            <a:noAutofit/>
          </a:bodyPr>
          <a:lstStyle/>
          <a:p>
            <a:r>
              <a:rPr lang="en-US"/>
              <a:t>Click to edit Master title style</a:t>
            </a:r>
          </a:p>
        </p:txBody>
      </p:sp>
      <p:sp>
        <p:nvSpPr>
          <p:cNvPr id="3" name="Text Placeholder 2"/>
          <p:cNvSpPr>
            <a:spLocks noGrp="1"/>
          </p:cNvSpPr>
          <p:nvPr>
            <p:ph type="body" idx="1"/>
          </p:nvPr>
        </p:nvSpPr>
        <p:spPr>
          <a:xfrm>
            <a:off x="274639" y="1211263"/>
            <a:ext cx="11887200" cy="5486400"/>
          </a:xfrm>
          <a:prstGeom prst="rect">
            <a:avLst/>
          </a:prstGeom>
        </p:spPr>
        <p:txBody>
          <a:bodyPr vert="horz" lIns="137160" tIns="109728" rIns="137160" bIns="109728"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9638268" y="6622132"/>
            <a:ext cx="2798207" cy="372394"/>
          </a:xfrm>
          <a:prstGeom prst="rect">
            <a:avLst/>
          </a:prstGeom>
        </p:spPr>
        <p:txBody>
          <a:bodyPr vert="horz" lIns="91440" tIns="45720" rIns="91440" bIns="45720" rtlCol="0" anchor="ctr"/>
          <a:lstStyle>
            <a:lvl1pPr algn="r">
              <a:defRPr sz="918">
                <a:solidFill>
                  <a:srgbClr val="A5A5A5"/>
                </a:solidFill>
              </a:defRPr>
            </a:lvl1pPr>
          </a:lstStyle>
          <a:p>
            <a:pPr defTabSz="932597">
              <a:defRPr/>
            </a:pPr>
            <a:fld id="{B34F68F0-1D97-479E-8476-1F6D336BF15A}" type="slidenum">
              <a:rPr lang="en-US" smtClean="0"/>
              <a:pPr defTabSz="932597">
                <a:defRPr/>
              </a:pPr>
              <a:t>‹#›</a:t>
            </a:fld>
            <a:endParaRPr lang="en-US"/>
          </a:p>
        </p:txBody>
      </p:sp>
    </p:spTree>
    <p:extLst>
      <p:ext uri="{BB962C8B-B14F-4D97-AF65-F5344CB8AC3E}">
        <p14:creationId xmlns:p14="http://schemas.microsoft.com/office/powerpoint/2010/main" val="624956382"/>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319" r:id="rId14"/>
  </p:sldLayoutIdLst>
  <p:transition>
    <p:fade/>
  </p:transition>
  <p:hf hdr="0" ftr="0" dt="0"/>
  <p:txStyles>
    <p:titleStyle>
      <a:lvl1pPr algn="l" defTabSz="932573" rtl="0" eaLnBrk="1" latinLnBrk="0" hangingPunct="1">
        <a:lnSpc>
          <a:spcPct val="90000"/>
        </a:lnSpc>
        <a:spcBef>
          <a:spcPct val="0"/>
        </a:spcBef>
        <a:buNone/>
        <a:defRPr sz="4896" b="1" kern="1200">
          <a:solidFill>
            <a:schemeClr val="accent1"/>
          </a:solidFill>
          <a:latin typeface="+mj-lt"/>
          <a:ea typeface="+mj-ea"/>
          <a:cs typeface="+mj-cs"/>
        </a:defRPr>
      </a:lvl1pPr>
    </p:titleStyle>
    <p:bodyStyle>
      <a:lvl1pPr marL="0" indent="0" algn="l" defTabSz="932573" rtl="0" eaLnBrk="1" latinLnBrk="0" hangingPunct="1">
        <a:lnSpc>
          <a:spcPct val="90000"/>
        </a:lnSpc>
        <a:spcBef>
          <a:spcPts val="2448"/>
        </a:spcBef>
        <a:buFont typeface="Arial" panose="020B0604020202020204" pitchFamily="34" charset="0"/>
        <a:buNone/>
        <a:defRPr sz="3807" b="0" kern="1200">
          <a:solidFill>
            <a:schemeClr val="accent1"/>
          </a:solidFill>
          <a:latin typeface="+mj-lt"/>
          <a:ea typeface="+mn-ea"/>
          <a:cs typeface="+mn-cs"/>
        </a:defRPr>
      </a:lvl1pPr>
      <a:lvl2pPr marL="0" indent="0" algn="l" defTabSz="932573" rtl="0" eaLnBrk="1" latinLnBrk="0" hangingPunct="1">
        <a:lnSpc>
          <a:spcPct val="90000"/>
        </a:lnSpc>
        <a:spcBef>
          <a:spcPts val="612"/>
        </a:spcBef>
        <a:buFont typeface="Arial" panose="020B0604020202020204" pitchFamily="34" charset="0"/>
        <a:buNone/>
        <a:defRPr sz="1904" kern="1200">
          <a:solidFill>
            <a:schemeClr val="tx1"/>
          </a:solidFill>
          <a:latin typeface="+mn-lt"/>
          <a:ea typeface="+mn-ea"/>
          <a:cs typeface="+mn-cs"/>
        </a:defRPr>
      </a:lvl2pPr>
      <a:lvl3pPr marL="238001" indent="-233143" algn="l" defTabSz="932573" rtl="0" eaLnBrk="1" latinLnBrk="0" hangingPunct="1">
        <a:lnSpc>
          <a:spcPct val="90000"/>
        </a:lnSpc>
        <a:spcBef>
          <a:spcPts val="612"/>
        </a:spcBef>
        <a:buFont typeface="Arial" panose="020B0604020202020204" pitchFamily="34" charset="0"/>
        <a:buChar char="•"/>
        <a:defRPr sz="1904" kern="1200">
          <a:solidFill>
            <a:schemeClr val="tx1"/>
          </a:solidFill>
          <a:latin typeface="+mn-lt"/>
          <a:ea typeface="+mn-ea"/>
          <a:cs typeface="+mn-cs"/>
        </a:defRPr>
      </a:lvl3pPr>
      <a:lvl4pPr marL="466287" indent="-233143" algn="l" defTabSz="932573" rtl="0" eaLnBrk="1" latinLnBrk="0" hangingPunct="1">
        <a:lnSpc>
          <a:spcPct val="90000"/>
        </a:lnSpc>
        <a:spcBef>
          <a:spcPts val="612"/>
        </a:spcBef>
        <a:buFont typeface="Arial" panose="020B0604020202020204" pitchFamily="34" charset="0"/>
        <a:buChar char="•"/>
        <a:defRPr sz="1904" kern="1200">
          <a:solidFill>
            <a:schemeClr val="tx1"/>
          </a:solidFill>
          <a:latin typeface="+mn-lt"/>
          <a:ea typeface="+mn-ea"/>
          <a:cs typeface="+mn-cs"/>
        </a:defRPr>
      </a:lvl4pPr>
      <a:lvl5pPr marL="704287" indent="-233143" algn="l" defTabSz="932573" rtl="0" eaLnBrk="1" latinLnBrk="0" hangingPunct="1">
        <a:lnSpc>
          <a:spcPct val="90000"/>
        </a:lnSpc>
        <a:spcBef>
          <a:spcPts val="612"/>
        </a:spcBef>
        <a:buFont typeface="Arial" panose="020B0604020202020204" pitchFamily="34" charset="0"/>
        <a:buChar char="•"/>
        <a:defRPr sz="1904" kern="1200">
          <a:solidFill>
            <a:schemeClr val="tx1"/>
          </a:solidFill>
          <a:latin typeface="+mn-lt"/>
          <a:ea typeface="+mn-ea"/>
          <a:cs typeface="+mn-cs"/>
        </a:defRPr>
      </a:lvl5pPr>
      <a:lvl6pPr marL="2564576" indent="-233143" algn="l" defTabSz="932573"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6pPr>
      <a:lvl7pPr marL="3030863" indent="-233143" algn="l" defTabSz="932573"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7pPr>
      <a:lvl8pPr marL="3497149" indent="-233143" algn="l" defTabSz="932573"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8pPr>
      <a:lvl9pPr marL="3963436" indent="-233143" algn="l" defTabSz="932573"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9pPr>
    </p:bodyStyle>
    <p:otherStyle>
      <a:defPPr>
        <a:defRPr lang="en-US"/>
      </a:defPPr>
      <a:lvl1pPr marL="0" algn="l" defTabSz="932573" rtl="0" eaLnBrk="1" latinLnBrk="0" hangingPunct="1">
        <a:defRPr sz="1904" kern="1200">
          <a:solidFill>
            <a:schemeClr val="tx1"/>
          </a:solidFill>
          <a:latin typeface="+mn-lt"/>
          <a:ea typeface="+mn-ea"/>
          <a:cs typeface="+mn-cs"/>
        </a:defRPr>
      </a:lvl1pPr>
      <a:lvl2pPr marL="466287" algn="l" defTabSz="932573" rtl="0" eaLnBrk="1" latinLnBrk="0" hangingPunct="1">
        <a:defRPr sz="1904" kern="1200">
          <a:solidFill>
            <a:schemeClr val="tx1"/>
          </a:solidFill>
          <a:latin typeface="+mn-lt"/>
          <a:ea typeface="+mn-ea"/>
          <a:cs typeface="+mn-cs"/>
        </a:defRPr>
      </a:lvl2pPr>
      <a:lvl3pPr marL="932573" algn="l" defTabSz="932573" rtl="0" eaLnBrk="1" latinLnBrk="0" hangingPunct="1">
        <a:defRPr sz="1904" kern="1200">
          <a:solidFill>
            <a:schemeClr val="tx1"/>
          </a:solidFill>
          <a:latin typeface="+mn-lt"/>
          <a:ea typeface="+mn-ea"/>
          <a:cs typeface="+mn-cs"/>
        </a:defRPr>
      </a:lvl3pPr>
      <a:lvl4pPr marL="1398860" algn="l" defTabSz="932573" rtl="0" eaLnBrk="1" latinLnBrk="0" hangingPunct="1">
        <a:defRPr sz="1904" kern="1200">
          <a:solidFill>
            <a:schemeClr val="tx1"/>
          </a:solidFill>
          <a:latin typeface="+mn-lt"/>
          <a:ea typeface="+mn-ea"/>
          <a:cs typeface="+mn-cs"/>
        </a:defRPr>
      </a:lvl4pPr>
      <a:lvl5pPr marL="1865146" algn="l" defTabSz="932573" rtl="0" eaLnBrk="1" latinLnBrk="0" hangingPunct="1">
        <a:defRPr sz="1904" kern="1200">
          <a:solidFill>
            <a:schemeClr val="tx1"/>
          </a:solidFill>
          <a:latin typeface="+mn-lt"/>
          <a:ea typeface="+mn-ea"/>
          <a:cs typeface="+mn-cs"/>
        </a:defRPr>
      </a:lvl5pPr>
      <a:lvl6pPr marL="2331433" algn="l" defTabSz="932573" rtl="0" eaLnBrk="1" latinLnBrk="0" hangingPunct="1">
        <a:defRPr sz="1904" kern="1200">
          <a:solidFill>
            <a:schemeClr val="tx1"/>
          </a:solidFill>
          <a:latin typeface="+mn-lt"/>
          <a:ea typeface="+mn-ea"/>
          <a:cs typeface="+mn-cs"/>
        </a:defRPr>
      </a:lvl6pPr>
      <a:lvl7pPr marL="2797719" algn="l" defTabSz="932573" rtl="0" eaLnBrk="1" latinLnBrk="0" hangingPunct="1">
        <a:defRPr sz="1904" kern="1200">
          <a:solidFill>
            <a:schemeClr val="tx1"/>
          </a:solidFill>
          <a:latin typeface="+mn-lt"/>
          <a:ea typeface="+mn-ea"/>
          <a:cs typeface="+mn-cs"/>
        </a:defRPr>
      </a:lvl7pPr>
      <a:lvl8pPr marL="3264006" algn="l" defTabSz="932573" rtl="0" eaLnBrk="1" latinLnBrk="0" hangingPunct="1">
        <a:defRPr sz="1904" kern="1200">
          <a:solidFill>
            <a:schemeClr val="tx1"/>
          </a:solidFill>
          <a:latin typeface="+mn-lt"/>
          <a:ea typeface="+mn-ea"/>
          <a:cs typeface="+mn-cs"/>
        </a:defRPr>
      </a:lvl8pPr>
      <a:lvl9pPr marL="3730293" algn="l" defTabSz="932573" rtl="0" eaLnBrk="1" latinLnBrk="0" hangingPunct="1">
        <a:defRPr sz="190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1" y="1212852"/>
            <a:ext cx="11887198" cy="1677382"/>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rot="5400000">
            <a:off x="9584879" y="2902196"/>
            <a:ext cx="6627287" cy="727646"/>
          </a:xfrm>
          <a:prstGeom prst="rect">
            <a:avLst/>
          </a:prstGeom>
        </p:spPr>
      </p:pic>
    </p:spTree>
    <p:extLst>
      <p:ext uri="{BB962C8B-B14F-4D97-AF65-F5344CB8AC3E}">
        <p14:creationId xmlns:p14="http://schemas.microsoft.com/office/powerpoint/2010/main" val="1216813470"/>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 id="2147484332" r:id="rId12"/>
    <p:sldLayoutId id="2147484333" r:id="rId13"/>
    <p:sldLayoutId id="2147484334" r:id="rId14"/>
    <p:sldLayoutId id="2147484335" r:id="rId15"/>
    <p:sldLayoutId id="2147484336" r:id="rId16"/>
    <p:sldLayoutId id="2147484337" r:id="rId17"/>
    <p:sldLayoutId id="2147484338" r:id="rId18"/>
    <p:sldLayoutId id="2147484339" r:id="rId19"/>
    <p:sldLayoutId id="2147484340" r:id="rId20"/>
    <p:sldLayoutId id="2147484341" r:id="rId21"/>
    <p:sldLayoutId id="2147484342" r:id="rId22"/>
    <p:sldLayoutId id="2147484343" r:id="rId23"/>
    <p:sldLayoutId id="2147484344" r:id="rId24"/>
    <p:sldLayoutId id="2147484345" r:id="rId25"/>
    <p:sldLayoutId id="2147484346" r:id="rId26"/>
    <p:sldLayoutId id="2147484347" r:id="rId27"/>
    <p:sldLayoutId id="2147484348" r:id="rId28"/>
    <p:sldLayoutId id="2147484349" r:id="rId29"/>
    <p:sldLayoutId id="2147484350" r:id="rId30"/>
    <p:sldLayoutId id="2147484351" r:id="rId31"/>
  </p:sldLayoutIdLst>
  <p:transition>
    <p:fade/>
  </p:transition>
  <p:txStyles>
    <p:titleStyle>
      <a:lvl1pPr algn="l" defTabSz="932563" rtl="0" eaLnBrk="1" latinLnBrk="0" hangingPunct="1">
        <a:lnSpc>
          <a:spcPct val="90000"/>
        </a:lnSpc>
        <a:spcBef>
          <a:spcPct val="0"/>
        </a:spcBef>
        <a:buNone/>
        <a:defRPr lang="en-US" sz="3999" b="1" kern="1200" cap="none" spc="-102" baseline="0" dirty="0" smtClean="0">
          <a:ln w="3175">
            <a:noFill/>
          </a:ln>
          <a:gradFill>
            <a:gsLst>
              <a:gs pos="1250">
                <a:schemeClr val="accent1"/>
              </a:gs>
              <a:gs pos="100000">
                <a:schemeClr val="accent1"/>
              </a:gs>
            </a:gsLst>
            <a:lin ang="5400000" scaled="0"/>
          </a:gradFill>
          <a:effectLst/>
          <a:latin typeface="+mn-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1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599"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399"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399"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7"/>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3"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userDrawn="1"/>
        </p:nvGrpSpPr>
        <p:grpSpPr>
          <a:xfrm>
            <a:off x="12614193" y="-8396"/>
            <a:ext cx="960410" cy="5775362"/>
            <a:chOff x="12614198" y="-8396"/>
            <a:chExt cx="960410" cy="5775362"/>
          </a:xfrm>
        </p:grpSpPr>
        <p:grpSp>
          <p:nvGrpSpPr>
            <p:cNvPr id="37" name="Group 36"/>
            <p:cNvGrpSpPr/>
            <p:nvPr userDrawn="1"/>
          </p:nvGrpSpPr>
          <p:grpSpPr>
            <a:xfrm>
              <a:off x="12614198" y="-8396"/>
              <a:ext cx="960410" cy="5755249"/>
              <a:chOff x="12614198" y="-8396"/>
              <a:chExt cx="960410" cy="5755249"/>
            </a:xfrm>
          </p:grpSpPr>
          <p:grpSp>
            <p:nvGrpSpPr>
              <p:cNvPr id="33" name="Group 32"/>
              <p:cNvGrpSpPr/>
              <p:nvPr userDrawn="1"/>
            </p:nvGrpSpPr>
            <p:grpSpPr>
              <a:xfrm rot="5400000">
                <a:off x="11576883" y="1040117"/>
                <a:ext cx="2708636" cy="634005"/>
                <a:chOff x="1581150" y="4543426"/>
                <a:chExt cx="2708636" cy="634005"/>
              </a:xfrm>
            </p:grpSpPr>
            <p:sp>
              <p:nvSpPr>
                <p:cNvPr id="3" name="Rectangle 2"/>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1935" fontAlgn="base">
                    <a:spcBef>
                      <a:spcPct val="0"/>
                    </a:spcBef>
                    <a:spcAft>
                      <a:spcPct val="0"/>
                    </a:spcAft>
                  </a:pPr>
                  <a:r>
                    <a:rPr lang="en-US" sz="500" b="1" dirty="0">
                      <a:gradFill>
                        <a:gsLst>
                          <a:gs pos="0">
                            <a:srgbClr val="FFFFFF"/>
                          </a:gs>
                          <a:gs pos="100000">
                            <a:srgbClr val="FFFFFF"/>
                          </a:gs>
                        </a:gsLst>
                        <a:lin ang="5400000" scaled="0"/>
                      </a:gradFill>
                      <a:ea typeface="Segoe UI" pitchFamily="34" charset="0"/>
                      <a:cs typeface="Segoe UI" pitchFamily="34" charset="0"/>
                    </a:rPr>
                    <a:t>Purple</a:t>
                  </a:r>
                </a:p>
                <a:p>
                  <a:pPr defTabSz="931935" fontAlgn="base">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R:0 G:45 B:145</a:t>
                  </a:r>
                </a:p>
              </p:txBody>
            </p:sp>
            <p:sp>
              <p:nvSpPr>
                <p:cNvPr id="6" name="Rectangle 5"/>
                <p:cNvSpPr/>
                <p:nvPr userDrawn="1"/>
              </p:nvSpPr>
              <p:spPr bwMode="auto">
                <a:xfrm>
                  <a:off x="1581150" y="488766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1935" fontAlgn="base">
                    <a:spcBef>
                      <a:spcPct val="0"/>
                    </a:spcBef>
                    <a:spcAft>
                      <a:spcPct val="0"/>
                    </a:spcAft>
                  </a:pPr>
                  <a:r>
                    <a:rPr lang="en-US" sz="500" b="1" dirty="0">
                      <a:gradFill>
                        <a:gsLst>
                          <a:gs pos="0">
                            <a:srgbClr val="FFFFFF"/>
                          </a:gs>
                          <a:gs pos="100000">
                            <a:srgbClr val="FFFFFF"/>
                          </a:gs>
                        </a:gsLst>
                        <a:lin ang="5400000" scaled="0"/>
                      </a:gradFill>
                      <a:ea typeface="Segoe UI" pitchFamily="34" charset="0"/>
                      <a:cs typeface="Segoe UI" pitchFamily="34" charset="0"/>
                    </a:rPr>
                    <a:t>Dark Purple</a:t>
                  </a:r>
                </a:p>
                <a:p>
                  <a:pPr defTabSz="931935" fontAlgn="base">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R:50 G:20 B:90</a:t>
                  </a:r>
                </a:p>
              </p:txBody>
            </p:sp>
            <p:sp>
              <p:nvSpPr>
                <p:cNvPr id="15" name="Rectangle 14"/>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1935" fontAlgn="base">
                    <a:spcBef>
                      <a:spcPct val="0"/>
                    </a:spcBef>
                    <a:spcAft>
                      <a:spcPct val="0"/>
                    </a:spcAft>
                  </a:pPr>
                  <a:r>
                    <a:rPr lang="en-US" sz="500" b="1" dirty="0">
                      <a:gradFill>
                        <a:gsLst>
                          <a:gs pos="1775">
                            <a:srgbClr val="FFFFFF"/>
                          </a:gs>
                          <a:gs pos="14000">
                            <a:srgbClr val="FFFFFF"/>
                          </a:gs>
                        </a:gsLst>
                        <a:lin ang="5400000" scaled="0"/>
                      </a:gradFill>
                      <a:ea typeface="Segoe UI" pitchFamily="34" charset="0"/>
                      <a:cs typeface="Segoe UI" pitchFamily="34" charset="0"/>
                    </a:rPr>
                    <a:t>Dark Blue</a:t>
                  </a:r>
                </a:p>
                <a:p>
                  <a:pPr defTabSz="931935" fontAlgn="base">
                    <a:spcBef>
                      <a:spcPct val="0"/>
                    </a:spcBef>
                    <a:spcAft>
                      <a:spcPct val="0"/>
                    </a:spcAft>
                  </a:pPr>
                  <a:r>
                    <a:rPr lang="en-US" sz="500" dirty="0">
                      <a:gradFill>
                        <a:gsLst>
                          <a:gs pos="1775">
                            <a:srgbClr val="FFFFFF"/>
                          </a:gs>
                          <a:gs pos="14000">
                            <a:srgbClr val="FFFFFF"/>
                          </a:gs>
                        </a:gsLst>
                        <a:lin ang="5400000" scaled="0"/>
                      </a:gradFill>
                      <a:ea typeface="Segoe UI" pitchFamily="34" charset="0"/>
                      <a:cs typeface="Segoe UI" pitchFamily="34" charset="0"/>
                    </a:rPr>
                    <a:t>R:0 G:32 B:80</a:t>
                  </a:r>
                </a:p>
              </p:txBody>
            </p:sp>
            <p:sp>
              <p:nvSpPr>
                <p:cNvPr id="16" name="Rectangle 15"/>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1935" fontAlgn="base">
                    <a:spcBef>
                      <a:spcPct val="0"/>
                    </a:spcBef>
                    <a:spcAft>
                      <a:spcPct val="0"/>
                    </a:spcAft>
                  </a:pPr>
                  <a:r>
                    <a:rPr lang="en-US" sz="500" b="1" dirty="0">
                      <a:gradFill>
                        <a:gsLst>
                          <a:gs pos="0">
                            <a:srgbClr val="FFFFFF"/>
                          </a:gs>
                          <a:gs pos="100000">
                            <a:srgbClr val="FFFFFF"/>
                          </a:gs>
                        </a:gsLst>
                        <a:lin ang="5400000" scaled="0"/>
                      </a:gradFill>
                      <a:ea typeface="Segoe UI" pitchFamily="34" charset="0"/>
                      <a:cs typeface="Segoe UI" pitchFamily="34" charset="0"/>
                    </a:rPr>
                    <a:t>Magenta</a:t>
                  </a:r>
                </a:p>
                <a:p>
                  <a:pPr defTabSz="931935" fontAlgn="base">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R:180 G:0 B:158</a:t>
                  </a:r>
                </a:p>
              </p:txBody>
            </p:sp>
            <p:sp>
              <p:nvSpPr>
                <p:cNvPr id="17" name="Rectangle 16"/>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1935" fontAlgn="base">
                    <a:spcBef>
                      <a:spcPct val="0"/>
                    </a:spcBef>
                    <a:spcAft>
                      <a:spcPct val="0"/>
                    </a:spcAft>
                  </a:pPr>
                  <a:r>
                    <a:rPr lang="en-US" sz="500" b="1" dirty="0">
                      <a:gradFill>
                        <a:gsLst>
                          <a:gs pos="0">
                            <a:srgbClr val="FFFFFF"/>
                          </a:gs>
                          <a:gs pos="100000">
                            <a:srgbClr val="FFFFFF"/>
                          </a:gs>
                        </a:gsLst>
                        <a:lin ang="5400000" scaled="0"/>
                      </a:gradFill>
                      <a:ea typeface="Segoe UI" pitchFamily="34" charset="0"/>
                      <a:cs typeface="Segoe UI" pitchFamily="34" charset="0"/>
                    </a:rPr>
                    <a:t>Dark Gray</a:t>
                  </a:r>
                </a:p>
                <a:p>
                  <a:pPr defTabSz="931935" fontAlgn="base">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R:80 G:80 B:80</a:t>
                  </a:r>
                </a:p>
              </p:txBody>
            </p:sp>
            <p:sp>
              <p:nvSpPr>
                <p:cNvPr id="18" name="Rectangle 17"/>
                <p:cNvSpPr/>
                <p:nvPr userDrawn="1"/>
              </p:nvSpPr>
              <p:spPr bwMode="auto">
                <a:xfrm>
                  <a:off x="2498745" y="4543428"/>
                  <a:ext cx="869930" cy="289766"/>
                </a:xfrm>
                <a:prstGeom prst="rect">
                  <a:avLst/>
                </a:prstGeom>
                <a:solidFill>
                  <a:srgbClr val="3076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1935" fontAlgn="base">
                    <a:spcBef>
                      <a:spcPct val="0"/>
                    </a:spcBef>
                    <a:spcAft>
                      <a:spcPct val="0"/>
                    </a:spcAft>
                  </a:pPr>
                  <a:r>
                    <a:rPr lang="en-US" sz="500" b="1" dirty="0">
                      <a:gradFill>
                        <a:gsLst>
                          <a:gs pos="0">
                            <a:srgbClr val="FFFFFF"/>
                          </a:gs>
                          <a:gs pos="100000">
                            <a:srgbClr val="FFFFFF"/>
                          </a:gs>
                        </a:gsLst>
                        <a:lin ang="5400000" scaled="0"/>
                      </a:gradFill>
                      <a:ea typeface="Segoe UI" pitchFamily="34" charset="0"/>
                      <a:cs typeface="Segoe UI" pitchFamily="34" charset="0"/>
                    </a:rPr>
                    <a:t>Blue</a:t>
                  </a:r>
                </a:p>
                <a:p>
                  <a:pPr defTabSz="931935" fontAlgn="base">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G:120 B:215</a:t>
                  </a:r>
                </a:p>
              </p:txBody>
            </p:sp>
          </p:grpSp>
          <p:sp>
            <p:nvSpPr>
              <p:cNvPr id="34" name="TextBox 33"/>
              <p:cNvSpPr txBox="1"/>
              <p:nvPr userDrawn="1"/>
            </p:nvSpPr>
            <p:spPr>
              <a:xfrm rot="5400000">
                <a:off x="12979639" y="256928"/>
                <a:ext cx="860293" cy="329645"/>
              </a:xfrm>
              <a:prstGeom prst="rect">
                <a:avLst/>
              </a:prstGeom>
              <a:noFill/>
            </p:spPr>
            <p:txBody>
              <a:bodyPr wrap="none" lIns="0" tIns="91440" rIns="182880" bIns="91440" rtlCol="0">
                <a:spAutoFit/>
              </a:bodyPr>
              <a:lstStyle/>
              <a:p>
                <a:pPr defTabSz="932205">
                  <a:lnSpc>
                    <a:spcPct val="90000"/>
                  </a:lnSpc>
                  <a:spcAft>
                    <a:spcPts val="600"/>
                  </a:spcAft>
                </a:pPr>
                <a:r>
                  <a:rPr lang="en-US" sz="1000" dirty="0">
                    <a:gradFill>
                      <a:gsLst>
                        <a:gs pos="2917">
                          <a:srgbClr val="505050"/>
                        </a:gs>
                        <a:gs pos="30000">
                          <a:srgbClr val="505050"/>
                        </a:gs>
                      </a:gsLst>
                      <a:lin ang="5400000" scaled="0"/>
                    </a:gradFill>
                  </a:rPr>
                  <a:t>Main colors</a:t>
                </a:r>
              </a:p>
            </p:txBody>
          </p:sp>
          <p:sp>
            <p:nvSpPr>
              <p:cNvPr id="35" name="TextBox 34"/>
              <p:cNvSpPr txBox="1"/>
              <p:nvPr userDrawn="1"/>
            </p:nvSpPr>
            <p:spPr>
              <a:xfrm rot="5400000">
                <a:off x="11715630" y="4227340"/>
                <a:ext cx="2709380" cy="329645"/>
              </a:xfrm>
              <a:prstGeom prst="rect">
                <a:avLst/>
              </a:prstGeom>
              <a:noFill/>
            </p:spPr>
            <p:txBody>
              <a:bodyPr wrap="none" lIns="0" tIns="91440" rIns="182880" bIns="91440" rtlCol="0">
                <a:spAutoFit/>
              </a:bodyPr>
              <a:lstStyle/>
              <a:p>
                <a:pPr defTabSz="932205">
                  <a:lnSpc>
                    <a:spcPct val="90000"/>
                  </a:lnSpc>
                  <a:spcAft>
                    <a:spcPts val="600"/>
                  </a:spcAft>
                </a:pPr>
                <a:r>
                  <a:rPr lang="en-US" sz="1000" dirty="0">
                    <a:gradFill>
                      <a:gsLst>
                        <a:gs pos="2917">
                          <a:srgbClr val="505050"/>
                        </a:gs>
                        <a:gs pos="30000">
                          <a:srgbClr val="505050"/>
                        </a:gs>
                      </a:gsLst>
                      <a:lin ang="5400000" scaled="0"/>
                    </a:gradFill>
                  </a:rPr>
                  <a:t>Secondary colors (use only when necessary)</a:t>
                </a:r>
              </a:p>
            </p:txBody>
          </p:sp>
        </p:grpSp>
        <p:sp>
          <p:nvSpPr>
            <p:cNvPr id="19" name="Rectangle 18"/>
            <p:cNvSpPr/>
            <p:nvPr userDrawn="1"/>
          </p:nvSpPr>
          <p:spPr bwMode="auto">
            <a:xfrm rot="5400000">
              <a:off x="12328887" y="4272718"/>
              <a:ext cx="869930" cy="289766"/>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1935" fontAlgn="base">
                <a:spcBef>
                  <a:spcPct val="0"/>
                </a:spcBef>
                <a:spcAft>
                  <a:spcPct val="0"/>
                </a:spcAft>
              </a:pPr>
              <a:r>
                <a:rPr lang="en-US" sz="500" b="1" dirty="0">
                  <a:gradFill>
                    <a:gsLst>
                      <a:gs pos="18584">
                        <a:srgbClr val="FFFFFF"/>
                      </a:gs>
                      <a:gs pos="52000">
                        <a:srgbClr val="FFFFFF"/>
                      </a:gs>
                    </a:gsLst>
                    <a:lin ang="5400000" scaled="0"/>
                  </a:gradFill>
                  <a:ea typeface="Segoe UI" pitchFamily="34" charset="0"/>
                  <a:cs typeface="Segoe UI" pitchFamily="34" charset="0"/>
                </a:rPr>
                <a:t>Mid Blue</a:t>
              </a:r>
            </a:p>
            <a:p>
              <a:pPr defTabSz="931935" fontAlgn="base">
                <a:spcBef>
                  <a:spcPct val="0"/>
                </a:spcBef>
                <a:spcAft>
                  <a:spcPct val="0"/>
                </a:spcAft>
              </a:pPr>
              <a:r>
                <a:rPr lang="en-US" sz="500" dirty="0">
                  <a:gradFill>
                    <a:gsLst>
                      <a:gs pos="18584">
                        <a:srgbClr val="FFFFFF"/>
                      </a:gs>
                      <a:gs pos="52000">
                        <a:srgbClr val="FFFFFF"/>
                      </a:gs>
                    </a:gsLst>
                    <a:lin ang="5400000" scaled="0"/>
                  </a:gradFill>
                  <a:ea typeface="Segoe UI" pitchFamily="34" charset="0"/>
                  <a:cs typeface="Segoe UI" pitchFamily="34" charset="0"/>
                </a:rPr>
                <a:t>R:0 G:24 B:143</a:t>
              </a:r>
            </a:p>
          </p:txBody>
        </p:sp>
        <p:sp>
          <p:nvSpPr>
            <p:cNvPr id="20" name="Rectangle 19"/>
            <p:cNvSpPr/>
            <p:nvPr userDrawn="1"/>
          </p:nvSpPr>
          <p:spPr bwMode="auto">
            <a:xfrm rot="5400000">
              <a:off x="12328887" y="5187118"/>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1935" fontAlgn="base">
                <a:spcBef>
                  <a:spcPct val="0"/>
                </a:spcBef>
                <a:spcAft>
                  <a:spcPct val="0"/>
                </a:spcAft>
              </a:pPr>
              <a:r>
                <a:rPr lang="en-US" sz="500" b="1" dirty="0">
                  <a:gradFill>
                    <a:gsLst>
                      <a:gs pos="0">
                        <a:srgbClr val="FFFFFF"/>
                      </a:gs>
                      <a:gs pos="100000">
                        <a:srgbClr val="FFFFFF"/>
                      </a:gs>
                    </a:gsLst>
                    <a:lin ang="5400000" scaled="0"/>
                  </a:gradFill>
                  <a:ea typeface="Segoe UI" pitchFamily="34" charset="0"/>
                  <a:cs typeface="Segoe UI" pitchFamily="34" charset="0"/>
                </a:rPr>
                <a:t>Green</a:t>
              </a:r>
            </a:p>
            <a:p>
              <a:pPr defTabSz="931935" fontAlgn="base">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 G:124 B:16</a:t>
              </a:r>
            </a:p>
          </p:txBody>
        </p:sp>
        <p:sp>
          <p:nvSpPr>
            <p:cNvPr id="21" name="Rectangle 20"/>
            <p:cNvSpPr/>
            <p:nvPr userDrawn="1"/>
          </p:nvSpPr>
          <p:spPr bwMode="auto">
            <a:xfrm rot="5400000">
              <a:off x="12328886" y="335399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1935" fontAlgn="base">
                <a:spcBef>
                  <a:spcPct val="0"/>
                </a:spcBef>
                <a:spcAft>
                  <a:spcPct val="0"/>
                </a:spcAft>
              </a:pPr>
              <a:r>
                <a:rPr lang="en-US" sz="500" b="1" dirty="0">
                  <a:gradFill>
                    <a:gsLst>
                      <a:gs pos="66272">
                        <a:srgbClr val="000000"/>
                      </a:gs>
                      <a:gs pos="44000">
                        <a:srgbClr val="000000"/>
                      </a:gs>
                    </a:gsLst>
                    <a:lin ang="5400000" scaled="1"/>
                  </a:gradFill>
                  <a:ea typeface="Segoe UI" pitchFamily="34" charset="0"/>
                  <a:cs typeface="Segoe UI" pitchFamily="34" charset="0"/>
                </a:rPr>
                <a:t>Light Blue</a:t>
              </a:r>
            </a:p>
            <a:p>
              <a:pPr defTabSz="931935" fontAlgn="base">
                <a:spcBef>
                  <a:spcPct val="0"/>
                </a:spcBef>
                <a:spcAft>
                  <a:spcPct val="0"/>
                </a:spcAft>
              </a:pPr>
              <a:r>
                <a:rPr lang="en-US" sz="500" dirty="0">
                  <a:gradFill>
                    <a:gsLst>
                      <a:gs pos="66272">
                        <a:srgbClr val="000000"/>
                      </a:gs>
                      <a:gs pos="44000">
                        <a:srgbClr val="000000"/>
                      </a:gs>
                    </a:gsLst>
                    <a:lin ang="5400000" scaled="1"/>
                  </a:gradFill>
                  <a:ea typeface="Segoe UI" pitchFamily="34" charset="0"/>
                  <a:cs typeface="Segoe UI" pitchFamily="34" charset="0"/>
                </a:rPr>
                <a:t>R:0 G:188 B:242</a:t>
              </a:r>
            </a:p>
          </p:txBody>
        </p:sp>
      </p:grpSp>
    </p:spTree>
    <p:extLst>
      <p:ext uri="{BB962C8B-B14F-4D97-AF65-F5344CB8AC3E}">
        <p14:creationId xmlns:p14="http://schemas.microsoft.com/office/powerpoint/2010/main" val="2274070807"/>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 id="2147484364" r:id="rId12"/>
    <p:sldLayoutId id="2147484365" r:id="rId13"/>
    <p:sldLayoutId id="2147484366" r:id="rId14"/>
    <p:sldLayoutId id="2147484367" r:id="rId15"/>
    <p:sldLayoutId id="2147484368" r:id="rId16"/>
    <p:sldLayoutId id="2147484369" r:id="rId17"/>
    <p:sldLayoutId id="2147484370" r:id="rId18"/>
    <p:sldLayoutId id="2147484371" r:id="rId19"/>
    <p:sldLayoutId id="2147484372" r:id="rId20"/>
    <p:sldLayoutId id="2147484373" r:id="rId21"/>
  </p:sldLayoutIdLst>
  <p:transition>
    <p:fade/>
  </p:transition>
  <p:txStyles>
    <p:titleStyle>
      <a:lvl1pPr algn="l" defTabSz="932205" rtl="0" eaLnBrk="1" latinLnBrk="0" hangingPunct="1">
        <a:lnSpc>
          <a:spcPct val="90000"/>
        </a:lnSpc>
        <a:spcBef>
          <a:spcPct val="0"/>
        </a:spcBef>
        <a:buNone/>
        <a:defRPr lang="en-US" sz="4797"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702" marR="0" indent="-342702" algn="l" defTabSz="932205" rtl="0" eaLnBrk="1" fontAlgn="auto" latinLnBrk="0" hangingPunct="1">
        <a:lnSpc>
          <a:spcPct val="90000"/>
        </a:lnSpc>
        <a:spcBef>
          <a:spcPct val="20000"/>
        </a:spcBef>
        <a:spcAft>
          <a:spcPts val="0"/>
        </a:spcAft>
        <a:buClrTx/>
        <a:buSzPct val="90000"/>
        <a:buFont typeface="Arial" pitchFamily="34" charset="0"/>
        <a:buChar char="•"/>
        <a:tabLst/>
        <a:defRPr sz="3997" kern="1200" spc="0" baseline="0">
          <a:gradFill>
            <a:gsLst>
              <a:gs pos="1250">
                <a:schemeClr val="tx1"/>
              </a:gs>
              <a:gs pos="100000">
                <a:schemeClr val="tx1"/>
              </a:gs>
            </a:gsLst>
            <a:lin ang="5400000" scaled="0"/>
          </a:gradFill>
          <a:latin typeface="+mj-lt"/>
          <a:ea typeface="+mn-ea"/>
          <a:cs typeface="+mn-cs"/>
        </a:defRPr>
      </a:lvl1pPr>
      <a:lvl2pPr marL="583863" marR="0" indent="-241159" algn="l" defTabSz="932205"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638" marR="0" indent="-228469" algn="l" defTabSz="932205"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107" marR="0" indent="-228469" algn="l" defTabSz="93220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6576" marR="0" indent="-228469" algn="l" defTabSz="93220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3563" indent="-233051" algn="l" defTabSz="9322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29666" indent="-233051" algn="l" defTabSz="9322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5769" indent="-233051" algn="l" defTabSz="9322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1872" indent="-233051" algn="l" defTabSz="9322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205" rtl="0" eaLnBrk="1" latinLnBrk="0" hangingPunct="1">
        <a:defRPr sz="1800" kern="1200">
          <a:solidFill>
            <a:schemeClr val="tx1"/>
          </a:solidFill>
          <a:latin typeface="+mn-lt"/>
          <a:ea typeface="+mn-ea"/>
          <a:cs typeface="+mn-cs"/>
        </a:defRPr>
      </a:lvl1pPr>
      <a:lvl2pPr marL="466101" algn="l" defTabSz="932205" rtl="0" eaLnBrk="1" latinLnBrk="0" hangingPunct="1">
        <a:defRPr sz="1800" kern="1200">
          <a:solidFill>
            <a:schemeClr val="tx1"/>
          </a:solidFill>
          <a:latin typeface="+mn-lt"/>
          <a:ea typeface="+mn-ea"/>
          <a:cs typeface="+mn-cs"/>
        </a:defRPr>
      </a:lvl2pPr>
      <a:lvl3pPr marL="932205" algn="l" defTabSz="932205" rtl="0" eaLnBrk="1" latinLnBrk="0" hangingPunct="1">
        <a:defRPr sz="1800" kern="1200">
          <a:solidFill>
            <a:schemeClr val="tx1"/>
          </a:solidFill>
          <a:latin typeface="+mn-lt"/>
          <a:ea typeface="+mn-ea"/>
          <a:cs typeface="+mn-cs"/>
        </a:defRPr>
      </a:lvl3pPr>
      <a:lvl4pPr marL="1398307" algn="l" defTabSz="932205" rtl="0" eaLnBrk="1" latinLnBrk="0" hangingPunct="1">
        <a:defRPr sz="1800" kern="1200">
          <a:solidFill>
            <a:schemeClr val="tx1"/>
          </a:solidFill>
          <a:latin typeface="+mn-lt"/>
          <a:ea typeface="+mn-ea"/>
          <a:cs typeface="+mn-cs"/>
        </a:defRPr>
      </a:lvl4pPr>
      <a:lvl5pPr marL="1864410" algn="l" defTabSz="932205" rtl="0" eaLnBrk="1" latinLnBrk="0" hangingPunct="1">
        <a:defRPr sz="1800" kern="1200">
          <a:solidFill>
            <a:schemeClr val="tx1"/>
          </a:solidFill>
          <a:latin typeface="+mn-lt"/>
          <a:ea typeface="+mn-ea"/>
          <a:cs typeface="+mn-cs"/>
        </a:defRPr>
      </a:lvl5pPr>
      <a:lvl6pPr marL="2330512" algn="l" defTabSz="932205" rtl="0" eaLnBrk="1" latinLnBrk="0" hangingPunct="1">
        <a:defRPr sz="1800" kern="1200">
          <a:solidFill>
            <a:schemeClr val="tx1"/>
          </a:solidFill>
          <a:latin typeface="+mn-lt"/>
          <a:ea typeface="+mn-ea"/>
          <a:cs typeface="+mn-cs"/>
        </a:defRPr>
      </a:lvl6pPr>
      <a:lvl7pPr marL="2796615" algn="l" defTabSz="932205" rtl="0" eaLnBrk="1" latinLnBrk="0" hangingPunct="1">
        <a:defRPr sz="1800" kern="1200">
          <a:solidFill>
            <a:schemeClr val="tx1"/>
          </a:solidFill>
          <a:latin typeface="+mn-lt"/>
          <a:ea typeface="+mn-ea"/>
          <a:cs typeface="+mn-cs"/>
        </a:defRPr>
      </a:lvl7pPr>
      <a:lvl8pPr marL="3262716" algn="l" defTabSz="932205" rtl="0" eaLnBrk="1" latinLnBrk="0" hangingPunct="1">
        <a:defRPr sz="1800" kern="1200">
          <a:solidFill>
            <a:schemeClr val="tx1"/>
          </a:solidFill>
          <a:latin typeface="+mn-lt"/>
          <a:ea typeface="+mn-ea"/>
          <a:cs typeface="+mn-cs"/>
        </a:defRPr>
      </a:lvl8pPr>
      <a:lvl9pPr marL="3728821" algn="l" defTabSz="932205"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2"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userDrawn="1"/>
        </p:nvGrpSpPr>
        <p:grpSpPr>
          <a:xfrm>
            <a:off x="12614193" y="-8396"/>
            <a:ext cx="960410" cy="5775362"/>
            <a:chOff x="12614198" y="-8396"/>
            <a:chExt cx="960410" cy="5775362"/>
          </a:xfrm>
        </p:grpSpPr>
        <p:grpSp>
          <p:nvGrpSpPr>
            <p:cNvPr id="37" name="Group 36"/>
            <p:cNvGrpSpPr/>
            <p:nvPr userDrawn="1"/>
          </p:nvGrpSpPr>
          <p:grpSpPr>
            <a:xfrm>
              <a:off x="12614198" y="-8396"/>
              <a:ext cx="960410" cy="5755249"/>
              <a:chOff x="12614198" y="-8396"/>
              <a:chExt cx="960410" cy="5755249"/>
            </a:xfrm>
          </p:grpSpPr>
          <p:grpSp>
            <p:nvGrpSpPr>
              <p:cNvPr id="33" name="Group 32"/>
              <p:cNvGrpSpPr/>
              <p:nvPr userDrawn="1"/>
            </p:nvGrpSpPr>
            <p:grpSpPr>
              <a:xfrm rot="5400000">
                <a:off x="11576883" y="1040117"/>
                <a:ext cx="2708636" cy="634005"/>
                <a:chOff x="1581150" y="4543426"/>
                <a:chExt cx="2708636" cy="634005"/>
              </a:xfrm>
            </p:grpSpPr>
            <p:sp>
              <p:nvSpPr>
                <p:cNvPr id="3" name="Rectangle 2"/>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114" fontAlgn="base">
                    <a:spcBef>
                      <a:spcPct val="0"/>
                    </a:spcBef>
                    <a:spcAft>
                      <a:spcPct val="0"/>
                    </a:spcAft>
                  </a:pPr>
                  <a:r>
                    <a:rPr lang="en-US" sz="500" b="1" dirty="0">
                      <a:gradFill>
                        <a:gsLst>
                          <a:gs pos="0">
                            <a:srgbClr val="FFFFFF"/>
                          </a:gs>
                          <a:gs pos="100000">
                            <a:srgbClr val="FFFFFF"/>
                          </a:gs>
                        </a:gsLst>
                        <a:lin ang="5400000" scaled="0"/>
                      </a:gradFill>
                      <a:ea typeface="Segoe UI" pitchFamily="34" charset="0"/>
                      <a:cs typeface="Segoe UI" pitchFamily="34" charset="0"/>
                    </a:rPr>
                    <a:t>Purple</a:t>
                  </a:r>
                </a:p>
                <a:p>
                  <a:pPr defTabSz="932114" fontAlgn="base">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R:0 G:45 B:145</a:t>
                  </a:r>
                </a:p>
              </p:txBody>
            </p:sp>
            <p:sp>
              <p:nvSpPr>
                <p:cNvPr id="6" name="Rectangle 5"/>
                <p:cNvSpPr/>
                <p:nvPr userDrawn="1"/>
              </p:nvSpPr>
              <p:spPr bwMode="auto">
                <a:xfrm>
                  <a:off x="1581150" y="488766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114" fontAlgn="base">
                    <a:spcBef>
                      <a:spcPct val="0"/>
                    </a:spcBef>
                    <a:spcAft>
                      <a:spcPct val="0"/>
                    </a:spcAft>
                  </a:pPr>
                  <a:r>
                    <a:rPr lang="en-US" sz="500" b="1" dirty="0">
                      <a:gradFill>
                        <a:gsLst>
                          <a:gs pos="0">
                            <a:srgbClr val="FFFFFF"/>
                          </a:gs>
                          <a:gs pos="100000">
                            <a:srgbClr val="FFFFFF"/>
                          </a:gs>
                        </a:gsLst>
                        <a:lin ang="5400000" scaled="0"/>
                      </a:gradFill>
                      <a:ea typeface="Segoe UI" pitchFamily="34" charset="0"/>
                      <a:cs typeface="Segoe UI" pitchFamily="34" charset="0"/>
                    </a:rPr>
                    <a:t>Dark Purple</a:t>
                  </a:r>
                </a:p>
                <a:p>
                  <a:pPr defTabSz="932114" fontAlgn="base">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R:50 G:20 B:90</a:t>
                  </a:r>
                </a:p>
              </p:txBody>
            </p:sp>
            <p:sp>
              <p:nvSpPr>
                <p:cNvPr id="15" name="Rectangle 14"/>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114" fontAlgn="base">
                    <a:spcBef>
                      <a:spcPct val="0"/>
                    </a:spcBef>
                    <a:spcAft>
                      <a:spcPct val="0"/>
                    </a:spcAft>
                  </a:pPr>
                  <a:r>
                    <a:rPr lang="en-US" sz="500" b="1" dirty="0">
                      <a:gradFill>
                        <a:gsLst>
                          <a:gs pos="1775">
                            <a:srgbClr val="FFFFFF"/>
                          </a:gs>
                          <a:gs pos="14000">
                            <a:srgbClr val="FFFFFF"/>
                          </a:gs>
                        </a:gsLst>
                        <a:lin ang="5400000" scaled="0"/>
                      </a:gradFill>
                      <a:ea typeface="Segoe UI" pitchFamily="34" charset="0"/>
                      <a:cs typeface="Segoe UI" pitchFamily="34" charset="0"/>
                    </a:rPr>
                    <a:t>Dark Blue</a:t>
                  </a:r>
                </a:p>
                <a:p>
                  <a:pPr defTabSz="932114" fontAlgn="base">
                    <a:spcBef>
                      <a:spcPct val="0"/>
                    </a:spcBef>
                    <a:spcAft>
                      <a:spcPct val="0"/>
                    </a:spcAft>
                  </a:pPr>
                  <a:r>
                    <a:rPr lang="en-US" sz="500" dirty="0">
                      <a:gradFill>
                        <a:gsLst>
                          <a:gs pos="1775">
                            <a:srgbClr val="FFFFFF"/>
                          </a:gs>
                          <a:gs pos="14000">
                            <a:srgbClr val="FFFFFF"/>
                          </a:gs>
                        </a:gsLst>
                        <a:lin ang="5400000" scaled="0"/>
                      </a:gradFill>
                      <a:ea typeface="Segoe UI" pitchFamily="34" charset="0"/>
                      <a:cs typeface="Segoe UI" pitchFamily="34" charset="0"/>
                    </a:rPr>
                    <a:t>R:0 G:32 B:80</a:t>
                  </a:r>
                </a:p>
              </p:txBody>
            </p:sp>
            <p:sp>
              <p:nvSpPr>
                <p:cNvPr id="16" name="Rectangle 15"/>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114" fontAlgn="base">
                    <a:spcBef>
                      <a:spcPct val="0"/>
                    </a:spcBef>
                    <a:spcAft>
                      <a:spcPct val="0"/>
                    </a:spcAft>
                  </a:pPr>
                  <a:r>
                    <a:rPr lang="en-US" sz="500" b="1" dirty="0">
                      <a:gradFill>
                        <a:gsLst>
                          <a:gs pos="0">
                            <a:srgbClr val="FFFFFF"/>
                          </a:gs>
                          <a:gs pos="100000">
                            <a:srgbClr val="FFFFFF"/>
                          </a:gs>
                        </a:gsLst>
                        <a:lin ang="5400000" scaled="0"/>
                      </a:gradFill>
                      <a:ea typeface="Segoe UI" pitchFamily="34" charset="0"/>
                      <a:cs typeface="Segoe UI" pitchFamily="34" charset="0"/>
                    </a:rPr>
                    <a:t>Magenta</a:t>
                  </a:r>
                </a:p>
                <a:p>
                  <a:pPr defTabSz="932114" fontAlgn="base">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R:180 G:0 B:158</a:t>
                  </a:r>
                </a:p>
              </p:txBody>
            </p:sp>
            <p:sp>
              <p:nvSpPr>
                <p:cNvPr id="17" name="Rectangle 16"/>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114" fontAlgn="base">
                    <a:spcBef>
                      <a:spcPct val="0"/>
                    </a:spcBef>
                    <a:spcAft>
                      <a:spcPct val="0"/>
                    </a:spcAft>
                  </a:pPr>
                  <a:r>
                    <a:rPr lang="en-US" sz="500" b="1" dirty="0">
                      <a:gradFill>
                        <a:gsLst>
                          <a:gs pos="0">
                            <a:srgbClr val="FFFFFF"/>
                          </a:gs>
                          <a:gs pos="100000">
                            <a:srgbClr val="FFFFFF"/>
                          </a:gs>
                        </a:gsLst>
                        <a:lin ang="5400000" scaled="0"/>
                      </a:gradFill>
                      <a:ea typeface="Segoe UI" pitchFamily="34" charset="0"/>
                      <a:cs typeface="Segoe UI" pitchFamily="34" charset="0"/>
                    </a:rPr>
                    <a:t>Dark Gray</a:t>
                  </a:r>
                </a:p>
                <a:p>
                  <a:pPr defTabSz="932114" fontAlgn="base">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R:80 G:80 B:80</a:t>
                  </a:r>
                </a:p>
              </p:txBody>
            </p:sp>
            <p:sp>
              <p:nvSpPr>
                <p:cNvPr id="18" name="Rectangle 17"/>
                <p:cNvSpPr/>
                <p:nvPr userDrawn="1"/>
              </p:nvSpPr>
              <p:spPr bwMode="auto">
                <a:xfrm>
                  <a:off x="2498745" y="4543428"/>
                  <a:ext cx="869930" cy="289766"/>
                </a:xfrm>
                <a:prstGeom prst="rect">
                  <a:avLst/>
                </a:prstGeom>
                <a:solidFill>
                  <a:srgbClr val="3076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114" fontAlgn="base">
                    <a:spcBef>
                      <a:spcPct val="0"/>
                    </a:spcBef>
                    <a:spcAft>
                      <a:spcPct val="0"/>
                    </a:spcAft>
                  </a:pPr>
                  <a:r>
                    <a:rPr lang="en-US" sz="500" b="1" dirty="0">
                      <a:gradFill>
                        <a:gsLst>
                          <a:gs pos="0">
                            <a:srgbClr val="FFFFFF"/>
                          </a:gs>
                          <a:gs pos="100000">
                            <a:srgbClr val="FFFFFF"/>
                          </a:gs>
                        </a:gsLst>
                        <a:lin ang="5400000" scaled="0"/>
                      </a:gradFill>
                      <a:ea typeface="Segoe UI" pitchFamily="34" charset="0"/>
                      <a:cs typeface="Segoe UI" pitchFamily="34" charset="0"/>
                    </a:rPr>
                    <a:t>Blue</a:t>
                  </a:r>
                </a:p>
                <a:p>
                  <a:pPr defTabSz="932114" fontAlgn="base">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G:120 B:215</a:t>
                  </a:r>
                </a:p>
              </p:txBody>
            </p:sp>
          </p:grpSp>
          <p:sp>
            <p:nvSpPr>
              <p:cNvPr id="34" name="TextBox 33"/>
              <p:cNvSpPr txBox="1"/>
              <p:nvPr userDrawn="1"/>
            </p:nvSpPr>
            <p:spPr>
              <a:xfrm rot="5400000">
                <a:off x="12979639" y="256928"/>
                <a:ext cx="860293" cy="329645"/>
              </a:xfrm>
              <a:prstGeom prst="rect">
                <a:avLst/>
              </a:prstGeom>
              <a:noFill/>
            </p:spPr>
            <p:txBody>
              <a:bodyPr wrap="none" lIns="0" tIns="91440" rIns="182880" bIns="91440" rtlCol="0">
                <a:spAutoFit/>
              </a:bodyPr>
              <a:lstStyle/>
              <a:p>
                <a:pPr defTabSz="932384">
                  <a:lnSpc>
                    <a:spcPct val="90000"/>
                  </a:lnSpc>
                  <a:spcAft>
                    <a:spcPts val="600"/>
                  </a:spcAft>
                </a:pPr>
                <a:r>
                  <a:rPr lang="en-US" sz="1000" dirty="0">
                    <a:gradFill>
                      <a:gsLst>
                        <a:gs pos="2917">
                          <a:srgbClr val="505050"/>
                        </a:gs>
                        <a:gs pos="30000">
                          <a:srgbClr val="505050"/>
                        </a:gs>
                      </a:gsLst>
                      <a:lin ang="5400000" scaled="0"/>
                    </a:gradFill>
                  </a:rPr>
                  <a:t>Main colors</a:t>
                </a:r>
              </a:p>
            </p:txBody>
          </p:sp>
          <p:sp>
            <p:nvSpPr>
              <p:cNvPr id="35" name="TextBox 34"/>
              <p:cNvSpPr txBox="1"/>
              <p:nvPr userDrawn="1"/>
            </p:nvSpPr>
            <p:spPr>
              <a:xfrm rot="5400000">
                <a:off x="11715629" y="4227340"/>
                <a:ext cx="2709380" cy="329645"/>
              </a:xfrm>
              <a:prstGeom prst="rect">
                <a:avLst/>
              </a:prstGeom>
              <a:noFill/>
            </p:spPr>
            <p:txBody>
              <a:bodyPr wrap="none" lIns="0" tIns="91440" rIns="182880" bIns="91440" rtlCol="0">
                <a:spAutoFit/>
              </a:bodyPr>
              <a:lstStyle/>
              <a:p>
                <a:pPr defTabSz="932384">
                  <a:lnSpc>
                    <a:spcPct val="90000"/>
                  </a:lnSpc>
                  <a:spcAft>
                    <a:spcPts val="600"/>
                  </a:spcAft>
                </a:pPr>
                <a:r>
                  <a:rPr lang="en-US" sz="1000" dirty="0">
                    <a:gradFill>
                      <a:gsLst>
                        <a:gs pos="2917">
                          <a:srgbClr val="505050"/>
                        </a:gs>
                        <a:gs pos="30000">
                          <a:srgbClr val="505050"/>
                        </a:gs>
                      </a:gsLst>
                      <a:lin ang="5400000" scaled="0"/>
                    </a:gradFill>
                  </a:rPr>
                  <a:t>Secondary colors (use only when necessary)</a:t>
                </a:r>
              </a:p>
            </p:txBody>
          </p:sp>
        </p:grpSp>
        <p:sp>
          <p:nvSpPr>
            <p:cNvPr id="19" name="Rectangle 18"/>
            <p:cNvSpPr/>
            <p:nvPr userDrawn="1"/>
          </p:nvSpPr>
          <p:spPr bwMode="auto">
            <a:xfrm rot="5400000">
              <a:off x="12328887" y="4272718"/>
              <a:ext cx="869930" cy="289766"/>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114" fontAlgn="base">
                <a:spcBef>
                  <a:spcPct val="0"/>
                </a:spcBef>
                <a:spcAft>
                  <a:spcPct val="0"/>
                </a:spcAft>
              </a:pPr>
              <a:r>
                <a:rPr lang="en-US" sz="500" b="1" dirty="0">
                  <a:gradFill>
                    <a:gsLst>
                      <a:gs pos="18584">
                        <a:srgbClr val="FFFFFF"/>
                      </a:gs>
                      <a:gs pos="52000">
                        <a:srgbClr val="FFFFFF"/>
                      </a:gs>
                    </a:gsLst>
                    <a:lin ang="5400000" scaled="0"/>
                  </a:gradFill>
                  <a:ea typeface="Segoe UI" pitchFamily="34" charset="0"/>
                  <a:cs typeface="Segoe UI" pitchFamily="34" charset="0"/>
                </a:rPr>
                <a:t>Mid Blue</a:t>
              </a:r>
            </a:p>
            <a:p>
              <a:pPr defTabSz="932114" fontAlgn="base">
                <a:spcBef>
                  <a:spcPct val="0"/>
                </a:spcBef>
                <a:spcAft>
                  <a:spcPct val="0"/>
                </a:spcAft>
              </a:pPr>
              <a:r>
                <a:rPr lang="en-US" sz="500" dirty="0">
                  <a:gradFill>
                    <a:gsLst>
                      <a:gs pos="18584">
                        <a:srgbClr val="FFFFFF"/>
                      </a:gs>
                      <a:gs pos="52000">
                        <a:srgbClr val="FFFFFF"/>
                      </a:gs>
                    </a:gsLst>
                    <a:lin ang="5400000" scaled="0"/>
                  </a:gradFill>
                  <a:ea typeface="Segoe UI" pitchFamily="34" charset="0"/>
                  <a:cs typeface="Segoe UI" pitchFamily="34" charset="0"/>
                </a:rPr>
                <a:t>R:0 G:24 B:143</a:t>
              </a:r>
            </a:p>
          </p:txBody>
        </p:sp>
        <p:sp>
          <p:nvSpPr>
            <p:cNvPr id="20" name="Rectangle 19"/>
            <p:cNvSpPr/>
            <p:nvPr userDrawn="1"/>
          </p:nvSpPr>
          <p:spPr bwMode="auto">
            <a:xfrm rot="5400000">
              <a:off x="12328887" y="5187118"/>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114" fontAlgn="base">
                <a:spcBef>
                  <a:spcPct val="0"/>
                </a:spcBef>
                <a:spcAft>
                  <a:spcPct val="0"/>
                </a:spcAft>
              </a:pPr>
              <a:r>
                <a:rPr lang="en-US" sz="500" b="1" dirty="0">
                  <a:gradFill>
                    <a:gsLst>
                      <a:gs pos="0">
                        <a:srgbClr val="FFFFFF"/>
                      </a:gs>
                      <a:gs pos="100000">
                        <a:srgbClr val="FFFFFF"/>
                      </a:gs>
                    </a:gsLst>
                    <a:lin ang="5400000" scaled="0"/>
                  </a:gradFill>
                  <a:ea typeface="Segoe UI" pitchFamily="34" charset="0"/>
                  <a:cs typeface="Segoe UI" pitchFamily="34" charset="0"/>
                </a:rPr>
                <a:t>Green</a:t>
              </a:r>
            </a:p>
            <a:p>
              <a:pPr defTabSz="932114" fontAlgn="base">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 G:124 B:16</a:t>
              </a:r>
            </a:p>
          </p:txBody>
        </p:sp>
        <p:sp>
          <p:nvSpPr>
            <p:cNvPr id="21" name="Rectangle 20"/>
            <p:cNvSpPr/>
            <p:nvPr userDrawn="1"/>
          </p:nvSpPr>
          <p:spPr bwMode="auto">
            <a:xfrm rot="5400000">
              <a:off x="12328886" y="335399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114" fontAlgn="base">
                <a:spcBef>
                  <a:spcPct val="0"/>
                </a:spcBef>
                <a:spcAft>
                  <a:spcPct val="0"/>
                </a:spcAft>
              </a:pPr>
              <a:r>
                <a:rPr lang="en-US" sz="500" b="1" dirty="0">
                  <a:gradFill>
                    <a:gsLst>
                      <a:gs pos="66272">
                        <a:srgbClr val="000000"/>
                      </a:gs>
                      <a:gs pos="44000">
                        <a:srgbClr val="000000"/>
                      </a:gs>
                    </a:gsLst>
                    <a:lin ang="5400000" scaled="1"/>
                  </a:gradFill>
                  <a:ea typeface="Segoe UI" pitchFamily="34" charset="0"/>
                  <a:cs typeface="Segoe UI" pitchFamily="34" charset="0"/>
                </a:rPr>
                <a:t>Light Blue</a:t>
              </a:r>
            </a:p>
            <a:p>
              <a:pPr defTabSz="932114" fontAlgn="base">
                <a:spcBef>
                  <a:spcPct val="0"/>
                </a:spcBef>
                <a:spcAft>
                  <a:spcPct val="0"/>
                </a:spcAft>
              </a:pPr>
              <a:r>
                <a:rPr lang="en-US" sz="500" dirty="0">
                  <a:gradFill>
                    <a:gsLst>
                      <a:gs pos="66272">
                        <a:srgbClr val="000000"/>
                      </a:gs>
                      <a:gs pos="44000">
                        <a:srgbClr val="000000"/>
                      </a:gs>
                    </a:gsLst>
                    <a:lin ang="5400000" scaled="1"/>
                  </a:gradFill>
                  <a:ea typeface="Segoe UI" pitchFamily="34" charset="0"/>
                  <a:cs typeface="Segoe UI" pitchFamily="34" charset="0"/>
                </a:rPr>
                <a:t>R:0 G:188 B:242</a:t>
              </a:r>
            </a:p>
          </p:txBody>
        </p:sp>
      </p:grpSp>
    </p:spTree>
    <p:extLst>
      <p:ext uri="{BB962C8B-B14F-4D97-AF65-F5344CB8AC3E}">
        <p14:creationId xmlns:p14="http://schemas.microsoft.com/office/powerpoint/2010/main" val="172054186"/>
      </p:ext>
    </p:extLst>
  </p:cSld>
  <p:clrMap bg1="lt1" tx1="dk1" bg2="lt2" tx2="dk2" accent1="accent1" accent2="accent2" accent3="accent3" accent4="accent4" accent5="accent5" accent6="accent6" hlink="hlink" folHlink="folHlink"/>
  <p:sldLayoutIdLst>
    <p:sldLayoutId id="2147484375" r:id="rId1"/>
    <p:sldLayoutId id="2147484376" r:id="rId2"/>
    <p:sldLayoutId id="2147484377" r:id="rId3"/>
    <p:sldLayoutId id="2147484378" r:id="rId4"/>
    <p:sldLayoutId id="2147484379" r:id="rId5"/>
    <p:sldLayoutId id="2147484380" r:id="rId6"/>
    <p:sldLayoutId id="2147484381" r:id="rId7"/>
    <p:sldLayoutId id="2147484382" r:id="rId8"/>
    <p:sldLayoutId id="2147484383" r:id="rId9"/>
    <p:sldLayoutId id="2147484384" r:id="rId10"/>
    <p:sldLayoutId id="2147484385" r:id="rId11"/>
    <p:sldLayoutId id="2147484386" r:id="rId12"/>
    <p:sldLayoutId id="2147484387" r:id="rId13"/>
    <p:sldLayoutId id="2147484388" r:id="rId14"/>
    <p:sldLayoutId id="2147484389" r:id="rId15"/>
    <p:sldLayoutId id="2147484390" r:id="rId16"/>
    <p:sldLayoutId id="2147484391" r:id="rId17"/>
    <p:sldLayoutId id="2147484392" r:id="rId18"/>
    <p:sldLayoutId id="2147484393" r:id="rId19"/>
    <p:sldLayoutId id="2147484394" r:id="rId20"/>
    <p:sldLayoutId id="2147484395" r:id="rId21"/>
  </p:sldLayoutIdLst>
  <p:transition>
    <p:fade/>
  </p:transition>
  <p:txStyles>
    <p:titleStyle>
      <a:lvl1pPr algn="l" defTabSz="932384" rtl="0" eaLnBrk="1" latinLnBrk="0" hangingPunct="1">
        <a:lnSpc>
          <a:spcPct val="90000"/>
        </a:lnSpc>
        <a:spcBef>
          <a:spcPct val="0"/>
        </a:spcBef>
        <a:buNone/>
        <a:defRPr lang="en-US" sz="4798"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768" marR="0" indent="-342768" algn="l" defTabSz="932384" rtl="0" eaLnBrk="1" fontAlgn="auto" latinLnBrk="0" hangingPunct="1">
        <a:lnSpc>
          <a:spcPct val="90000"/>
        </a:lnSpc>
        <a:spcBef>
          <a:spcPct val="20000"/>
        </a:spcBef>
        <a:spcAft>
          <a:spcPts val="0"/>
        </a:spcAft>
        <a:buClrTx/>
        <a:buSzPct val="90000"/>
        <a:buFont typeface="Arial" pitchFamily="34" charset="0"/>
        <a:buChar char="•"/>
        <a:tabLst/>
        <a:defRPr sz="3998" kern="1200" spc="0" baseline="0">
          <a:gradFill>
            <a:gsLst>
              <a:gs pos="1250">
                <a:schemeClr val="tx1"/>
              </a:gs>
              <a:gs pos="100000">
                <a:schemeClr val="tx1"/>
              </a:gs>
            </a:gsLst>
            <a:lin ang="5400000" scaled="0"/>
          </a:gradFill>
          <a:latin typeface="+mj-lt"/>
          <a:ea typeface="+mn-ea"/>
          <a:cs typeface="+mn-cs"/>
        </a:defRPr>
      </a:lvl1pPr>
      <a:lvl2pPr marL="583975" marR="0" indent="-241206" algn="l" defTabSz="93238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792"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305"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6817"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055"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1"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6"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7" algn="l" defTabSz="932384"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504575"/>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168">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512">
          <p15:clr>
            <a:srgbClr val="5ACBF0"/>
          </p15:clr>
        </p15:guide>
        <p15:guide id="16" pos="288">
          <p15:clr>
            <a:srgbClr val="C35EA4"/>
          </p15:clr>
        </p15:guide>
        <p15:guide id="17" pos="7392">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152">
          <p15:clr>
            <a:srgbClr val="5ACBF0"/>
          </p15:clr>
        </p15:guide>
        <p15:guide id="25" orient="horz" pos="288">
          <p15:clr>
            <a:srgbClr val="C35EA4"/>
          </p15:clr>
        </p15:guide>
        <p15:guide id="26" orient="horz" pos="4032">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0400689"/>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4725358"/>
      </p:ext>
    </p:extLst>
  </p:cSld>
  <p:clrMap bg1="lt1" tx1="dk1" bg2="lt2" tx2="dk2" accent1="accent1" accent2="accent2" accent3="accent3" accent4="accent4" accent5="accent5" accent6="accent6" hlink="hlink" folHlink="folHlink"/>
  <p:sldLayoutIdLst>
    <p:sldLayoutId id="2147484413" r:id="rId1"/>
    <p:sldLayoutId id="2147484414" r:id="rId2"/>
    <p:sldLayoutId id="2147484415" r:id="rId3"/>
    <p:sldLayoutId id="2147484416" r:id="rId4"/>
    <p:sldLayoutId id="2147484417" r:id="rId5"/>
    <p:sldLayoutId id="2147484418" r:id="rId6"/>
    <p:sldLayoutId id="2147484419" r:id="rId7"/>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0.xml"/></Relationships>
</file>

<file path=ppt/slides/_rels/slide13.xml.rels><?xml version="1.0" encoding="UTF-8" standalone="yes"?>
<Relationships xmlns="http://schemas.openxmlformats.org/package/2006/relationships"><Relationship Id="rId3" Type="http://schemas.openxmlformats.org/officeDocument/2006/relationships/hyperlink" Target="https://www.microsoft.com/en-us/WindowsForBusiness/Compare" TargetMode="External"/><Relationship Id="rId2" Type="http://schemas.openxmlformats.org/officeDocument/2006/relationships/notesSlide" Target="../notesSlides/notesSlide10.xml"/><Relationship Id="rId1" Type="http://schemas.openxmlformats.org/officeDocument/2006/relationships/slideLayout" Target="../slideLayouts/slideLayout12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0.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03.xml"/><Relationship Id="rId5" Type="http://schemas.openxmlformats.org/officeDocument/2006/relationships/image" Target="../media/image28.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701" y="1192462"/>
            <a:ext cx="5622516" cy="2830898"/>
          </a:xfrm>
        </p:spPr>
        <p:txBody>
          <a:bodyPr/>
          <a:lstStyle/>
          <a:p>
            <a:r>
              <a:rPr lang="en-US" dirty="0"/>
              <a:t>Windows 10 Pro for Your Modern Workforce</a:t>
            </a:r>
          </a:p>
        </p:txBody>
      </p:sp>
      <p:sp>
        <p:nvSpPr>
          <p:cNvPr id="3" name="Title 1"/>
          <p:cNvSpPr txBox="1">
            <a:spLocks/>
          </p:cNvSpPr>
          <p:nvPr/>
        </p:nvSpPr>
        <p:spPr bwMode="auto">
          <a:xfrm>
            <a:off x="274700" y="3750227"/>
            <a:ext cx="5764149" cy="546265"/>
          </a:xfrm>
          <a:prstGeom prst="rect">
            <a:avLst/>
          </a:prstGeom>
          <a:noFill/>
        </p:spPr>
        <p:txBody>
          <a:bodyPr vert="horz" wrap="square" lIns="146304" tIns="91440" rIns="146304" bIns="91440" rtlCol="0" anchor="t" anchorCtr="0">
            <a:noAutofit/>
          </a:bodyPr>
          <a:lstStyle>
            <a:lvl1pPr algn="l" defTabSz="932742" rtl="0" eaLnBrk="1" latinLnBrk="0" hangingPunct="1">
              <a:lnSpc>
                <a:spcPct val="90000"/>
              </a:lnSpc>
              <a:spcBef>
                <a:spcPct val="0"/>
              </a:spcBef>
              <a:buNone/>
              <a:defRPr lang="en-US" sz="5400" b="0" kern="1200" cap="none" spc="-100" baseline="0">
                <a:ln w="3175">
                  <a:noFill/>
                </a:ln>
                <a:solidFill>
                  <a:schemeClr val="bg1"/>
                </a:solidFill>
                <a:effectLst/>
                <a:latin typeface="+mj-lt"/>
                <a:ea typeface="+mn-ea"/>
                <a:cs typeface="Segoe UI" pitchFamily="34" charset="0"/>
              </a:defRPr>
            </a:lvl1pPr>
          </a:lstStyle>
          <a:p>
            <a:r>
              <a:rPr lang="en-US" sz="3200" dirty="0" smtClean="0"/>
              <a:t>Presented by Tommy Luong</a:t>
            </a:r>
            <a:endParaRPr lang="en-US" sz="3200" dirty="0"/>
          </a:p>
        </p:txBody>
      </p:sp>
      <p:pic>
        <p:nvPicPr>
          <p:cNvPr id="4" name="Picture 4" descr="Image result for ingram micro transparen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05040"/>
            <a:ext cx="2754217" cy="943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460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25" y="296184"/>
            <a:ext cx="11886192" cy="917314"/>
          </a:xfrm>
        </p:spPr>
        <p:txBody>
          <a:bodyPr/>
          <a:lstStyle/>
          <a:p>
            <a:r>
              <a:rPr lang="en-US" sz="4398" dirty="0"/>
              <a:t>Windows 10 deployment pays for itself in 13 months</a:t>
            </a:r>
          </a:p>
        </p:txBody>
      </p:sp>
      <p:sp>
        <p:nvSpPr>
          <p:cNvPr id="3" name="Rectangle 2"/>
          <p:cNvSpPr/>
          <p:nvPr/>
        </p:nvSpPr>
        <p:spPr>
          <a:xfrm>
            <a:off x="276326" y="6436989"/>
            <a:ext cx="7240361" cy="345245"/>
          </a:xfrm>
          <a:prstGeom prst="rect">
            <a:avLst/>
          </a:prstGeom>
        </p:spPr>
        <p:txBody>
          <a:bodyPr wrap="square">
            <a:spAutoFit/>
          </a:bodyPr>
          <a:lstStyle/>
          <a:p>
            <a:pPr defTabSz="932418">
              <a:defRPr/>
            </a:pPr>
            <a:r>
              <a:rPr lang="en-US" sz="800" i="1" kern="0" dirty="0">
                <a:solidFill>
                  <a:schemeClr val="bg2">
                    <a:lumMod val="50000"/>
                  </a:schemeClr>
                </a:solidFill>
              </a:rPr>
              <a:t>Source: “The Total Economic Impact</a:t>
            </a:r>
            <a:r>
              <a:rPr lang="en-US" sz="800" i="1" kern="0" baseline="30000" dirty="0">
                <a:solidFill>
                  <a:schemeClr val="bg2">
                    <a:lumMod val="50000"/>
                  </a:schemeClr>
                </a:solidFill>
              </a:rPr>
              <a:t>(TM) </a:t>
            </a:r>
            <a:r>
              <a:rPr lang="en-US" sz="800" i="1" kern="0" dirty="0">
                <a:solidFill>
                  <a:schemeClr val="bg2">
                    <a:lumMod val="50000"/>
                  </a:schemeClr>
                </a:solidFill>
              </a:rPr>
              <a:t>Of Windows 10, a commissioned study conducted by Forrester Consulting on behalf of Microsoft, June 2016. </a:t>
            </a:r>
            <a:br>
              <a:rPr lang="en-US" sz="800" i="1" kern="0" dirty="0">
                <a:solidFill>
                  <a:schemeClr val="bg2">
                    <a:lumMod val="50000"/>
                  </a:schemeClr>
                </a:solidFill>
              </a:rPr>
            </a:br>
            <a:r>
              <a:rPr lang="en-US" sz="800" i="1" kern="0" dirty="0">
                <a:solidFill>
                  <a:schemeClr val="bg2">
                    <a:lumMod val="50000"/>
                  </a:schemeClr>
                </a:solidFill>
              </a:rPr>
              <a:t>Results are for a risk adjusted composite organization based on customer interviews.</a:t>
            </a:r>
          </a:p>
        </p:txBody>
      </p:sp>
      <p:sp>
        <p:nvSpPr>
          <p:cNvPr id="4" name="TextBox 3"/>
          <p:cNvSpPr txBox="1"/>
          <p:nvPr/>
        </p:nvSpPr>
        <p:spPr>
          <a:xfrm>
            <a:off x="276326" y="983376"/>
            <a:ext cx="10025393" cy="690844"/>
          </a:xfrm>
          <a:prstGeom prst="rect">
            <a:avLst/>
          </a:prstGeom>
          <a:noFill/>
        </p:spPr>
        <p:txBody>
          <a:bodyPr wrap="square" lIns="182828" tIns="146262" rIns="182828" bIns="146262" rtlCol="0">
            <a:spAutoFit/>
          </a:bodyPr>
          <a:lstStyle/>
          <a:p>
            <a:pPr defTabSz="932418">
              <a:lnSpc>
                <a:spcPct val="90000"/>
              </a:lnSpc>
              <a:spcAft>
                <a:spcPts val="600"/>
              </a:spcAft>
              <a:defRPr/>
            </a:pPr>
            <a:r>
              <a:rPr lang="en-US" sz="2800" kern="0" dirty="0">
                <a:gradFill>
                  <a:gsLst>
                    <a:gs pos="48000">
                      <a:schemeClr val="accent1"/>
                    </a:gs>
                    <a:gs pos="0">
                      <a:schemeClr val="accent1"/>
                    </a:gs>
                  </a:gsLst>
                  <a:lin ang="0" scaled="0"/>
                </a:gradFill>
                <a:latin typeface="+mj-lt"/>
              </a:rPr>
              <a:t>Forrester Consulting Total Economic Impact findings:</a:t>
            </a:r>
          </a:p>
        </p:txBody>
      </p:sp>
      <p:pic>
        <p:nvPicPr>
          <p:cNvPr id="172" name="Picture 171"/>
          <p:cNvPicPr>
            <a:picLocks noChangeAspect="1"/>
          </p:cNvPicPr>
          <p:nvPr/>
        </p:nvPicPr>
        <p:blipFill>
          <a:blip r:embed="rId3"/>
          <a:stretch>
            <a:fillRect/>
          </a:stretch>
        </p:blipFill>
        <p:spPr>
          <a:xfrm>
            <a:off x="4389957" y="1826291"/>
            <a:ext cx="3064774" cy="3957911"/>
          </a:xfrm>
          <a:prstGeom prst="rect">
            <a:avLst/>
          </a:prstGeom>
          <a:ln w="19050">
            <a:solidFill>
              <a:schemeClr val="accent1"/>
            </a:solidFill>
          </a:ln>
        </p:spPr>
      </p:pic>
      <p:sp>
        <p:nvSpPr>
          <p:cNvPr id="7" name="TextBox 6"/>
          <p:cNvSpPr txBox="1"/>
          <p:nvPr/>
        </p:nvSpPr>
        <p:spPr>
          <a:xfrm>
            <a:off x="8360691" y="3655693"/>
            <a:ext cx="3474052" cy="1214989"/>
          </a:xfrm>
          <a:prstGeom prst="rect">
            <a:avLst/>
          </a:prstGeom>
          <a:noFill/>
        </p:spPr>
        <p:txBody>
          <a:bodyPr wrap="square" lIns="182828" tIns="146262" rIns="182828" bIns="146262" rtlCol="0">
            <a:spAutoFit/>
          </a:bodyPr>
          <a:lstStyle/>
          <a:p>
            <a:pPr marL="231686" indent="-231686" defTabSz="932114" fontAlgn="base">
              <a:lnSpc>
                <a:spcPct val="90000"/>
              </a:lnSpc>
              <a:spcBef>
                <a:spcPts val="600"/>
              </a:spcBef>
              <a:spcAft>
                <a:spcPct val="0"/>
              </a:spcAft>
              <a:buFont typeface="Arial" panose="020B0604020202020204" pitchFamily="34" charset="0"/>
              <a:buChar char="•"/>
              <a:defRPr/>
            </a:pPr>
            <a:r>
              <a:rPr lang="en-US" kern="0" dirty="0">
                <a:gradFill>
                  <a:gsLst>
                    <a:gs pos="48000">
                      <a:schemeClr val="tx1"/>
                    </a:gs>
                    <a:gs pos="0">
                      <a:schemeClr val="tx1"/>
                    </a:gs>
                  </a:gsLst>
                  <a:lin ang="0" scaled="0"/>
                </a:gradFill>
                <a:ea typeface="Segoe UI" pitchFamily="34" charset="0"/>
                <a:cs typeface="Segoe UI" pitchFamily="34" charset="0"/>
              </a:rPr>
              <a:t>$403 per user 3 year NPV</a:t>
            </a:r>
          </a:p>
          <a:p>
            <a:pPr marL="231686" indent="-231686" defTabSz="932114" fontAlgn="base">
              <a:lnSpc>
                <a:spcPct val="90000"/>
              </a:lnSpc>
              <a:spcBef>
                <a:spcPts val="600"/>
              </a:spcBef>
              <a:spcAft>
                <a:spcPct val="0"/>
              </a:spcAft>
              <a:buFont typeface="Arial" panose="020B0604020202020204" pitchFamily="34" charset="0"/>
              <a:buChar char="•"/>
              <a:defRPr/>
            </a:pPr>
            <a:r>
              <a:rPr lang="en-US" kern="0" dirty="0">
                <a:gradFill>
                  <a:gsLst>
                    <a:gs pos="48000">
                      <a:schemeClr val="tx1"/>
                    </a:gs>
                    <a:gs pos="0">
                      <a:schemeClr val="tx1"/>
                    </a:gs>
                  </a:gsLst>
                  <a:lin ang="0" scaled="0"/>
                </a:gradFill>
                <a:ea typeface="Segoe UI" pitchFamily="34" charset="0"/>
                <a:cs typeface="Segoe UI" pitchFamily="34" charset="0"/>
              </a:rPr>
              <a:t>188% ROI</a:t>
            </a:r>
          </a:p>
          <a:p>
            <a:pPr marL="231686" indent="-231686" defTabSz="932114" fontAlgn="base">
              <a:lnSpc>
                <a:spcPct val="90000"/>
              </a:lnSpc>
              <a:spcBef>
                <a:spcPts val="600"/>
              </a:spcBef>
              <a:spcAft>
                <a:spcPct val="0"/>
              </a:spcAft>
              <a:buFont typeface="Arial" panose="020B0604020202020204" pitchFamily="34" charset="0"/>
              <a:buChar char="•"/>
              <a:defRPr/>
            </a:pPr>
            <a:r>
              <a:rPr lang="en-US" kern="0" dirty="0">
                <a:gradFill>
                  <a:gsLst>
                    <a:gs pos="48000">
                      <a:schemeClr val="tx1"/>
                    </a:gs>
                    <a:gs pos="0">
                      <a:schemeClr val="tx1"/>
                    </a:gs>
                  </a:gsLst>
                  <a:lin ang="0" scaled="0"/>
                </a:gradFill>
                <a:ea typeface="Segoe UI" pitchFamily="34" charset="0"/>
                <a:cs typeface="Segoe UI" pitchFamily="34" charset="0"/>
              </a:rPr>
              <a:t>13 month payback</a:t>
            </a:r>
          </a:p>
        </p:txBody>
      </p:sp>
      <p:cxnSp>
        <p:nvCxnSpPr>
          <p:cNvPr id="10" name="Straight Connector 9"/>
          <p:cNvCxnSpPr/>
          <p:nvPr/>
        </p:nvCxnSpPr>
        <p:spPr>
          <a:xfrm flipH="1">
            <a:off x="444553" y="3040193"/>
            <a:ext cx="3931120"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58835" y="2226608"/>
            <a:ext cx="3474052" cy="803833"/>
          </a:xfrm>
          <a:prstGeom prst="rect">
            <a:avLst/>
          </a:prstGeom>
          <a:noFill/>
        </p:spPr>
        <p:txBody>
          <a:bodyPr wrap="square" lIns="182828" tIns="146262" rIns="182828" bIns="146262" rtlCol="0">
            <a:spAutoFit/>
          </a:bodyPr>
          <a:lstStyle/>
          <a:p>
            <a:pPr marL="231686" indent="-231686" defTabSz="932114" fontAlgn="base">
              <a:lnSpc>
                <a:spcPct val="90000"/>
              </a:lnSpc>
              <a:spcBef>
                <a:spcPts val="600"/>
              </a:spcBef>
              <a:spcAft>
                <a:spcPct val="0"/>
              </a:spcAft>
              <a:buFont typeface="Arial" panose="020B0604020202020204" pitchFamily="34" charset="0"/>
              <a:buChar char="•"/>
              <a:defRPr/>
            </a:pPr>
            <a:r>
              <a:rPr lang="en-US" kern="0" dirty="0">
                <a:gradFill>
                  <a:gsLst>
                    <a:gs pos="48000">
                      <a:schemeClr val="tx1"/>
                    </a:gs>
                    <a:gs pos="0">
                      <a:schemeClr val="tx1"/>
                    </a:gs>
                  </a:gsLst>
                  <a:lin ang="0" scaled="0"/>
                </a:gradFill>
                <a:ea typeface="Segoe UI" pitchFamily="34" charset="0"/>
                <a:cs typeface="Segoe UI" pitchFamily="34" charset="0"/>
              </a:rPr>
              <a:t>15% savings in </a:t>
            </a:r>
            <a:br>
              <a:rPr lang="en-US" kern="0" dirty="0">
                <a:gradFill>
                  <a:gsLst>
                    <a:gs pos="48000">
                      <a:schemeClr val="tx1"/>
                    </a:gs>
                    <a:gs pos="0">
                      <a:schemeClr val="tx1"/>
                    </a:gs>
                  </a:gsLst>
                  <a:lin ang="0" scaled="0"/>
                </a:gradFill>
                <a:ea typeface="Segoe UI" pitchFamily="34" charset="0"/>
                <a:cs typeface="Segoe UI" pitchFamily="34" charset="0"/>
              </a:rPr>
            </a:br>
            <a:r>
              <a:rPr lang="en-US" kern="0" dirty="0">
                <a:gradFill>
                  <a:gsLst>
                    <a:gs pos="48000">
                      <a:schemeClr val="tx1"/>
                    </a:gs>
                    <a:gs pos="0">
                      <a:schemeClr val="tx1"/>
                    </a:gs>
                  </a:gsLst>
                  <a:lin ang="0" scaled="0"/>
                </a:gradFill>
                <a:ea typeface="Segoe UI" pitchFamily="34" charset="0"/>
                <a:cs typeface="Segoe UI" pitchFamily="34" charset="0"/>
              </a:rPr>
              <a:t>IT Desktop Management</a:t>
            </a:r>
          </a:p>
        </p:txBody>
      </p:sp>
      <p:cxnSp>
        <p:nvCxnSpPr>
          <p:cNvPr id="18" name="Straight Connector 17"/>
          <p:cNvCxnSpPr/>
          <p:nvPr/>
        </p:nvCxnSpPr>
        <p:spPr>
          <a:xfrm flipH="1">
            <a:off x="444553" y="4860539"/>
            <a:ext cx="3931120"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7451376" y="3040193"/>
            <a:ext cx="3931120"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58834" y="3292545"/>
            <a:ext cx="3199492" cy="1369521"/>
          </a:xfrm>
          <a:prstGeom prst="rect">
            <a:avLst/>
          </a:prstGeom>
          <a:noFill/>
        </p:spPr>
        <p:txBody>
          <a:bodyPr wrap="square" lIns="182828" tIns="146262" rIns="182828" bIns="146262" rtlCol="0">
            <a:spAutoFit/>
          </a:bodyPr>
          <a:lstStyle/>
          <a:p>
            <a:pPr marL="231686" indent="-231686" defTabSz="932114" fontAlgn="base">
              <a:lnSpc>
                <a:spcPct val="90000"/>
              </a:lnSpc>
              <a:spcBef>
                <a:spcPts val="600"/>
              </a:spcBef>
              <a:spcAft>
                <a:spcPct val="0"/>
              </a:spcAft>
              <a:buFont typeface="Arial" panose="020B0604020202020204" pitchFamily="34" charset="0"/>
              <a:buChar char="•"/>
              <a:defRPr/>
            </a:pPr>
            <a:r>
              <a:rPr lang="en-US" kern="0" dirty="0">
                <a:gradFill>
                  <a:gsLst>
                    <a:gs pos="48000">
                      <a:schemeClr val="tx1"/>
                    </a:gs>
                    <a:gs pos="0">
                      <a:schemeClr val="tx1"/>
                    </a:gs>
                  </a:gsLst>
                  <a:lin ang="0" scaled="0"/>
                </a:gradFill>
                <a:ea typeface="Segoe UI" pitchFamily="34" charset="0"/>
                <a:cs typeface="Segoe UI" pitchFamily="34" charset="0"/>
              </a:rPr>
              <a:t>33% reduction in security </a:t>
            </a:r>
            <a:br>
              <a:rPr lang="en-US" kern="0" dirty="0">
                <a:gradFill>
                  <a:gsLst>
                    <a:gs pos="48000">
                      <a:schemeClr val="tx1"/>
                    </a:gs>
                    <a:gs pos="0">
                      <a:schemeClr val="tx1"/>
                    </a:gs>
                  </a:gsLst>
                  <a:lin ang="0" scaled="0"/>
                </a:gradFill>
                <a:ea typeface="Segoe UI" pitchFamily="34" charset="0"/>
                <a:cs typeface="Segoe UI" pitchFamily="34" charset="0"/>
              </a:rPr>
            </a:br>
            <a:r>
              <a:rPr lang="en-US" kern="0" dirty="0">
                <a:gradFill>
                  <a:gsLst>
                    <a:gs pos="48000">
                      <a:schemeClr val="tx1"/>
                    </a:gs>
                    <a:gs pos="0">
                      <a:schemeClr val="tx1"/>
                    </a:gs>
                  </a:gsLst>
                  <a:lin ang="0" scaled="0"/>
                </a:gradFill>
                <a:ea typeface="Segoe UI" pitchFamily="34" charset="0"/>
                <a:cs typeface="Segoe UI" pitchFamily="34" charset="0"/>
              </a:rPr>
              <a:t>issues and time to resolve</a:t>
            </a:r>
          </a:p>
          <a:p>
            <a:pPr marL="231686" indent="-231686" defTabSz="932114" fontAlgn="base">
              <a:lnSpc>
                <a:spcPct val="90000"/>
              </a:lnSpc>
              <a:spcBef>
                <a:spcPts val="600"/>
              </a:spcBef>
              <a:spcAft>
                <a:spcPct val="0"/>
              </a:spcAft>
              <a:buFont typeface="Arial" panose="020B0604020202020204" pitchFamily="34" charset="0"/>
              <a:buChar char="•"/>
              <a:defRPr/>
            </a:pPr>
            <a:r>
              <a:rPr lang="en-US" kern="0" dirty="0">
                <a:gradFill>
                  <a:gsLst>
                    <a:gs pos="48000">
                      <a:schemeClr val="tx1"/>
                    </a:gs>
                    <a:gs pos="0">
                      <a:schemeClr val="tx1"/>
                    </a:gs>
                  </a:gsLst>
                  <a:lin ang="0" scaled="0"/>
                </a:gradFill>
                <a:ea typeface="Segoe UI" pitchFamily="34" charset="0"/>
                <a:cs typeface="Segoe UI" pitchFamily="34" charset="0"/>
              </a:rPr>
              <a:t>$710K in security issue </a:t>
            </a:r>
            <a:br>
              <a:rPr lang="en-US" kern="0" dirty="0">
                <a:gradFill>
                  <a:gsLst>
                    <a:gs pos="48000">
                      <a:schemeClr val="tx1"/>
                    </a:gs>
                    <a:gs pos="0">
                      <a:schemeClr val="tx1"/>
                    </a:gs>
                  </a:gsLst>
                  <a:lin ang="0" scaled="0"/>
                </a:gradFill>
                <a:ea typeface="Segoe UI" pitchFamily="34" charset="0"/>
                <a:cs typeface="Segoe UI" pitchFamily="34" charset="0"/>
              </a:rPr>
            </a:br>
            <a:r>
              <a:rPr lang="en-US" kern="0" dirty="0">
                <a:gradFill>
                  <a:gsLst>
                    <a:gs pos="48000">
                      <a:schemeClr val="tx1"/>
                    </a:gs>
                    <a:gs pos="0">
                      <a:schemeClr val="tx1"/>
                    </a:gs>
                  </a:gsLst>
                  <a:lin ang="0" scaled="0"/>
                </a:gradFill>
                <a:ea typeface="Segoe UI" pitchFamily="34" charset="0"/>
                <a:cs typeface="Segoe UI" pitchFamily="34" charset="0"/>
              </a:rPr>
              <a:t>remediation savings</a:t>
            </a:r>
          </a:p>
        </p:txBody>
      </p:sp>
      <p:cxnSp>
        <p:nvCxnSpPr>
          <p:cNvPr id="21" name="Straight Connector 20"/>
          <p:cNvCxnSpPr/>
          <p:nvPr/>
        </p:nvCxnSpPr>
        <p:spPr>
          <a:xfrm flipH="1">
            <a:off x="7451376" y="4852604"/>
            <a:ext cx="3931120"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351233" y="1745161"/>
            <a:ext cx="3199492" cy="1312285"/>
          </a:xfrm>
          <a:prstGeom prst="rect">
            <a:avLst/>
          </a:prstGeom>
          <a:noFill/>
        </p:spPr>
        <p:txBody>
          <a:bodyPr wrap="square" lIns="182828" tIns="146262" rIns="182828" bIns="146262" rtlCol="0">
            <a:spAutoFit/>
          </a:bodyPr>
          <a:lstStyle/>
          <a:p>
            <a:pPr marL="231686" indent="-231686" defTabSz="932114" fontAlgn="base">
              <a:lnSpc>
                <a:spcPct val="90000"/>
              </a:lnSpc>
              <a:spcBef>
                <a:spcPts val="600"/>
              </a:spcBef>
              <a:spcAft>
                <a:spcPct val="0"/>
              </a:spcAft>
              <a:buFont typeface="Arial" panose="020B0604020202020204" pitchFamily="34" charset="0"/>
              <a:buChar char="•"/>
              <a:defRPr/>
            </a:pPr>
            <a:r>
              <a:rPr lang="en-US" kern="0" dirty="0">
                <a:gradFill>
                  <a:gsLst>
                    <a:gs pos="48000">
                      <a:schemeClr val="tx1"/>
                    </a:gs>
                    <a:gs pos="0">
                      <a:schemeClr val="tx1"/>
                    </a:gs>
                  </a:gsLst>
                  <a:lin ang="0" scaled="0"/>
                </a:gradFill>
                <a:ea typeface="Segoe UI" pitchFamily="34" charset="0"/>
                <a:cs typeface="Segoe UI" pitchFamily="34" charset="0"/>
              </a:rPr>
              <a:t>Improved productivity, mobile workers gain </a:t>
            </a:r>
            <a:br>
              <a:rPr lang="en-US" kern="0" dirty="0">
                <a:gradFill>
                  <a:gsLst>
                    <a:gs pos="48000">
                      <a:schemeClr val="tx1"/>
                    </a:gs>
                    <a:gs pos="0">
                      <a:schemeClr val="tx1"/>
                    </a:gs>
                  </a:gsLst>
                  <a:lin ang="0" scaled="0"/>
                </a:gradFill>
                <a:ea typeface="Segoe UI" pitchFamily="34" charset="0"/>
                <a:cs typeface="Segoe UI" pitchFamily="34" charset="0"/>
              </a:rPr>
            </a:br>
            <a:r>
              <a:rPr lang="en-US" kern="0" dirty="0">
                <a:gradFill>
                  <a:gsLst>
                    <a:gs pos="48000">
                      <a:schemeClr val="tx1"/>
                    </a:gs>
                    <a:gs pos="0">
                      <a:schemeClr val="tx1"/>
                    </a:gs>
                  </a:gsLst>
                  <a:lin ang="0" scaled="0"/>
                </a:gradFill>
                <a:ea typeface="Segoe UI" pitchFamily="34" charset="0"/>
                <a:cs typeface="Segoe UI" pitchFamily="34" charset="0"/>
              </a:rPr>
              <a:t>25% of time previously unavailable for work</a:t>
            </a:r>
          </a:p>
        </p:txBody>
      </p:sp>
    </p:spTree>
    <p:extLst>
      <p:ext uri="{BB962C8B-B14F-4D97-AF65-F5344CB8AC3E}">
        <p14:creationId xmlns:p14="http://schemas.microsoft.com/office/powerpoint/2010/main" val="3309600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par>
                                <p:cTn id="12" presetID="22" presetClass="entr" presetSubtype="2"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right)">
                                      <p:cBhvr>
                                        <p:cTn id="14" dur="500"/>
                                        <p:tgtEl>
                                          <p:spTgt spid="18"/>
                                        </p:tgtEl>
                                      </p:cBhvr>
                                    </p:animEffect>
                                  </p:childTnLst>
                                </p:cTn>
                              </p:par>
                              <p:par>
                                <p:cTn id="15" presetID="2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par>
                                <p:cTn id="18" presetID="22" presetClass="entr" presetSubtype="8"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7" grpId="0"/>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2179058"/>
          </a:xfrm>
        </p:spPr>
        <p:txBody>
          <a:bodyPr/>
          <a:lstStyle/>
          <a:p>
            <a:r>
              <a:rPr lang="en-US" dirty="0"/>
              <a:t>From Windows Pro to Windows Enterprise</a:t>
            </a:r>
          </a:p>
        </p:txBody>
      </p:sp>
      <p:sp>
        <p:nvSpPr>
          <p:cNvPr id="3" name="TextBox 2"/>
          <p:cNvSpPr txBox="1"/>
          <p:nvPr/>
        </p:nvSpPr>
        <p:spPr>
          <a:xfrm>
            <a:off x="4702865" y="6262777"/>
            <a:ext cx="11635566" cy="517065"/>
          </a:xfrm>
          <a:prstGeom prst="rect">
            <a:avLst/>
          </a:prstGeom>
          <a:noFill/>
        </p:spPr>
        <p:txBody>
          <a:bodyPr wrap="square" lIns="182880" tIns="146304" rIns="182880" bIns="146304" rtlCol="0">
            <a:spAutoFit/>
          </a:bodyPr>
          <a:lstStyle/>
          <a:p>
            <a:pPr>
              <a:lnSpc>
                <a:spcPct val="90000"/>
              </a:lnSpc>
              <a:spcAft>
                <a:spcPts val="600"/>
              </a:spcAft>
            </a:pPr>
            <a:r>
              <a:rPr lang="en-US" sz="1600" i="1" dirty="0">
                <a:gradFill>
                  <a:gsLst>
                    <a:gs pos="2917">
                      <a:schemeClr val="tx1"/>
                    </a:gs>
                    <a:gs pos="30000">
                      <a:schemeClr val="tx1"/>
                    </a:gs>
                  </a:gsLst>
                  <a:lin ang="5400000" scaled="0"/>
                </a:gradFill>
              </a:rPr>
              <a:t>*upgrade to Enterprise, requires Pro license (</a:t>
            </a:r>
            <a:r>
              <a:rPr lang="en-US" sz="1600" i="1" dirty="0" err="1">
                <a:gradFill>
                  <a:gsLst>
                    <a:gs pos="2917">
                      <a:schemeClr val="tx1"/>
                    </a:gs>
                    <a:gs pos="30000">
                      <a:schemeClr val="tx1"/>
                    </a:gs>
                  </a:gsLst>
                  <a:lin ang="5400000" scaled="0"/>
                </a:gradFill>
              </a:rPr>
              <a:t>ie</a:t>
            </a:r>
            <a:r>
              <a:rPr lang="en-US" sz="1600" i="1" dirty="0">
                <a:gradFill>
                  <a:gsLst>
                    <a:gs pos="2917">
                      <a:schemeClr val="tx1"/>
                    </a:gs>
                    <a:gs pos="30000">
                      <a:schemeClr val="tx1"/>
                    </a:gs>
                  </a:gsLst>
                  <a:lin ang="5400000" scaled="0"/>
                </a:gradFill>
              </a:rPr>
              <a:t>: can’t go from Home to Enterprise)</a:t>
            </a:r>
          </a:p>
        </p:txBody>
      </p:sp>
    </p:spTree>
    <p:extLst>
      <p:ext uri="{BB962C8B-B14F-4D97-AF65-F5344CB8AC3E}">
        <p14:creationId xmlns:p14="http://schemas.microsoft.com/office/powerpoint/2010/main" val="2427240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82" y="295730"/>
            <a:ext cx="11991860" cy="917444"/>
          </a:xfrm>
        </p:spPr>
        <p:txBody>
          <a:bodyPr/>
          <a:lstStyle/>
          <a:p>
            <a:pPr>
              <a:lnSpc>
                <a:spcPct val="100000"/>
              </a:lnSpc>
            </a:pPr>
            <a:r>
              <a:rPr lang="en-US" dirty="0"/>
              <a:t>Windows 10 Enterprise</a:t>
            </a:r>
            <a:r>
              <a:rPr lang="en-US" dirty="0">
                <a:solidFill>
                  <a:srgbClr val="2C292A"/>
                </a:solidFill>
              </a:rPr>
              <a:t/>
            </a:r>
            <a:br>
              <a:rPr lang="en-US" dirty="0">
                <a:solidFill>
                  <a:srgbClr val="2C292A"/>
                </a:solidFill>
              </a:rPr>
            </a:br>
            <a:r>
              <a:rPr lang="en-US" sz="2000" spc="0" dirty="0"/>
              <a:t>Do great things. The best Windows ever keeps getting better</a:t>
            </a:r>
            <a:endParaRPr lang="en-US" spc="0" dirty="0">
              <a:solidFill>
                <a:srgbClr val="2C292A"/>
              </a:solidFill>
            </a:endParaRPr>
          </a:p>
        </p:txBody>
      </p:sp>
      <p:cxnSp>
        <p:nvCxnSpPr>
          <p:cNvPr id="119" name="Straight Connector 118"/>
          <p:cNvCxnSpPr/>
          <p:nvPr/>
        </p:nvCxnSpPr>
        <p:spPr>
          <a:xfrm>
            <a:off x="3273160" y="1934029"/>
            <a:ext cx="0" cy="3192911"/>
          </a:xfrm>
          <a:prstGeom prst="line">
            <a:avLst/>
          </a:prstGeom>
          <a:ln w="9525">
            <a:solidFill>
              <a:schemeClr val="tx1">
                <a:lumMod val="75000"/>
                <a:lumOff val="25000"/>
                <a:alpha val="2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6141459" y="1934029"/>
            <a:ext cx="0" cy="3192911"/>
          </a:xfrm>
          <a:prstGeom prst="line">
            <a:avLst/>
          </a:prstGeom>
          <a:ln w="9525">
            <a:solidFill>
              <a:schemeClr val="tx1">
                <a:lumMod val="75000"/>
                <a:lumOff val="25000"/>
                <a:alpha val="2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9009760" y="1934029"/>
            <a:ext cx="0" cy="3192911"/>
          </a:xfrm>
          <a:prstGeom prst="line">
            <a:avLst/>
          </a:prstGeom>
          <a:ln w="9525">
            <a:solidFill>
              <a:schemeClr val="tx1">
                <a:lumMod val="75000"/>
                <a:lumOff val="25000"/>
                <a:alpha val="2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45" name="Group 8"/>
          <p:cNvGrpSpPr>
            <a:grpSpLocks noChangeAspect="1"/>
          </p:cNvGrpSpPr>
          <p:nvPr/>
        </p:nvGrpSpPr>
        <p:grpSpPr bwMode="auto">
          <a:xfrm>
            <a:off x="7412083" y="1850599"/>
            <a:ext cx="349348" cy="442507"/>
            <a:chOff x="2822" y="1058"/>
            <a:chExt cx="225" cy="285"/>
          </a:xfrm>
        </p:grpSpPr>
        <p:sp>
          <p:nvSpPr>
            <p:cNvPr id="46" name="Oval 9"/>
            <p:cNvSpPr>
              <a:spLocks noChangeArrowheads="1"/>
            </p:cNvSpPr>
            <p:nvPr/>
          </p:nvSpPr>
          <p:spPr bwMode="auto">
            <a:xfrm>
              <a:off x="2849" y="1058"/>
              <a:ext cx="169" cy="167"/>
            </a:xfrm>
            <a:prstGeom prst="ellipse">
              <a:avLst/>
            </a:prstGeom>
            <a:noFill/>
            <a:ln w="33338" cap="flat">
              <a:solidFill>
                <a:srgbClr val="53545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dirty="0">
                <a:solidFill>
                  <a:sysClr val="windowText" lastClr="000000"/>
                </a:solidFill>
              </a:endParaRPr>
            </a:p>
          </p:txBody>
        </p:sp>
        <p:sp>
          <p:nvSpPr>
            <p:cNvPr id="47" name="Freeform 10"/>
            <p:cNvSpPr>
              <a:spLocks/>
            </p:cNvSpPr>
            <p:nvPr/>
          </p:nvSpPr>
          <p:spPr bwMode="auto">
            <a:xfrm>
              <a:off x="2822" y="1225"/>
              <a:ext cx="225" cy="118"/>
            </a:xfrm>
            <a:custGeom>
              <a:avLst/>
              <a:gdLst>
                <a:gd name="T0" fmla="*/ 0 w 76"/>
                <a:gd name="T1" fmla="*/ 37 h 40"/>
                <a:gd name="T2" fmla="*/ 40 w 76"/>
                <a:gd name="T3" fmla="*/ 2 h 40"/>
                <a:gd name="T4" fmla="*/ 76 w 76"/>
                <a:gd name="T5" fmla="*/ 40 h 40"/>
              </a:gdLst>
              <a:ahLst/>
              <a:cxnLst>
                <a:cxn ang="0">
                  <a:pos x="T0" y="T1"/>
                </a:cxn>
                <a:cxn ang="0">
                  <a:pos x="T2" y="T3"/>
                </a:cxn>
                <a:cxn ang="0">
                  <a:pos x="T4" y="T5"/>
                </a:cxn>
              </a:cxnLst>
              <a:rect l="0" t="0" r="r" b="b"/>
              <a:pathLst>
                <a:path w="76" h="40">
                  <a:moveTo>
                    <a:pt x="0" y="37"/>
                  </a:moveTo>
                  <a:cubicBezTo>
                    <a:pt x="1" y="16"/>
                    <a:pt x="19" y="0"/>
                    <a:pt x="40" y="2"/>
                  </a:cubicBezTo>
                  <a:cubicBezTo>
                    <a:pt x="60" y="3"/>
                    <a:pt x="76" y="20"/>
                    <a:pt x="76" y="40"/>
                  </a:cubicBezTo>
                </a:path>
              </a:pathLst>
            </a:custGeom>
            <a:noFill/>
            <a:ln w="33338" cap="flat">
              <a:solidFill>
                <a:srgbClr val="53545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dirty="0">
                <a:solidFill>
                  <a:sysClr val="windowText" lastClr="000000"/>
                </a:solidFill>
              </a:endParaRPr>
            </a:p>
          </p:txBody>
        </p:sp>
      </p:grpSp>
      <p:grpSp>
        <p:nvGrpSpPr>
          <p:cNvPr id="48" name="Group 47"/>
          <p:cNvGrpSpPr/>
          <p:nvPr/>
        </p:nvGrpSpPr>
        <p:grpSpPr>
          <a:xfrm>
            <a:off x="10118612" y="1815626"/>
            <a:ext cx="876061" cy="478277"/>
            <a:chOff x="7281105" y="1589311"/>
            <a:chExt cx="2149736" cy="1173628"/>
          </a:xfrm>
          <a:solidFill>
            <a:schemeClr val="accent1"/>
          </a:solidFill>
        </p:grpSpPr>
        <p:sp>
          <p:nvSpPr>
            <p:cNvPr id="51" name="Freeform 50"/>
            <p:cNvSpPr>
              <a:spLocks noChangeAspect="1"/>
            </p:cNvSpPr>
            <p:nvPr/>
          </p:nvSpPr>
          <p:spPr bwMode="black">
            <a:xfrm flipH="1">
              <a:off x="7281105" y="1589311"/>
              <a:ext cx="1466062" cy="941274"/>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grpFill/>
            <a:ln>
              <a:solidFill>
                <a:srgbClr val="53545A"/>
              </a:solidFill>
            </a:ln>
          </p:spPr>
          <p:txBody>
            <a:bodyPr vert="horz" wrap="square" lIns="89608" tIns="44805" rIns="89608" bIns="44805" numCol="1" anchor="t" anchorCtr="0" compatLnSpc="1">
              <a:prstTxWarp prst="textNoShape">
                <a:avLst/>
              </a:prstTxWarp>
              <a:noAutofit/>
            </a:bodyPr>
            <a:lstStyle/>
            <a:p>
              <a:pPr defTabSz="914010">
                <a:defRPr/>
              </a:pPr>
              <a:endParaRPr lang="en-US" kern="0" dirty="0">
                <a:solidFill>
                  <a:srgbClr val="FFFFFF"/>
                </a:solidFill>
              </a:endParaRPr>
            </a:p>
          </p:txBody>
        </p:sp>
        <p:grpSp>
          <p:nvGrpSpPr>
            <p:cNvPr id="52" name="Group 51"/>
            <p:cNvGrpSpPr/>
            <p:nvPr/>
          </p:nvGrpSpPr>
          <p:grpSpPr>
            <a:xfrm>
              <a:off x="8196324" y="1834177"/>
              <a:ext cx="1234517" cy="859991"/>
              <a:chOff x="8196324" y="1834177"/>
              <a:chExt cx="1234517" cy="859991"/>
            </a:xfrm>
            <a:grpFill/>
          </p:grpSpPr>
          <p:sp>
            <p:nvSpPr>
              <p:cNvPr id="56" name="Rectangle 55"/>
              <p:cNvSpPr/>
              <p:nvPr/>
            </p:nvSpPr>
            <p:spPr bwMode="auto">
              <a:xfrm>
                <a:off x="8248650" y="1851024"/>
                <a:ext cx="1142999" cy="832104"/>
              </a:xfrm>
              <a:prstGeom prst="rect">
                <a:avLst/>
              </a:prstGeom>
              <a:solidFill>
                <a:schemeClr val="bg1"/>
              </a:solidFill>
              <a:ln>
                <a:solidFill>
                  <a:srgbClr val="53545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46283" rIns="182854" bIns="146283" numCol="1" rtlCol="0" anchor="ctr" anchorCtr="0" compatLnSpc="1">
                <a:prstTxWarp prst="textNoShape">
                  <a:avLst/>
                </a:prstTxWarp>
              </a:bodyPr>
              <a:lstStyle/>
              <a:p>
                <a:pPr algn="ctr" defTabSz="932293"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sp>
            <p:nvSpPr>
              <p:cNvPr id="57" name="Freeform 16"/>
              <p:cNvSpPr>
                <a:spLocks noChangeAspect="1" noEditPoints="1"/>
              </p:cNvSpPr>
              <p:nvPr/>
            </p:nvSpPr>
            <p:spPr bwMode="black">
              <a:xfrm>
                <a:off x="8196324" y="1834177"/>
                <a:ext cx="1234517" cy="859991"/>
              </a:xfrm>
              <a:custGeom>
                <a:avLst/>
                <a:gdLst>
                  <a:gd name="T0" fmla="*/ 912 w 958"/>
                  <a:gd name="T1" fmla="*/ 0 h 666"/>
                  <a:gd name="T2" fmla="*/ 47 w 958"/>
                  <a:gd name="T3" fmla="*/ 0 h 666"/>
                  <a:gd name="T4" fmla="*/ 0 w 958"/>
                  <a:gd name="T5" fmla="*/ 47 h 666"/>
                  <a:gd name="T6" fmla="*/ 0 w 958"/>
                  <a:gd name="T7" fmla="*/ 620 h 666"/>
                  <a:gd name="T8" fmla="*/ 47 w 958"/>
                  <a:gd name="T9" fmla="*/ 666 h 666"/>
                  <a:gd name="T10" fmla="*/ 912 w 958"/>
                  <a:gd name="T11" fmla="*/ 666 h 666"/>
                  <a:gd name="T12" fmla="*/ 958 w 958"/>
                  <a:gd name="T13" fmla="*/ 620 h 666"/>
                  <a:gd name="T14" fmla="*/ 958 w 958"/>
                  <a:gd name="T15" fmla="*/ 47 h 666"/>
                  <a:gd name="T16" fmla="*/ 912 w 958"/>
                  <a:gd name="T17" fmla="*/ 0 h 666"/>
                  <a:gd name="T18" fmla="*/ 479 w 958"/>
                  <a:gd name="T19" fmla="*/ 16 h 666"/>
                  <a:gd name="T20" fmla="*/ 490 w 958"/>
                  <a:gd name="T21" fmla="*/ 26 h 666"/>
                  <a:gd name="T22" fmla="*/ 479 w 958"/>
                  <a:gd name="T23" fmla="*/ 37 h 666"/>
                  <a:gd name="T24" fmla="*/ 468 w 958"/>
                  <a:gd name="T25" fmla="*/ 26 h 666"/>
                  <a:gd name="T26" fmla="*/ 479 w 958"/>
                  <a:gd name="T27" fmla="*/ 16 h 666"/>
                  <a:gd name="T28" fmla="*/ 479 w 958"/>
                  <a:gd name="T29" fmla="*/ 648 h 666"/>
                  <a:gd name="T30" fmla="*/ 458 w 958"/>
                  <a:gd name="T31" fmla="*/ 627 h 666"/>
                  <a:gd name="T32" fmla="*/ 479 w 958"/>
                  <a:gd name="T33" fmla="*/ 606 h 666"/>
                  <a:gd name="T34" fmla="*/ 500 w 958"/>
                  <a:gd name="T35" fmla="*/ 627 h 666"/>
                  <a:gd name="T36" fmla="*/ 479 w 958"/>
                  <a:gd name="T37" fmla="*/ 648 h 666"/>
                  <a:gd name="T38" fmla="*/ 905 w 958"/>
                  <a:gd name="T39" fmla="*/ 594 h 666"/>
                  <a:gd name="T40" fmla="*/ 53 w 958"/>
                  <a:gd name="T41" fmla="*/ 594 h 666"/>
                  <a:gd name="T42" fmla="*/ 53 w 958"/>
                  <a:gd name="T43" fmla="*/ 53 h 666"/>
                  <a:gd name="T44" fmla="*/ 905 w 958"/>
                  <a:gd name="T45" fmla="*/ 53 h 666"/>
                  <a:gd name="T46" fmla="*/ 905 w 958"/>
                  <a:gd name="T47" fmla="*/ 594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8" h="666">
                    <a:moveTo>
                      <a:pt x="912" y="0"/>
                    </a:moveTo>
                    <a:cubicBezTo>
                      <a:pt x="47" y="0"/>
                      <a:pt x="47" y="0"/>
                      <a:pt x="47" y="0"/>
                    </a:cubicBezTo>
                    <a:cubicBezTo>
                      <a:pt x="21" y="0"/>
                      <a:pt x="0" y="21"/>
                      <a:pt x="0" y="47"/>
                    </a:cubicBezTo>
                    <a:cubicBezTo>
                      <a:pt x="0" y="620"/>
                      <a:pt x="0" y="620"/>
                      <a:pt x="0" y="620"/>
                    </a:cubicBezTo>
                    <a:cubicBezTo>
                      <a:pt x="0" y="645"/>
                      <a:pt x="21" y="666"/>
                      <a:pt x="47" y="666"/>
                    </a:cubicBezTo>
                    <a:cubicBezTo>
                      <a:pt x="912" y="666"/>
                      <a:pt x="912" y="666"/>
                      <a:pt x="912" y="666"/>
                    </a:cubicBezTo>
                    <a:cubicBezTo>
                      <a:pt x="937" y="666"/>
                      <a:pt x="958" y="645"/>
                      <a:pt x="958" y="620"/>
                    </a:cubicBezTo>
                    <a:cubicBezTo>
                      <a:pt x="958" y="47"/>
                      <a:pt x="958" y="47"/>
                      <a:pt x="958" y="47"/>
                    </a:cubicBezTo>
                    <a:cubicBezTo>
                      <a:pt x="958" y="21"/>
                      <a:pt x="937" y="0"/>
                      <a:pt x="912" y="0"/>
                    </a:cubicBezTo>
                    <a:close/>
                    <a:moveTo>
                      <a:pt x="479" y="16"/>
                    </a:moveTo>
                    <a:cubicBezTo>
                      <a:pt x="485" y="16"/>
                      <a:pt x="490" y="21"/>
                      <a:pt x="490" y="26"/>
                    </a:cubicBezTo>
                    <a:cubicBezTo>
                      <a:pt x="490" y="32"/>
                      <a:pt x="485" y="37"/>
                      <a:pt x="479" y="37"/>
                    </a:cubicBezTo>
                    <a:cubicBezTo>
                      <a:pt x="474" y="37"/>
                      <a:pt x="468" y="32"/>
                      <a:pt x="468" y="26"/>
                    </a:cubicBezTo>
                    <a:cubicBezTo>
                      <a:pt x="468" y="21"/>
                      <a:pt x="474" y="16"/>
                      <a:pt x="479" y="16"/>
                    </a:cubicBezTo>
                    <a:close/>
                    <a:moveTo>
                      <a:pt x="479" y="648"/>
                    </a:moveTo>
                    <a:cubicBezTo>
                      <a:pt x="467" y="648"/>
                      <a:pt x="458" y="639"/>
                      <a:pt x="458" y="627"/>
                    </a:cubicBezTo>
                    <a:cubicBezTo>
                      <a:pt x="458" y="616"/>
                      <a:pt x="467" y="606"/>
                      <a:pt x="479" y="606"/>
                    </a:cubicBezTo>
                    <a:cubicBezTo>
                      <a:pt x="491" y="606"/>
                      <a:pt x="500" y="616"/>
                      <a:pt x="500" y="627"/>
                    </a:cubicBezTo>
                    <a:cubicBezTo>
                      <a:pt x="500" y="639"/>
                      <a:pt x="491" y="648"/>
                      <a:pt x="479" y="648"/>
                    </a:cubicBezTo>
                    <a:close/>
                    <a:moveTo>
                      <a:pt x="905" y="594"/>
                    </a:moveTo>
                    <a:cubicBezTo>
                      <a:pt x="53" y="594"/>
                      <a:pt x="53" y="594"/>
                      <a:pt x="53" y="594"/>
                    </a:cubicBezTo>
                    <a:cubicBezTo>
                      <a:pt x="53" y="53"/>
                      <a:pt x="53" y="53"/>
                      <a:pt x="53" y="53"/>
                    </a:cubicBezTo>
                    <a:cubicBezTo>
                      <a:pt x="905" y="53"/>
                      <a:pt x="905" y="53"/>
                      <a:pt x="905" y="53"/>
                    </a:cubicBezTo>
                    <a:lnTo>
                      <a:pt x="905" y="594"/>
                    </a:lnTo>
                    <a:close/>
                  </a:path>
                </a:pathLst>
              </a:custGeom>
              <a:grpFill/>
              <a:ln>
                <a:solidFill>
                  <a:srgbClr val="53545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5" tIns="143371" rIns="179215" bIns="143371" numCol="1" spcCol="0" rtlCol="0" fromWordArt="0" anchor="t" anchorCtr="0" forceAA="0" compatLnSpc="1">
                <a:prstTxWarp prst="textNoShape">
                  <a:avLst/>
                </a:prstTxWarp>
                <a:noAutofit/>
              </a:bodyPr>
              <a:lstStyle/>
              <a:p>
                <a:pPr algn="ctr" defTabSz="913745"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53" name="Group 52"/>
            <p:cNvGrpSpPr/>
            <p:nvPr/>
          </p:nvGrpSpPr>
          <p:grpSpPr>
            <a:xfrm>
              <a:off x="8014136" y="1995487"/>
              <a:ext cx="408578" cy="767452"/>
              <a:chOff x="7162800" y="1926714"/>
              <a:chExt cx="408578" cy="767452"/>
            </a:xfrm>
            <a:grpFill/>
          </p:grpSpPr>
          <p:sp>
            <p:nvSpPr>
              <p:cNvPr id="54" name="Rectangle 53"/>
              <p:cNvSpPr/>
              <p:nvPr/>
            </p:nvSpPr>
            <p:spPr bwMode="auto">
              <a:xfrm>
                <a:off x="7185026" y="2000250"/>
                <a:ext cx="361950" cy="666750"/>
              </a:xfrm>
              <a:prstGeom prst="rect">
                <a:avLst/>
              </a:prstGeom>
              <a:solidFill>
                <a:schemeClr val="bg1"/>
              </a:solidFill>
              <a:ln>
                <a:solidFill>
                  <a:srgbClr val="53545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46283" rIns="182854" bIns="146283" numCol="1" rtlCol="0" anchor="ctr" anchorCtr="0" compatLnSpc="1">
                <a:prstTxWarp prst="textNoShape">
                  <a:avLst/>
                </a:prstTxWarp>
              </a:bodyPr>
              <a:lstStyle/>
              <a:p>
                <a:pPr algn="ctr" defTabSz="932293"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sp>
            <p:nvSpPr>
              <p:cNvPr id="55" name="Freeform 13"/>
              <p:cNvSpPr>
                <a:spLocks noChangeAspect="1" noEditPoints="1"/>
              </p:cNvSpPr>
              <p:nvPr/>
            </p:nvSpPr>
            <p:spPr bwMode="black">
              <a:xfrm>
                <a:off x="7162800" y="1926714"/>
                <a:ext cx="408578" cy="767452"/>
              </a:xfrm>
              <a:custGeom>
                <a:avLst/>
                <a:gdLst>
                  <a:gd name="T0" fmla="*/ 860 w 1012"/>
                  <a:gd name="T1" fmla="*/ 1756 h 1907"/>
                  <a:gd name="T2" fmla="*/ 837 w 1012"/>
                  <a:gd name="T3" fmla="*/ 1771 h 1907"/>
                  <a:gd name="T4" fmla="*/ 855 w 1012"/>
                  <a:gd name="T5" fmla="*/ 1796 h 1907"/>
                  <a:gd name="T6" fmla="*/ 873 w 1012"/>
                  <a:gd name="T7" fmla="*/ 1766 h 1907"/>
                  <a:gd name="T8" fmla="*/ 860 w 1012"/>
                  <a:gd name="T9" fmla="*/ 1756 h 1907"/>
                  <a:gd name="T10" fmla="*/ 837 w 1012"/>
                  <a:gd name="T11" fmla="*/ 1771 h 1907"/>
                  <a:gd name="T12" fmla="*/ 855 w 1012"/>
                  <a:gd name="T13" fmla="*/ 1796 h 1907"/>
                  <a:gd name="T14" fmla="*/ 873 w 1012"/>
                  <a:gd name="T15" fmla="*/ 1766 h 1907"/>
                  <a:gd name="T16" fmla="*/ 44 w 1012"/>
                  <a:gd name="T17" fmla="*/ 0 h 1907"/>
                  <a:gd name="T18" fmla="*/ 0 w 1012"/>
                  <a:gd name="T19" fmla="*/ 1864 h 1907"/>
                  <a:gd name="T20" fmla="*/ 968 w 1012"/>
                  <a:gd name="T21" fmla="*/ 1907 h 1907"/>
                  <a:gd name="T22" fmla="*/ 1012 w 1012"/>
                  <a:gd name="T23" fmla="*/ 44 h 1907"/>
                  <a:gd name="T24" fmla="*/ 201 w 1012"/>
                  <a:gd name="T25" fmla="*/ 1793 h 1907"/>
                  <a:gd name="T26" fmla="*/ 171 w 1012"/>
                  <a:gd name="T27" fmla="*/ 1816 h 1907"/>
                  <a:gd name="T28" fmla="*/ 119 w 1012"/>
                  <a:gd name="T29" fmla="*/ 1785 h 1907"/>
                  <a:gd name="T30" fmla="*/ 171 w 1012"/>
                  <a:gd name="T31" fmla="*/ 1755 h 1907"/>
                  <a:gd name="T32" fmla="*/ 201 w 1012"/>
                  <a:gd name="T33" fmla="*/ 1777 h 1907"/>
                  <a:gd name="T34" fmla="*/ 500 w 1012"/>
                  <a:gd name="T35" fmla="*/ 1819 h 1907"/>
                  <a:gd name="T36" fmla="*/ 473 w 1012"/>
                  <a:gd name="T37" fmla="*/ 1792 h 1907"/>
                  <a:gd name="T38" fmla="*/ 500 w 1012"/>
                  <a:gd name="T39" fmla="*/ 1819 h 1907"/>
                  <a:gd name="T40" fmla="*/ 473 w 1012"/>
                  <a:gd name="T41" fmla="*/ 1789 h 1907"/>
                  <a:gd name="T42" fmla="*/ 500 w 1012"/>
                  <a:gd name="T43" fmla="*/ 1763 h 1907"/>
                  <a:gd name="T44" fmla="*/ 539 w 1012"/>
                  <a:gd name="T45" fmla="*/ 1824 h 1907"/>
                  <a:gd name="T46" fmla="*/ 503 w 1012"/>
                  <a:gd name="T47" fmla="*/ 1792 h 1907"/>
                  <a:gd name="T48" fmla="*/ 539 w 1012"/>
                  <a:gd name="T49" fmla="*/ 1824 h 1907"/>
                  <a:gd name="T50" fmla="*/ 503 w 1012"/>
                  <a:gd name="T51" fmla="*/ 1789 h 1907"/>
                  <a:gd name="T52" fmla="*/ 539 w 1012"/>
                  <a:gd name="T53" fmla="*/ 1758 h 1907"/>
                  <a:gd name="T54" fmla="*/ 883 w 1012"/>
                  <a:gd name="T55" fmla="*/ 1783 h 1907"/>
                  <a:gd name="T56" fmla="*/ 848 w 1012"/>
                  <a:gd name="T57" fmla="*/ 1804 h 1907"/>
                  <a:gd name="T58" fmla="*/ 819 w 1012"/>
                  <a:gd name="T59" fmla="*/ 1823 h 1907"/>
                  <a:gd name="T60" fmla="*/ 809 w 1012"/>
                  <a:gd name="T61" fmla="*/ 1823 h 1907"/>
                  <a:gd name="T62" fmla="*/ 809 w 1012"/>
                  <a:gd name="T63" fmla="*/ 1812 h 1907"/>
                  <a:gd name="T64" fmla="*/ 812 w 1012"/>
                  <a:gd name="T65" fmla="*/ 1809 h 1907"/>
                  <a:gd name="T66" fmla="*/ 815 w 1012"/>
                  <a:gd name="T67" fmla="*/ 1806 h 1907"/>
                  <a:gd name="T68" fmla="*/ 831 w 1012"/>
                  <a:gd name="T69" fmla="*/ 1790 h 1907"/>
                  <a:gd name="T70" fmla="*/ 855 w 1012"/>
                  <a:gd name="T71" fmla="*/ 1747 h 1907"/>
                  <a:gd name="T72" fmla="*/ 880 w 1012"/>
                  <a:gd name="T73" fmla="*/ 1761 h 1907"/>
                  <a:gd name="T74" fmla="*/ 921 w 1012"/>
                  <a:gd name="T75" fmla="*/ 1658 h 1907"/>
                  <a:gd name="T76" fmla="*/ 91 w 1012"/>
                  <a:gd name="T77" fmla="*/ 234 h 1907"/>
                  <a:gd name="T78" fmla="*/ 921 w 1012"/>
                  <a:gd name="T79" fmla="*/ 1658 h 1907"/>
                  <a:gd name="T80" fmla="*/ 855 w 1012"/>
                  <a:gd name="T81" fmla="*/ 1756 h 1907"/>
                  <a:gd name="T82" fmla="*/ 851 w 1012"/>
                  <a:gd name="T83" fmla="*/ 1796 h 1907"/>
                  <a:gd name="T84" fmla="*/ 875 w 1012"/>
                  <a:gd name="T85" fmla="*/ 1781 h 1907"/>
                  <a:gd name="T86" fmla="*/ 860 w 1012"/>
                  <a:gd name="T87" fmla="*/ 1756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2" h="1907">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968" y="0"/>
                    </a:moveTo>
                    <a:cubicBezTo>
                      <a:pt x="968" y="0"/>
                      <a:pt x="968" y="0"/>
                      <a:pt x="44" y="0"/>
                    </a:cubicBezTo>
                    <a:cubicBezTo>
                      <a:pt x="19" y="0"/>
                      <a:pt x="0" y="19"/>
                      <a:pt x="0" y="44"/>
                    </a:cubicBezTo>
                    <a:cubicBezTo>
                      <a:pt x="0" y="1864"/>
                      <a:pt x="0" y="1864"/>
                      <a:pt x="0" y="1864"/>
                    </a:cubicBezTo>
                    <a:cubicBezTo>
                      <a:pt x="0" y="1889"/>
                      <a:pt x="19" y="1907"/>
                      <a:pt x="44" y="1907"/>
                    </a:cubicBezTo>
                    <a:cubicBezTo>
                      <a:pt x="44" y="1907"/>
                      <a:pt x="44" y="1907"/>
                      <a:pt x="968" y="1907"/>
                    </a:cubicBezTo>
                    <a:cubicBezTo>
                      <a:pt x="993" y="1907"/>
                      <a:pt x="1012" y="1889"/>
                      <a:pt x="1012" y="1864"/>
                    </a:cubicBezTo>
                    <a:cubicBezTo>
                      <a:pt x="1012" y="44"/>
                      <a:pt x="1012" y="44"/>
                      <a:pt x="1012" y="44"/>
                    </a:cubicBezTo>
                    <a:cubicBezTo>
                      <a:pt x="1012" y="19"/>
                      <a:pt x="993" y="0"/>
                      <a:pt x="968" y="0"/>
                    </a:cubicBezTo>
                    <a:close/>
                    <a:moveTo>
                      <a:pt x="201" y="1793"/>
                    </a:moveTo>
                    <a:cubicBezTo>
                      <a:pt x="147" y="1793"/>
                      <a:pt x="147" y="1793"/>
                      <a:pt x="147" y="1793"/>
                    </a:cubicBezTo>
                    <a:cubicBezTo>
                      <a:pt x="171" y="1816"/>
                      <a:pt x="171" y="1816"/>
                      <a:pt x="171" y="1816"/>
                    </a:cubicBezTo>
                    <a:cubicBezTo>
                      <a:pt x="151" y="1816"/>
                      <a:pt x="151" y="1816"/>
                      <a:pt x="151" y="1816"/>
                    </a:cubicBezTo>
                    <a:cubicBezTo>
                      <a:pt x="119" y="1785"/>
                      <a:pt x="119" y="1785"/>
                      <a:pt x="119" y="1785"/>
                    </a:cubicBezTo>
                    <a:cubicBezTo>
                      <a:pt x="151" y="1755"/>
                      <a:pt x="151" y="1755"/>
                      <a:pt x="151" y="1755"/>
                    </a:cubicBezTo>
                    <a:cubicBezTo>
                      <a:pt x="171" y="1755"/>
                      <a:pt x="171" y="1755"/>
                      <a:pt x="171" y="1755"/>
                    </a:cubicBezTo>
                    <a:cubicBezTo>
                      <a:pt x="147" y="1777"/>
                      <a:pt x="147" y="1777"/>
                      <a:pt x="147" y="1777"/>
                    </a:cubicBezTo>
                    <a:cubicBezTo>
                      <a:pt x="201" y="1777"/>
                      <a:pt x="201" y="1777"/>
                      <a:pt x="201" y="1777"/>
                    </a:cubicBezTo>
                    <a:lnTo>
                      <a:pt x="201" y="1793"/>
                    </a:lnTo>
                    <a:close/>
                    <a:moveTo>
                      <a:pt x="500" y="1819"/>
                    </a:moveTo>
                    <a:cubicBezTo>
                      <a:pt x="473" y="1815"/>
                      <a:pt x="473" y="1815"/>
                      <a:pt x="473" y="1815"/>
                    </a:cubicBezTo>
                    <a:cubicBezTo>
                      <a:pt x="473" y="1792"/>
                      <a:pt x="473" y="1792"/>
                      <a:pt x="473" y="1792"/>
                    </a:cubicBezTo>
                    <a:cubicBezTo>
                      <a:pt x="500" y="1792"/>
                      <a:pt x="500" y="1792"/>
                      <a:pt x="500" y="1792"/>
                    </a:cubicBezTo>
                    <a:lnTo>
                      <a:pt x="500" y="1819"/>
                    </a:lnTo>
                    <a:close/>
                    <a:moveTo>
                      <a:pt x="500" y="1789"/>
                    </a:moveTo>
                    <a:cubicBezTo>
                      <a:pt x="473" y="1789"/>
                      <a:pt x="473" y="1789"/>
                      <a:pt x="473" y="1789"/>
                    </a:cubicBezTo>
                    <a:cubicBezTo>
                      <a:pt x="473" y="1767"/>
                      <a:pt x="473" y="1767"/>
                      <a:pt x="473" y="1767"/>
                    </a:cubicBezTo>
                    <a:cubicBezTo>
                      <a:pt x="500" y="1763"/>
                      <a:pt x="500" y="1763"/>
                      <a:pt x="500" y="1763"/>
                    </a:cubicBezTo>
                    <a:lnTo>
                      <a:pt x="500" y="1789"/>
                    </a:lnTo>
                    <a:close/>
                    <a:moveTo>
                      <a:pt x="539" y="1824"/>
                    </a:moveTo>
                    <a:cubicBezTo>
                      <a:pt x="503" y="1819"/>
                      <a:pt x="503" y="1819"/>
                      <a:pt x="503" y="1819"/>
                    </a:cubicBezTo>
                    <a:cubicBezTo>
                      <a:pt x="503" y="1792"/>
                      <a:pt x="503" y="1792"/>
                      <a:pt x="503" y="1792"/>
                    </a:cubicBezTo>
                    <a:cubicBezTo>
                      <a:pt x="539" y="1792"/>
                      <a:pt x="539" y="1792"/>
                      <a:pt x="539" y="1792"/>
                    </a:cubicBezTo>
                    <a:lnTo>
                      <a:pt x="539" y="1824"/>
                    </a:lnTo>
                    <a:close/>
                    <a:moveTo>
                      <a:pt x="539" y="1789"/>
                    </a:moveTo>
                    <a:cubicBezTo>
                      <a:pt x="503" y="1789"/>
                      <a:pt x="503" y="1789"/>
                      <a:pt x="503" y="1789"/>
                    </a:cubicBezTo>
                    <a:cubicBezTo>
                      <a:pt x="503" y="1763"/>
                      <a:pt x="503" y="1763"/>
                      <a:pt x="503" y="1763"/>
                    </a:cubicBezTo>
                    <a:cubicBezTo>
                      <a:pt x="539" y="1758"/>
                      <a:pt x="539" y="1758"/>
                      <a:pt x="539" y="1758"/>
                    </a:cubicBezTo>
                    <a:lnTo>
                      <a:pt x="539" y="1789"/>
                    </a:lnTo>
                    <a:close/>
                    <a:moveTo>
                      <a:pt x="883" y="1783"/>
                    </a:moveTo>
                    <a:cubicBezTo>
                      <a:pt x="881" y="1796"/>
                      <a:pt x="869" y="1806"/>
                      <a:pt x="855" y="1806"/>
                    </a:cubicBezTo>
                    <a:cubicBezTo>
                      <a:pt x="853" y="1806"/>
                      <a:pt x="851" y="1804"/>
                      <a:pt x="848" y="1804"/>
                    </a:cubicBezTo>
                    <a:cubicBezTo>
                      <a:pt x="846" y="1803"/>
                      <a:pt x="844" y="1802"/>
                      <a:pt x="841" y="1801"/>
                    </a:cubicBezTo>
                    <a:cubicBezTo>
                      <a:pt x="841" y="1801"/>
                      <a:pt x="841" y="1801"/>
                      <a:pt x="819" y="1823"/>
                    </a:cubicBezTo>
                    <a:cubicBezTo>
                      <a:pt x="818" y="1824"/>
                      <a:pt x="816" y="1824"/>
                      <a:pt x="815" y="1824"/>
                    </a:cubicBezTo>
                    <a:cubicBezTo>
                      <a:pt x="812" y="1824"/>
                      <a:pt x="811" y="1824"/>
                      <a:pt x="809" y="1823"/>
                    </a:cubicBezTo>
                    <a:cubicBezTo>
                      <a:pt x="806" y="1820"/>
                      <a:pt x="806" y="1815"/>
                      <a:pt x="809" y="1813"/>
                    </a:cubicBezTo>
                    <a:cubicBezTo>
                      <a:pt x="809" y="1813"/>
                      <a:pt x="809" y="1812"/>
                      <a:pt x="809" y="1812"/>
                    </a:cubicBezTo>
                    <a:cubicBezTo>
                      <a:pt x="810" y="1812"/>
                      <a:pt x="810" y="1811"/>
                      <a:pt x="811" y="1810"/>
                    </a:cubicBezTo>
                    <a:cubicBezTo>
                      <a:pt x="811" y="1810"/>
                      <a:pt x="812" y="1810"/>
                      <a:pt x="812" y="1809"/>
                    </a:cubicBezTo>
                    <a:cubicBezTo>
                      <a:pt x="813" y="1808"/>
                      <a:pt x="814" y="1808"/>
                      <a:pt x="815" y="1807"/>
                    </a:cubicBezTo>
                    <a:cubicBezTo>
                      <a:pt x="815" y="1806"/>
                      <a:pt x="815" y="1806"/>
                      <a:pt x="815" y="1806"/>
                    </a:cubicBezTo>
                    <a:cubicBezTo>
                      <a:pt x="816" y="1806"/>
                      <a:pt x="816" y="1805"/>
                      <a:pt x="817" y="1805"/>
                    </a:cubicBezTo>
                    <a:cubicBezTo>
                      <a:pt x="831" y="1790"/>
                      <a:pt x="831" y="1790"/>
                      <a:pt x="831" y="1790"/>
                    </a:cubicBezTo>
                    <a:cubicBezTo>
                      <a:pt x="827" y="1784"/>
                      <a:pt x="826" y="1776"/>
                      <a:pt x="827" y="1769"/>
                    </a:cubicBezTo>
                    <a:cubicBezTo>
                      <a:pt x="831" y="1756"/>
                      <a:pt x="842" y="1747"/>
                      <a:pt x="855" y="1747"/>
                    </a:cubicBezTo>
                    <a:cubicBezTo>
                      <a:pt x="858" y="1747"/>
                      <a:pt x="860" y="1747"/>
                      <a:pt x="862" y="1748"/>
                    </a:cubicBezTo>
                    <a:cubicBezTo>
                      <a:pt x="870" y="1749"/>
                      <a:pt x="876" y="1754"/>
                      <a:pt x="880" y="1761"/>
                    </a:cubicBezTo>
                    <a:cubicBezTo>
                      <a:pt x="884" y="1768"/>
                      <a:pt x="885" y="1775"/>
                      <a:pt x="883" y="1783"/>
                    </a:cubicBezTo>
                    <a:close/>
                    <a:moveTo>
                      <a:pt x="921" y="1658"/>
                    </a:moveTo>
                    <a:cubicBezTo>
                      <a:pt x="91" y="1658"/>
                      <a:pt x="91" y="1658"/>
                      <a:pt x="91" y="1658"/>
                    </a:cubicBezTo>
                    <a:cubicBezTo>
                      <a:pt x="91" y="234"/>
                      <a:pt x="91" y="234"/>
                      <a:pt x="91" y="234"/>
                    </a:cubicBezTo>
                    <a:cubicBezTo>
                      <a:pt x="921" y="234"/>
                      <a:pt x="921" y="234"/>
                      <a:pt x="921" y="234"/>
                    </a:cubicBezTo>
                    <a:lnTo>
                      <a:pt x="921" y="1658"/>
                    </a:lnTo>
                    <a:close/>
                    <a:moveTo>
                      <a:pt x="860" y="1756"/>
                    </a:move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ubicBezTo>
                      <a:pt x="870" y="1761"/>
                      <a:pt x="866" y="1757"/>
                      <a:pt x="860" y="1756"/>
                    </a:cubicBezTo>
                    <a:close/>
                  </a:path>
                </a:pathLst>
              </a:custGeom>
              <a:grpFill/>
              <a:ln>
                <a:solidFill>
                  <a:srgbClr val="53545A"/>
                </a:solidFill>
              </a:ln>
            </p:spPr>
            <p:txBody>
              <a:bodyPr vert="horz" wrap="square" lIns="89608" tIns="44805" rIns="89608" bIns="44805" numCol="1" anchor="t" anchorCtr="0" compatLnSpc="1">
                <a:prstTxWarp prst="textNoShape">
                  <a:avLst/>
                </a:prstTxWarp>
              </a:bodyPr>
              <a:lstStyle/>
              <a:p>
                <a:pPr defTabSz="914010">
                  <a:defRPr/>
                </a:pPr>
                <a:endParaRPr lang="en-US" kern="0" dirty="0">
                  <a:solidFill>
                    <a:srgbClr val="FFFFFF"/>
                  </a:solidFill>
                </a:endParaRPr>
              </a:p>
            </p:txBody>
          </p:sp>
        </p:grpSp>
      </p:grpSp>
      <p:sp>
        <p:nvSpPr>
          <p:cNvPr id="58" name="Freeform 172"/>
          <p:cNvSpPr>
            <a:spLocks noChangeAspect="1" noEditPoints="1"/>
          </p:cNvSpPr>
          <p:nvPr/>
        </p:nvSpPr>
        <p:spPr bwMode="auto">
          <a:xfrm>
            <a:off x="4512318" y="1828568"/>
            <a:ext cx="412286" cy="442507"/>
          </a:xfrm>
          <a:custGeom>
            <a:avLst/>
            <a:gdLst>
              <a:gd name="T0" fmla="*/ 152 w 191"/>
              <a:gd name="T1" fmla="*/ 141 h 205"/>
              <a:gd name="T2" fmla="*/ 152 w 191"/>
              <a:gd name="T3" fmla="*/ 166 h 205"/>
              <a:gd name="T4" fmla="*/ 128 w 191"/>
              <a:gd name="T5" fmla="*/ 166 h 205"/>
              <a:gd name="T6" fmla="*/ 128 w 191"/>
              <a:gd name="T7" fmla="*/ 179 h 205"/>
              <a:gd name="T8" fmla="*/ 152 w 191"/>
              <a:gd name="T9" fmla="*/ 179 h 205"/>
              <a:gd name="T10" fmla="*/ 152 w 191"/>
              <a:gd name="T11" fmla="*/ 205 h 205"/>
              <a:gd name="T12" fmla="*/ 165 w 191"/>
              <a:gd name="T13" fmla="*/ 205 h 205"/>
              <a:gd name="T14" fmla="*/ 165 w 191"/>
              <a:gd name="T15" fmla="*/ 179 h 205"/>
              <a:gd name="T16" fmla="*/ 191 w 191"/>
              <a:gd name="T17" fmla="*/ 179 h 205"/>
              <a:gd name="T18" fmla="*/ 191 w 191"/>
              <a:gd name="T19" fmla="*/ 166 h 205"/>
              <a:gd name="T20" fmla="*/ 165 w 191"/>
              <a:gd name="T21" fmla="*/ 166 h 205"/>
              <a:gd name="T22" fmla="*/ 165 w 191"/>
              <a:gd name="T23" fmla="*/ 141 h 205"/>
              <a:gd name="T24" fmla="*/ 152 w 191"/>
              <a:gd name="T25" fmla="*/ 141 h 205"/>
              <a:gd name="T26" fmla="*/ 152 w 191"/>
              <a:gd name="T27" fmla="*/ 81 h 205"/>
              <a:gd name="T28" fmla="*/ 152 w 191"/>
              <a:gd name="T29" fmla="*/ 13 h 205"/>
              <a:gd name="T30" fmla="*/ 165 w 191"/>
              <a:gd name="T31" fmla="*/ 13 h 205"/>
              <a:gd name="T32" fmla="*/ 165 w 191"/>
              <a:gd name="T33" fmla="*/ 81 h 205"/>
              <a:gd name="T34" fmla="*/ 159 w 191"/>
              <a:gd name="T35" fmla="*/ 87 h 205"/>
              <a:gd name="T36" fmla="*/ 152 w 191"/>
              <a:gd name="T37" fmla="*/ 81 h 205"/>
              <a:gd name="T38" fmla="*/ 0 w 191"/>
              <a:gd name="T39" fmla="*/ 0 h 205"/>
              <a:gd name="T40" fmla="*/ 0 w 191"/>
              <a:gd name="T41" fmla="*/ 205 h 205"/>
              <a:gd name="T42" fmla="*/ 141 w 191"/>
              <a:gd name="T43" fmla="*/ 205 h 205"/>
              <a:gd name="T44" fmla="*/ 141 w 191"/>
              <a:gd name="T45" fmla="*/ 192 h 205"/>
              <a:gd name="T46" fmla="*/ 13 w 191"/>
              <a:gd name="T47" fmla="*/ 192 h 205"/>
              <a:gd name="T48" fmla="*/ 13 w 191"/>
              <a:gd name="T49" fmla="*/ 13 h 205"/>
              <a:gd name="T50" fmla="*/ 141 w 191"/>
              <a:gd name="T51" fmla="*/ 13 h 205"/>
              <a:gd name="T52" fmla="*/ 141 w 191"/>
              <a:gd name="T53" fmla="*/ 86 h 205"/>
              <a:gd name="T54" fmla="*/ 152 w 191"/>
              <a:gd name="T55" fmla="*/ 99 h 205"/>
              <a:gd name="T56" fmla="*/ 152 w 191"/>
              <a:gd name="T57" fmla="*/ 128 h 205"/>
              <a:gd name="T58" fmla="*/ 165 w 191"/>
              <a:gd name="T59" fmla="*/ 128 h 205"/>
              <a:gd name="T60" fmla="*/ 165 w 191"/>
              <a:gd name="T61" fmla="*/ 99 h 205"/>
              <a:gd name="T62" fmla="*/ 178 w 191"/>
              <a:gd name="T63" fmla="*/ 86 h 205"/>
              <a:gd name="T64" fmla="*/ 178 w 191"/>
              <a:gd name="T65" fmla="*/ 0 h 205"/>
              <a:gd name="T66" fmla="*/ 0 w 191"/>
              <a:gd name="T67"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1" h="205">
                <a:moveTo>
                  <a:pt x="152" y="141"/>
                </a:moveTo>
                <a:lnTo>
                  <a:pt x="152" y="166"/>
                </a:lnTo>
                <a:lnTo>
                  <a:pt x="128" y="166"/>
                </a:lnTo>
                <a:lnTo>
                  <a:pt x="128" y="179"/>
                </a:lnTo>
                <a:lnTo>
                  <a:pt x="152" y="179"/>
                </a:lnTo>
                <a:lnTo>
                  <a:pt x="152" y="205"/>
                </a:lnTo>
                <a:lnTo>
                  <a:pt x="165" y="205"/>
                </a:lnTo>
                <a:lnTo>
                  <a:pt x="165" y="179"/>
                </a:lnTo>
                <a:lnTo>
                  <a:pt x="191" y="179"/>
                </a:lnTo>
                <a:lnTo>
                  <a:pt x="191" y="166"/>
                </a:lnTo>
                <a:lnTo>
                  <a:pt x="165" y="166"/>
                </a:lnTo>
                <a:lnTo>
                  <a:pt x="165" y="141"/>
                </a:lnTo>
                <a:lnTo>
                  <a:pt x="152" y="141"/>
                </a:lnTo>
                <a:close/>
                <a:moveTo>
                  <a:pt x="152" y="81"/>
                </a:moveTo>
                <a:lnTo>
                  <a:pt x="152" y="13"/>
                </a:lnTo>
                <a:lnTo>
                  <a:pt x="165" y="13"/>
                </a:lnTo>
                <a:lnTo>
                  <a:pt x="165" y="81"/>
                </a:lnTo>
                <a:lnTo>
                  <a:pt x="159" y="87"/>
                </a:lnTo>
                <a:lnTo>
                  <a:pt x="152" y="81"/>
                </a:lnTo>
                <a:close/>
                <a:moveTo>
                  <a:pt x="0" y="0"/>
                </a:moveTo>
                <a:lnTo>
                  <a:pt x="0" y="205"/>
                </a:lnTo>
                <a:lnTo>
                  <a:pt x="141" y="205"/>
                </a:lnTo>
                <a:lnTo>
                  <a:pt x="141" y="192"/>
                </a:lnTo>
                <a:lnTo>
                  <a:pt x="13" y="192"/>
                </a:lnTo>
                <a:lnTo>
                  <a:pt x="13" y="13"/>
                </a:lnTo>
                <a:lnTo>
                  <a:pt x="141" y="13"/>
                </a:lnTo>
                <a:lnTo>
                  <a:pt x="141" y="86"/>
                </a:lnTo>
                <a:lnTo>
                  <a:pt x="152" y="99"/>
                </a:lnTo>
                <a:lnTo>
                  <a:pt x="152" y="128"/>
                </a:lnTo>
                <a:lnTo>
                  <a:pt x="165" y="128"/>
                </a:lnTo>
                <a:lnTo>
                  <a:pt x="165" y="99"/>
                </a:lnTo>
                <a:lnTo>
                  <a:pt x="178" y="86"/>
                </a:lnTo>
                <a:lnTo>
                  <a:pt x="178" y="0"/>
                </a:lnTo>
                <a:lnTo>
                  <a:pt x="0" y="0"/>
                </a:lnTo>
                <a:close/>
              </a:path>
            </a:pathLst>
          </a:custGeom>
          <a:solidFill>
            <a:srgbClr val="494A50"/>
          </a:solidFill>
          <a:ln>
            <a:solidFill>
              <a:srgbClr val="414248"/>
            </a:solidFill>
          </a:ln>
        </p:spPr>
        <p:txBody>
          <a:bodyPr vert="horz" wrap="square" lIns="91427" tIns="45713" rIns="91427" bIns="45713" numCol="1" anchor="t" anchorCtr="0" compatLnSpc="1">
            <a:prstTxWarp prst="textNoShape">
              <a:avLst/>
            </a:prstTxWarp>
          </a:bodyPr>
          <a:lstStyle/>
          <a:p>
            <a:pPr defTabSz="914224">
              <a:defRPr/>
            </a:pPr>
            <a:endParaRPr lang="en-US" kern="0" dirty="0">
              <a:solidFill>
                <a:sysClr val="windowText" lastClr="000000"/>
              </a:solidFill>
            </a:endParaRPr>
          </a:p>
        </p:txBody>
      </p:sp>
      <p:sp>
        <p:nvSpPr>
          <p:cNvPr id="59" name="Freeform 11"/>
          <p:cNvSpPr>
            <a:spLocks noChangeAspect="1" noEditPoints="1"/>
          </p:cNvSpPr>
          <p:nvPr/>
        </p:nvSpPr>
        <p:spPr bwMode="auto">
          <a:xfrm>
            <a:off x="1604531" y="1826648"/>
            <a:ext cx="463803" cy="464632"/>
          </a:xfrm>
          <a:custGeom>
            <a:avLst/>
            <a:gdLst>
              <a:gd name="T0" fmla="*/ 881 w 966"/>
              <a:gd name="T1" fmla="*/ 82 h 968"/>
              <a:gd name="T2" fmla="*/ 669 w 966"/>
              <a:gd name="T3" fmla="*/ 99 h 968"/>
              <a:gd name="T4" fmla="*/ 483 w 966"/>
              <a:gd name="T5" fmla="*/ 0 h 968"/>
              <a:gd name="T6" fmla="*/ 297 w 966"/>
              <a:gd name="T7" fmla="*/ 99 h 968"/>
              <a:gd name="T8" fmla="*/ 85 w 966"/>
              <a:gd name="T9" fmla="*/ 82 h 968"/>
              <a:gd name="T10" fmla="*/ 79 w 966"/>
              <a:gd name="T11" fmla="*/ 554 h 968"/>
              <a:gd name="T12" fmla="*/ 483 w 966"/>
              <a:gd name="T13" fmla="*/ 968 h 968"/>
              <a:gd name="T14" fmla="*/ 887 w 966"/>
              <a:gd name="T15" fmla="*/ 554 h 968"/>
              <a:gd name="T16" fmla="*/ 881 w 966"/>
              <a:gd name="T17" fmla="*/ 82 h 968"/>
              <a:gd name="T18" fmla="*/ 797 w 966"/>
              <a:gd name="T19" fmla="*/ 578 h 968"/>
              <a:gd name="T20" fmla="*/ 483 w 966"/>
              <a:gd name="T21" fmla="*/ 877 h 968"/>
              <a:gd name="T22" fmla="*/ 169 w 966"/>
              <a:gd name="T23" fmla="*/ 578 h 968"/>
              <a:gd name="T24" fmla="*/ 793 w 966"/>
              <a:gd name="T25" fmla="*/ 238 h 968"/>
              <a:gd name="T26" fmla="*/ 797 w 966"/>
              <a:gd name="T27" fmla="*/ 578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6" h="968">
                <a:moveTo>
                  <a:pt x="881" y="82"/>
                </a:moveTo>
                <a:cubicBezTo>
                  <a:pt x="881" y="82"/>
                  <a:pt x="775" y="127"/>
                  <a:pt x="669" y="99"/>
                </a:cubicBezTo>
                <a:cubicBezTo>
                  <a:pt x="563" y="71"/>
                  <a:pt x="483" y="0"/>
                  <a:pt x="483" y="0"/>
                </a:cubicBezTo>
                <a:cubicBezTo>
                  <a:pt x="483" y="0"/>
                  <a:pt x="403" y="71"/>
                  <a:pt x="297" y="99"/>
                </a:cubicBezTo>
                <a:cubicBezTo>
                  <a:pt x="191" y="127"/>
                  <a:pt x="85" y="82"/>
                  <a:pt x="85" y="82"/>
                </a:cubicBezTo>
                <a:cubicBezTo>
                  <a:pt x="85" y="82"/>
                  <a:pt x="0" y="334"/>
                  <a:pt x="79" y="554"/>
                </a:cubicBezTo>
                <a:cubicBezTo>
                  <a:pt x="158" y="774"/>
                  <a:pt x="422" y="968"/>
                  <a:pt x="483" y="968"/>
                </a:cubicBezTo>
                <a:cubicBezTo>
                  <a:pt x="544" y="968"/>
                  <a:pt x="808" y="774"/>
                  <a:pt x="887" y="554"/>
                </a:cubicBezTo>
                <a:cubicBezTo>
                  <a:pt x="966" y="334"/>
                  <a:pt x="881" y="82"/>
                  <a:pt x="881" y="82"/>
                </a:cubicBezTo>
                <a:close/>
                <a:moveTo>
                  <a:pt x="797" y="578"/>
                </a:moveTo>
                <a:cubicBezTo>
                  <a:pt x="736" y="736"/>
                  <a:pt x="530" y="877"/>
                  <a:pt x="483" y="877"/>
                </a:cubicBezTo>
                <a:cubicBezTo>
                  <a:pt x="436" y="877"/>
                  <a:pt x="229" y="737"/>
                  <a:pt x="169" y="578"/>
                </a:cubicBezTo>
                <a:cubicBezTo>
                  <a:pt x="169" y="578"/>
                  <a:pt x="339" y="297"/>
                  <a:pt x="793" y="238"/>
                </a:cubicBezTo>
                <a:cubicBezTo>
                  <a:pt x="793" y="238"/>
                  <a:pt x="859" y="419"/>
                  <a:pt x="797" y="578"/>
                </a:cubicBezTo>
                <a:close/>
              </a:path>
            </a:pathLst>
          </a:custGeom>
          <a:solidFill>
            <a:srgbClr val="414248"/>
          </a:solidFill>
          <a:ln>
            <a:solidFill>
              <a:srgbClr val="424349"/>
            </a:solidFill>
          </a:ln>
        </p:spPr>
        <p:txBody>
          <a:bodyPr vert="horz" wrap="square" lIns="91418" tIns="45709" rIns="91418" bIns="45709" numCol="1" anchor="t" anchorCtr="0" compatLnSpc="1">
            <a:prstTxWarp prst="textNoShape">
              <a:avLst/>
            </a:prstTxWarp>
          </a:bodyPr>
          <a:lstStyle/>
          <a:p>
            <a:pPr defTabSz="914224">
              <a:defRPr/>
            </a:pPr>
            <a:endParaRPr lang="en-US" kern="0" dirty="0">
              <a:gradFill>
                <a:gsLst>
                  <a:gs pos="0">
                    <a:schemeClr val="bg1"/>
                  </a:gs>
                  <a:gs pos="100000">
                    <a:schemeClr val="bg1"/>
                  </a:gs>
                </a:gsLst>
                <a:lin ang="5400000" scaled="0"/>
              </a:gradFill>
            </a:endParaRPr>
          </a:p>
        </p:txBody>
      </p:sp>
      <p:sp>
        <p:nvSpPr>
          <p:cNvPr id="49" name="Rectangle 48"/>
          <p:cNvSpPr/>
          <p:nvPr/>
        </p:nvSpPr>
        <p:spPr>
          <a:xfrm>
            <a:off x="5184172" y="6167231"/>
            <a:ext cx="2284460" cy="376684"/>
          </a:xfrm>
          <a:prstGeom prst="rect">
            <a:avLst/>
          </a:prstGeom>
        </p:spPr>
        <p:txBody>
          <a:bodyPr wrap="square">
            <a:spAutoFit/>
          </a:bodyPr>
          <a:lstStyle/>
          <a:p>
            <a:pPr algn="ctr" defTabSz="932114" fontAlgn="base">
              <a:spcBef>
                <a:spcPct val="0"/>
              </a:spcBef>
              <a:spcAft>
                <a:spcPts val="600"/>
              </a:spcAft>
              <a:buClr>
                <a:srgbClr val="505050"/>
              </a:buClr>
              <a:buSzPct val="90000"/>
              <a:defRPr/>
            </a:pPr>
            <a:r>
              <a:rPr lang="en-US" b="1" kern="0" dirty="0">
                <a:solidFill>
                  <a:sysClr val="windowText" lastClr="000000"/>
                </a:solidFill>
                <a:latin typeface="Segoe UI Semibold" charset="0"/>
                <a:cs typeface="Segoe UI Semibold" charset="0"/>
              </a:rPr>
              <a:t>Always up to date</a:t>
            </a:r>
          </a:p>
        </p:txBody>
      </p:sp>
      <p:grpSp>
        <p:nvGrpSpPr>
          <p:cNvPr id="50" name="Group 49"/>
          <p:cNvGrpSpPr/>
          <p:nvPr/>
        </p:nvGrpSpPr>
        <p:grpSpPr>
          <a:xfrm>
            <a:off x="618139" y="5984663"/>
            <a:ext cx="11154098" cy="135966"/>
            <a:chOff x="748086" y="5331323"/>
            <a:chExt cx="10834869" cy="135985"/>
          </a:xfrm>
        </p:grpSpPr>
        <p:cxnSp>
          <p:nvCxnSpPr>
            <p:cNvPr id="60" name="Straight Connector 59"/>
            <p:cNvCxnSpPr/>
            <p:nvPr/>
          </p:nvCxnSpPr>
          <p:spPr>
            <a:xfrm>
              <a:off x="783771" y="5399314"/>
              <a:ext cx="10740572"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1" name="Isosceles Triangle 60"/>
            <p:cNvSpPr/>
            <p:nvPr/>
          </p:nvSpPr>
          <p:spPr bwMode="auto">
            <a:xfrm rot="5400000">
              <a:off x="11456350" y="5340701"/>
              <a:ext cx="135984" cy="117227"/>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sp>
          <p:nvSpPr>
            <p:cNvPr id="62" name="Isosceles Triangle 61"/>
            <p:cNvSpPr/>
            <p:nvPr/>
          </p:nvSpPr>
          <p:spPr bwMode="auto">
            <a:xfrm rot="16200000" flipH="1">
              <a:off x="738708" y="5340702"/>
              <a:ext cx="135984" cy="117227"/>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grpSp>
      <p:sp>
        <p:nvSpPr>
          <p:cNvPr id="88" name="Rectangle 87"/>
          <p:cNvSpPr/>
          <p:nvPr/>
        </p:nvSpPr>
        <p:spPr bwMode="auto">
          <a:xfrm>
            <a:off x="3284311" y="2394838"/>
            <a:ext cx="2868299" cy="54856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0" rIns="182854" bIns="0" numCol="1" rtlCol="0" anchor="ctr" anchorCtr="0" compatLnSpc="1">
            <a:prstTxWarp prst="textNoShape">
              <a:avLst/>
            </a:prstTxWarp>
          </a:bodyPr>
          <a:lstStyle/>
          <a:p>
            <a:pPr algn="ctr" defTabSz="932114" fontAlgn="base">
              <a:spcBef>
                <a:spcPct val="0"/>
              </a:spcBef>
              <a:spcAft>
                <a:spcPts val="600"/>
              </a:spcAft>
              <a:defRPr/>
            </a:pPr>
            <a:r>
              <a:rPr lang="en-US" b="1" kern="0" dirty="0">
                <a:solidFill>
                  <a:schemeClr val="tx1"/>
                </a:solidFill>
                <a:latin typeface="Segoe UI Semibold" charset="0"/>
                <a:cs typeface="Segoe UI Semibold" charset="0"/>
              </a:rPr>
              <a:t>More productive</a:t>
            </a:r>
          </a:p>
        </p:txBody>
      </p:sp>
      <p:sp>
        <p:nvSpPr>
          <p:cNvPr id="89" name="Rectangle 88"/>
          <p:cNvSpPr/>
          <p:nvPr/>
        </p:nvSpPr>
        <p:spPr bwMode="auto">
          <a:xfrm>
            <a:off x="9122492" y="2394838"/>
            <a:ext cx="2868299" cy="54856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0" rIns="182854" bIns="0" numCol="1" rtlCol="0" anchor="ctr" anchorCtr="0" compatLnSpc="1">
            <a:prstTxWarp prst="textNoShape">
              <a:avLst/>
            </a:prstTxWarp>
          </a:bodyPr>
          <a:lstStyle/>
          <a:p>
            <a:pPr algn="ctr" defTabSz="932114" fontAlgn="base">
              <a:spcBef>
                <a:spcPct val="0"/>
              </a:spcBef>
              <a:spcAft>
                <a:spcPts val="600"/>
              </a:spcAft>
              <a:defRPr/>
            </a:pPr>
            <a:r>
              <a:rPr lang="en-US" b="1" kern="0" dirty="0">
                <a:solidFill>
                  <a:schemeClr val="tx1"/>
                </a:solidFill>
                <a:latin typeface="Segoe UI Semibold" charset="0"/>
                <a:cs typeface="Segoe UI Semibold" charset="0"/>
              </a:rPr>
              <a:t>Powerful, modern devices</a:t>
            </a:r>
          </a:p>
        </p:txBody>
      </p:sp>
      <p:sp>
        <p:nvSpPr>
          <p:cNvPr id="90" name="Rectangle 89"/>
          <p:cNvSpPr/>
          <p:nvPr/>
        </p:nvSpPr>
        <p:spPr bwMode="auto">
          <a:xfrm>
            <a:off x="6152606" y="2394838"/>
            <a:ext cx="2868299" cy="54856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0" rIns="182854" bIns="0" numCol="1" rtlCol="0" anchor="ctr" anchorCtr="0" compatLnSpc="1">
            <a:prstTxWarp prst="textNoShape">
              <a:avLst/>
            </a:prstTxWarp>
          </a:bodyPr>
          <a:lstStyle/>
          <a:p>
            <a:pPr algn="ctr" defTabSz="932114" fontAlgn="base">
              <a:spcBef>
                <a:spcPct val="0"/>
              </a:spcBef>
              <a:spcAft>
                <a:spcPts val="600"/>
              </a:spcAft>
              <a:defRPr/>
            </a:pPr>
            <a:r>
              <a:rPr lang="en-US" b="1" kern="0" dirty="0">
                <a:solidFill>
                  <a:schemeClr val="tx1"/>
                </a:solidFill>
                <a:latin typeface="Segoe UI Semibold" charset="0"/>
                <a:cs typeface="Segoe UI Semibold" charset="0"/>
              </a:rPr>
              <a:t>More personal</a:t>
            </a:r>
          </a:p>
        </p:txBody>
      </p:sp>
      <p:sp>
        <p:nvSpPr>
          <p:cNvPr id="91" name="Rectangle 90"/>
          <p:cNvSpPr/>
          <p:nvPr/>
        </p:nvSpPr>
        <p:spPr bwMode="auto">
          <a:xfrm>
            <a:off x="403311" y="2394838"/>
            <a:ext cx="2866240" cy="54856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0" rIns="182854" bIns="0" numCol="1" rtlCol="0" anchor="ctr" anchorCtr="0" compatLnSpc="1">
            <a:prstTxWarp prst="textNoShape">
              <a:avLst/>
            </a:prstTxWarp>
          </a:bodyPr>
          <a:lstStyle/>
          <a:p>
            <a:pPr algn="ctr" defTabSz="932114" fontAlgn="base">
              <a:spcBef>
                <a:spcPct val="0"/>
              </a:spcBef>
              <a:spcAft>
                <a:spcPts val="600"/>
              </a:spcAft>
              <a:defRPr/>
            </a:pPr>
            <a:r>
              <a:rPr lang="en-US" b="1" kern="0" dirty="0">
                <a:solidFill>
                  <a:schemeClr val="tx1"/>
                </a:solidFill>
                <a:latin typeface="Segoe UI Semibold" charset="0"/>
                <a:cs typeface="Segoe UI Semibold" charset="0"/>
              </a:rPr>
              <a:t>Safer and more secure</a:t>
            </a:r>
          </a:p>
        </p:txBody>
      </p:sp>
      <p:sp>
        <p:nvSpPr>
          <p:cNvPr id="92" name="TextBox 91"/>
          <p:cNvSpPr txBox="1"/>
          <p:nvPr/>
        </p:nvSpPr>
        <p:spPr>
          <a:xfrm>
            <a:off x="391136" y="3208536"/>
            <a:ext cx="2868300" cy="1831183"/>
          </a:xfrm>
          <a:prstGeom prst="rect">
            <a:avLst/>
          </a:prstGeom>
          <a:noFill/>
        </p:spPr>
        <p:txBody>
          <a:bodyPr wrap="square" lIns="0" tIns="0" rIns="0" bIns="0" rtlCol="0" anchor="t" anchorCtr="0">
            <a:noAutofit/>
          </a:bodyPr>
          <a:lstStyle>
            <a:defPPr>
              <a:defRPr lang="en-US"/>
            </a:defPPr>
            <a:lvl1pPr marR="0" lvl="0" indent="0" algn="ctr" defTabSz="896406" fontAlgn="auto">
              <a:lnSpc>
                <a:spcPts val="1700"/>
              </a:lnSpc>
              <a:spcBef>
                <a:spcPts val="0"/>
              </a:spcBef>
              <a:spcAft>
                <a:spcPts val="600"/>
              </a:spcAft>
              <a:buClrTx/>
              <a:buSzTx/>
              <a:buFontTx/>
              <a:buNone/>
              <a:tabLst/>
              <a:defRPr kumimoji="0" sz="1600" b="0" i="0" u="none" strike="noStrike" kern="0" cap="none" spc="0" normalizeH="0" baseline="0">
                <a:ln>
                  <a:noFill/>
                </a:ln>
                <a:solidFill>
                  <a:srgbClr val="646464"/>
                </a:solidFill>
                <a:effectLst/>
                <a:uLnTx/>
                <a:uFillTx/>
              </a:defRPr>
            </a:lvl1pPr>
          </a:lstStyle>
          <a:p>
            <a:pPr defTabSz="896234">
              <a:spcAft>
                <a:spcPts val="1199"/>
              </a:spcAft>
              <a:defRPr/>
            </a:pPr>
            <a:r>
              <a:rPr lang="en-US" sz="1599" dirty="0"/>
              <a:t>Windows Information Protection</a:t>
            </a:r>
          </a:p>
          <a:p>
            <a:pPr defTabSz="896234">
              <a:spcAft>
                <a:spcPts val="1199"/>
              </a:spcAft>
              <a:defRPr/>
            </a:pPr>
            <a:r>
              <a:rPr lang="en-US" sz="1599" dirty="0"/>
              <a:t>Windows Hello</a:t>
            </a:r>
          </a:p>
          <a:p>
            <a:pPr defTabSz="896234">
              <a:spcAft>
                <a:spcPts val="1199"/>
              </a:spcAft>
              <a:defRPr/>
            </a:pPr>
            <a:r>
              <a:rPr lang="en-US" sz="1599" dirty="0"/>
              <a:t>Credential Guard</a:t>
            </a:r>
          </a:p>
          <a:p>
            <a:pPr defTabSz="896234">
              <a:spcAft>
                <a:spcPts val="1199"/>
              </a:spcAft>
              <a:defRPr/>
            </a:pPr>
            <a:r>
              <a:rPr lang="en-US" sz="1599" dirty="0"/>
              <a:t>Device Guard</a:t>
            </a:r>
          </a:p>
          <a:p>
            <a:pPr defTabSz="896234">
              <a:spcAft>
                <a:spcPts val="1199"/>
              </a:spcAft>
              <a:defRPr/>
            </a:pPr>
            <a:r>
              <a:rPr lang="en-US" sz="1599" dirty="0"/>
              <a:t>AppLocker</a:t>
            </a:r>
          </a:p>
          <a:p>
            <a:pPr defTabSz="896234">
              <a:spcAft>
                <a:spcPts val="1199"/>
              </a:spcAft>
              <a:defRPr/>
            </a:pPr>
            <a:r>
              <a:rPr lang="en-US" sz="1599" dirty="0"/>
              <a:t>Windows Defender Advanced Threat Protection</a:t>
            </a:r>
          </a:p>
          <a:p>
            <a:pPr defTabSz="896234">
              <a:spcAft>
                <a:spcPts val="1199"/>
              </a:spcAft>
              <a:defRPr/>
            </a:pPr>
            <a:endParaRPr lang="en-US" sz="1599" dirty="0"/>
          </a:p>
        </p:txBody>
      </p:sp>
      <p:sp>
        <p:nvSpPr>
          <p:cNvPr id="114" name="TextBox 113"/>
          <p:cNvSpPr txBox="1"/>
          <p:nvPr/>
        </p:nvSpPr>
        <p:spPr>
          <a:xfrm>
            <a:off x="6195188" y="3087135"/>
            <a:ext cx="2868300" cy="751381"/>
          </a:xfrm>
          <a:prstGeom prst="rect">
            <a:avLst/>
          </a:prstGeom>
          <a:noFill/>
        </p:spPr>
        <p:txBody>
          <a:bodyPr wrap="square" lIns="0" tIns="0" rIns="0" bIns="0" rtlCol="0" anchor="t" anchorCtr="0">
            <a:noAutofit/>
          </a:bodyPr>
          <a:lstStyle>
            <a:defPPr>
              <a:defRPr lang="en-US"/>
            </a:defPPr>
            <a:lvl1pPr marR="0" lvl="0" indent="0" algn="ctr" defTabSz="896406" fontAlgn="auto">
              <a:lnSpc>
                <a:spcPts val="1700"/>
              </a:lnSpc>
              <a:spcBef>
                <a:spcPts val="0"/>
              </a:spcBef>
              <a:spcAft>
                <a:spcPts val="600"/>
              </a:spcAft>
              <a:buClrTx/>
              <a:buSzTx/>
              <a:buFontTx/>
              <a:buNone/>
              <a:tabLst/>
              <a:defRPr kumimoji="0" sz="1600" b="0" i="0" u="none" strike="noStrike" kern="0" cap="none" spc="0" normalizeH="0" baseline="0">
                <a:ln>
                  <a:noFill/>
                </a:ln>
                <a:solidFill>
                  <a:srgbClr val="646464"/>
                </a:solidFill>
                <a:effectLst/>
                <a:uLnTx/>
                <a:uFillTx/>
              </a:defRPr>
            </a:lvl1pPr>
          </a:lstStyle>
          <a:p>
            <a:pPr defTabSz="896234">
              <a:defRPr/>
            </a:pPr>
            <a:endParaRPr lang="en-US" sz="1599" dirty="0"/>
          </a:p>
        </p:txBody>
      </p:sp>
      <p:sp>
        <p:nvSpPr>
          <p:cNvPr id="115" name="TextBox 114"/>
          <p:cNvSpPr txBox="1"/>
          <p:nvPr/>
        </p:nvSpPr>
        <p:spPr>
          <a:xfrm>
            <a:off x="3273165" y="3208536"/>
            <a:ext cx="2868300" cy="1831183"/>
          </a:xfrm>
          <a:prstGeom prst="rect">
            <a:avLst/>
          </a:prstGeom>
          <a:noFill/>
        </p:spPr>
        <p:txBody>
          <a:bodyPr wrap="square" lIns="0" tIns="0" rIns="0" bIns="0" rtlCol="0" anchor="t" anchorCtr="0">
            <a:noAutofit/>
          </a:bodyPr>
          <a:lstStyle>
            <a:defPPr>
              <a:defRPr lang="en-US"/>
            </a:defPPr>
            <a:lvl1pPr marR="0" lvl="0" indent="0" algn="ctr" defTabSz="896406" fontAlgn="auto">
              <a:lnSpc>
                <a:spcPts val="1700"/>
              </a:lnSpc>
              <a:spcBef>
                <a:spcPts val="0"/>
              </a:spcBef>
              <a:spcAft>
                <a:spcPts val="600"/>
              </a:spcAft>
              <a:buClrTx/>
              <a:buSzTx/>
              <a:buFontTx/>
              <a:buNone/>
              <a:tabLst/>
              <a:defRPr kumimoji="0" sz="1600" b="0" i="0" u="none" strike="noStrike" kern="0" cap="none" spc="0" normalizeH="0" baseline="0">
                <a:ln>
                  <a:noFill/>
                </a:ln>
                <a:solidFill>
                  <a:srgbClr val="646464"/>
                </a:solidFill>
                <a:effectLst/>
                <a:uLnTx/>
                <a:uFillTx/>
              </a:defRPr>
            </a:lvl1pPr>
          </a:lstStyle>
          <a:p>
            <a:pPr defTabSz="896234">
              <a:spcAft>
                <a:spcPts val="1199"/>
              </a:spcAft>
              <a:defRPr/>
            </a:pPr>
            <a:r>
              <a:rPr lang="en-US" sz="1599" dirty="0"/>
              <a:t>Azure Active Directory Join</a:t>
            </a:r>
          </a:p>
          <a:p>
            <a:pPr defTabSz="896234">
              <a:spcAft>
                <a:spcPts val="1199"/>
              </a:spcAft>
              <a:defRPr/>
            </a:pPr>
            <a:r>
              <a:rPr lang="en-US" sz="1599" dirty="0"/>
              <a:t>Mobile Device Management</a:t>
            </a:r>
          </a:p>
          <a:p>
            <a:pPr defTabSz="896234">
              <a:spcAft>
                <a:spcPts val="1199"/>
              </a:spcAft>
              <a:defRPr/>
            </a:pPr>
            <a:r>
              <a:rPr lang="en-US" sz="1599" dirty="0"/>
              <a:t>Application Virtualization </a:t>
            </a:r>
          </a:p>
          <a:p>
            <a:pPr defTabSz="896234">
              <a:spcAft>
                <a:spcPts val="1199"/>
              </a:spcAft>
              <a:defRPr/>
            </a:pPr>
            <a:r>
              <a:rPr lang="en-US" sz="1599" dirty="0"/>
              <a:t>(</a:t>
            </a:r>
            <a:r>
              <a:rPr lang="en-US" sz="1599" dirty="0" err="1"/>
              <a:t>App-V</a:t>
            </a:r>
            <a:r>
              <a:rPr lang="en-US" sz="1599" dirty="0"/>
              <a:t>)</a:t>
            </a:r>
          </a:p>
          <a:p>
            <a:pPr defTabSz="896234">
              <a:spcAft>
                <a:spcPts val="1199"/>
              </a:spcAft>
              <a:defRPr/>
            </a:pPr>
            <a:r>
              <a:rPr lang="en-US" sz="1599" dirty="0"/>
              <a:t>Windows Ink</a:t>
            </a:r>
          </a:p>
        </p:txBody>
      </p:sp>
      <p:sp>
        <p:nvSpPr>
          <p:cNvPr id="116" name="TextBox 115"/>
          <p:cNvSpPr txBox="1"/>
          <p:nvPr/>
        </p:nvSpPr>
        <p:spPr>
          <a:xfrm>
            <a:off x="6141460" y="3208536"/>
            <a:ext cx="2868300" cy="1831183"/>
          </a:xfrm>
          <a:prstGeom prst="rect">
            <a:avLst/>
          </a:prstGeom>
          <a:noFill/>
        </p:spPr>
        <p:txBody>
          <a:bodyPr wrap="square" lIns="0" tIns="0" rIns="0" bIns="0" rtlCol="0" anchor="t" anchorCtr="0">
            <a:noAutofit/>
          </a:bodyPr>
          <a:lstStyle>
            <a:defPPr>
              <a:defRPr lang="en-US"/>
            </a:defPPr>
            <a:lvl1pPr marR="0" lvl="0" indent="0" algn="ctr" defTabSz="896406" fontAlgn="auto">
              <a:lnSpc>
                <a:spcPts val="1700"/>
              </a:lnSpc>
              <a:spcBef>
                <a:spcPts val="0"/>
              </a:spcBef>
              <a:spcAft>
                <a:spcPts val="600"/>
              </a:spcAft>
              <a:buClrTx/>
              <a:buSzTx/>
              <a:buFontTx/>
              <a:buNone/>
              <a:tabLst/>
              <a:defRPr kumimoji="0" sz="1600" b="0" i="0" u="none" strike="noStrike" kern="0" cap="none" spc="0" normalizeH="0" baseline="0">
                <a:ln>
                  <a:noFill/>
                </a:ln>
                <a:solidFill>
                  <a:srgbClr val="646464"/>
                </a:solidFill>
                <a:effectLst/>
                <a:uLnTx/>
                <a:uFillTx/>
              </a:defRPr>
            </a:lvl1pPr>
          </a:lstStyle>
          <a:p>
            <a:pPr defTabSz="896234">
              <a:spcAft>
                <a:spcPts val="1199"/>
              </a:spcAft>
              <a:defRPr/>
            </a:pPr>
            <a:r>
              <a:rPr lang="en-US" sz="1599" dirty="0"/>
              <a:t>Windows Store for Business</a:t>
            </a:r>
          </a:p>
          <a:p>
            <a:pPr defTabSz="896234">
              <a:spcAft>
                <a:spcPts val="1199"/>
              </a:spcAft>
              <a:defRPr/>
            </a:pPr>
            <a:r>
              <a:rPr lang="en-US" sz="1599" dirty="0"/>
              <a:t>Cortana Management</a:t>
            </a:r>
          </a:p>
          <a:p>
            <a:pPr defTabSz="896234">
              <a:spcAft>
                <a:spcPts val="1199"/>
              </a:spcAft>
              <a:defRPr/>
            </a:pPr>
            <a:r>
              <a:rPr lang="en-US" sz="1599" dirty="0"/>
              <a:t>Managed User Experience</a:t>
            </a:r>
          </a:p>
          <a:p>
            <a:pPr defTabSz="896234">
              <a:spcAft>
                <a:spcPts val="1199"/>
              </a:spcAft>
              <a:defRPr/>
            </a:pPr>
            <a:r>
              <a:rPr lang="en-US" sz="1599" dirty="0"/>
              <a:t>User Experience Virtualization (UX-V)</a:t>
            </a:r>
          </a:p>
          <a:p>
            <a:pPr defTabSz="896234">
              <a:spcAft>
                <a:spcPts val="1199"/>
              </a:spcAft>
              <a:defRPr/>
            </a:pPr>
            <a:endParaRPr lang="en-US" sz="1599" dirty="0"/>
          </a:p>
          <a:p>
            <a:pPr defTabSz="896234">
              <a:spcAft>
                <a:spcPts val="1199"/>
              </a:spcAft>
              <a:defRPr/>
            </a:pPr>
            <a:endParaRPr lang="en-US" sz="1599" dirty="0"/>
          </a:p>
          <a:p>
            <a:pPr defTabSz="896234">
              <a:spcAft>
                <a:spcPts val="1199"/>
              </a:spcAft>
              <a:defRPr/>
            </a:pPr>
            <a:endParaRPr lang="en-US" sz="1599" dirty="0"/>
          </a:p>
          <a:p>
            <a:pPr defTabSz="896234">
              <a:spcAft>
                <a:spcPts val="1199"/>
              </a:spcAft>
              <a:defRPr/>
            </a:pPr>
            <a:endParaRPr lang="en-US" sz="1599" dirty="0"/>
          </a:p>
        </p:txBody>
      </p:sp>
      <p:sp>
        <p:nvSpPr>
          <p:cNvPr id="117" name="TextBox 116"/>
          <p:cNvSpPr txBox="1"/>
          <p:nvPr/>
        </p:nvSpPr>
        <p:spPr>
          <a:xfrm>
            <a:off x="9098031" y="3208536"/>
            <a:ext cx="2868300" cy="1831183"/>
          </a:xfrm>
          <a:prstGeom prst="rect">
            <a:avLst/>
          </a:prstGeom>
          <a:noFill/>
        </p:spPr>
        <p:txBody>
          <a:bodyPr wrap="square" lIns="0" tIns="0" rIns="0" bIns="0" rtlCol="0" anchor="t" anchorCtr="0">
            <a:noAutofit/>
          </a:bodyPr>
          <a:lstStyle>
            <a:defPPr>
              <a:defRPr lang="en-US"/>
            </a:defPPr>
            <a:lvl1pPr marR="0" lvl="0" indent="0" algn="ctr" defTabSz="896406" fontAlgn="auto">
              <a:lnSpc>
                <a:spcPts val="1700"/>
              </a:lnSpc>
              <a:spcBef>
                <a:spcPts val="0"/>
              </a:spcBef>
              <a:spcAft>
                <a:spcPts val="600"/>
              </a:spcAft>
              <a:buClrTx/>
              <a:buSzTx/>
              <a:buFontTx/>
              <a:buNone/>
              <a:tabLst/>
              <a:defRPr kumimoji="0" sz="1600" b="0" i="0" u="none" strike="noStrike" kern="0" cap="none" spc="0" normalizeH="0" baseline="0">
                <a:ln>
                  <a:noFill/>
                </a:ln>
                <a:solidFill>
                  <a:srgbClr val="646464"/>
                </a:solidFill>
                <a:effectLst/>
                <a:uLnTx/>
                <a:uFillTx/>
              </a:defRPr>
            </a:lvl1pPr>
          </a:lstStyle>
          <a:p>
            <a:pPr defTabSz="896234">
              <a:spcAft>
                <a:spcPts val="1199"/>
              </a:spcAft>
              <a:defRPr/>
            </a:pPr>
            <a:r>
              <a:rPr lang="en-US" sz="1599" dirty="0"/>
              <a:t>Windows 10 for Industry Devices</a:t>
            </a:r>
          </a:p>
          <a:p>
            <a:pPr defTabSz="896234">
              <a:spcAft>
                <a:spcPts val="1199"/>
              </a:spcAft>
              <a:defRPr/>
            </a:pPr>
            <a:r>
              <a:rPr lang="en-US" sz="1599" dirty="0"/>
              <a:t>Innovative designs</a:t>
            </a:r>
          </a:p>
          <a:p>
            <a:pPr defTabSz="896234">
              <a:spcAft>
                <a:spcPts val="1199"/>
              </a:spcAft>
              <a:defRPr/>
            </a:pPr>
            <a:r>
              <a:rPr lang="en-US" sz="1599" dirty="0"/>
              <a:t>New experiences</a:t>
            </a:r>
          </a:p>
          <a:p>
            <a:pPr defTabSz="896234">
              <a:spcAft>
                <a:spcPts val="1199"/>
              </a:spcAft>
              <a:defRPr/>
            </a:pPr>
            <a:r>
              <a:rPr lang="en-US" sz="1599" dirty="0"/>
              <a:t>Best in class performance</a:t>
            </a:r>
          </a:p>
          <a:p>
            <a:pPr defTabSz="896234">
              <a:spcAft>
                <a:spcPts val="1199"/>
              </a:spcAft>
              <a:defRPr/>
            </a:pPr>
            <a:endParaRPr lang="en-US" sz="1599" dirty="0"/>
          </a:p>
        </p:txBody>
      </p:sp>
      <p:sp>
        <p:nvSpPr>
          <p:cNvPr id="34" name="Rectangle 33"/>
          <p:cNvSpPr/>
          <p:nvPr/>
        </p:nvSpPr>
        <p:spPr>
          <a:xfrm>
            <a:off x="1214254" y="6167231"/>
            <a:ext cx="3039658" cy="376684"/>
          </a:xfrm>
          <a:prstGeom prst="rect">
            <a:avLst/>
          </a:prstGeom>
        </p:spPr>
        <p:txBody>
          <a:bodyPr wrap="square">
            <a:spAutoFit/>
          </a:bodyPr>
          <a:lstStyle/>
          <a:p>
            <a:pPr algn="ctr" defTabSz="932114" fontAlgn="base">
              <a:spcBef>
                <a:spcPct val="0"/>
              </a:spcBef>
              <a:spcAft>
                <a:spcPts val="600"/>
              </a:spcAft>
              <a:buClr>
                <a:srgbClr val="505050"/>
              </a:buClr>
              <a:buSzPct val="90000"/>
              <a:defRPr/>
            </a:pPr>
            <a:r>
              <a:rPr lang="en-US" b="1" kern="0" dirty="0">
                <a:solidFill>
                  <a:sysClr val="windowText" lastClr="000000"/>
                </a:solidFill>
                <a:latin typeface="Segoe UI Semibold" charset="0"/>
                <a:cs typeface="Segoe UI Semibold" charset="0"/>
              </a:rPr>
              <a:t>The most trusted platform</a:t>
            </a:r>
          </a:p>
        </p:txBody>
      </p:sp>
      <p:sp>
        <p:nvSpPr>
          <p:cNvPr id="35" name="Rectangle 34"/>
          <p:cNvSpPr/>
          <p:nvPr/>
        </p:nvSpPr>
        <p:spPr>
          <a:xfrm>
            <a:off x="8396322" y="6167231"/>
            <a:ext cx="2940612" cy="369332"/>
          </a:xfrm>
          <a:prstGeom prst="rect">
            <a:avLst/>
          </a:prstGeom>
        </p:spPr>
        <p:txBody>
          <a:bodyPr wrap="square">
            <a:spAutoFit/>
          </a:bodyPr>
          <a:lstStyle/>
          <a:p>
            <a:pPr algn="ctr" defTabSz="932114" fontAlgn="base">
              <a:spcBef>
                <a:spcPct val="0"/>
              </a:spcBef>
              <a:spcAft>
                <a:spcPts val="600"/>
              </a:spcAft>
              <a:buClr>
                <a:srgbClr val="505050"/>
              </a:buClr>
              <a:buSzPct val="90000"/>
              <a:defRPr/>
            </a:pPr>
            <a:r>
              <a:rPr lang="en-US" b="1" kern="0" dirty="0">
                <a:solidFill>
                  <a:sysClr val="windowText" lastClr="000000"/>
                </a:solidFill>
                <a:latin typeface="Segoe UI Semibold" charset="0"/>
                <a:cs typeface="Segoe UI Semibold" charset="0"/>
              </a:rPr>
              <a:t>The most versatile devices</a:t>
            </a:r>
          </a:p>
        </p:txBody>
      </p:sp>
    </p:spTree>
    <p:extLst>
      <p:ext uri="{BB962C8B-B14F-4D97-AF65-F5344CB8AC3E}">
        <p14:creationId xmlns:p14="http://schemas.microsoft.com/office/powerpoint/2010/main" val="23213903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able 40"/>
          <p:cNvGraphicFramePr>
            <a:graphicFrameLocks noGrp="1"/>
          </p:cNvGraphicFramePr>
          <p:nvPr>
            <p:extLst/>
          </p:nvPr>
        </p:nvGraphicFramePr>
        <p:xfrm>
          <a:off x="1821081" y="291060"/>
          <a:ext cx="10614512" cy="6450391"/>
        </p:xfrm>
        <a:graphic>
          <a:graphicData uri="http://schemas.openxmlformats.org/drawingml/2006/table">
            <a:tbl>
              <a:tblPr bandRow="1">
                <a:noFill/>
                <a:effectLst/>
                <a:tableStyleId>{073A0DAA-6AF3-43AB-8588-CEC1D06C72B9}</a:tableStyleId>
              </a:tblPr>
              <a:tblGrid>
                <a:gridCol w="10614512">
                  <a:extLst>
                    <a:ext uri="{9D8B030D-6E8A-4147-A177-3AD203B41FA5}">
                      <a16:colId xmlns="" xmlns:a16="http://schemas.microsoft.com/office/drawing/2014/main" val="20000"/>
                    </a:ext>
                  </a:extLst>
                </a:gridCol>
              </a:tblGrid>
              <a:tr h="231536">
                <a:tc>
                  <a:txBody>
                    <a:bodyPr/>
                    <a:lstStyle/>
                    <a:p>
                      <a:pPr marL="0" marR="0" lvl="0" indent="0" algn="l" defTabSz="914363" rtl="0" eaLnBrk="1" fontAlgn="b" latinLnBrk="0" hangingPunct="1">
                        <a:lnSpc>
                          <a:spcPct val="100000"/>
                        </a:lnSpc>
                        <a:spcBef>
                          <a:spcPts val="0"/>
                        </a:spcBef>
                        <a:spcAft>
                          <a:spcPts val="0"/>
                        </a:spcAft>
                        <a:buClrTx/>
                        <a:buSzTx/>
                        <a:buFontTx/>
                        <a:buNone/>
                        <a:tabLst/>
                        <a:defRPr/>
                      </a:pPr>
                      <a:r>
                        <a:rPr lang="en-US" sz="1400" b="1" u="none" strike="noStrike" kern="1200" dirty="0">
                          <a:solidFill>
                            <a:schemeClr val="accent1"/>
                          </a:solidFill>
                          <a:effectLst/>
                          <a:latin typeface="+mn-lt"/>
                          <a:ea typeface="Segoe UI" pitchFamily="34" charset="0"/>
                          <a:cs typeface="Segoe UI" pitchFamily="34" charset="0"/>
                        </a:rPr>
                        <a:t>Enterprise-grade </a:t>
                      </a:r>
                      <a:r>
                        <a:rPr lang="en-US" sz="1400" b="1" u="none" strike="noStrike" kern="1200" baseline="0" dirty="0">
                          <a:solidFill>
                            <a:schemeClr val="accent1"/>
                          </a:solidFill>
                          <a:effectLst/>
                          <a:latin typeface="+mn-lt"/>
                          <a:ea typeface="Segoe UI" pitchFamily="34" charset="0"/>
                          <a:cs typeface="Segoe UI" pitchFamily="34" charset="0"/>
                        </a:rPr>
                        <a:t>security</a:t>
                      </a:r>
                      <a:endParaRPr lang="en-US" sz="1400" b="1" u="none" strike="noStrike" kern="1200" dirty="0">
                        <a:solidFill>
                          <a:schemeClr val="accent1"/>
                        </a:solidFill>
                        <a:effectLst/>
                        <a:latin typeface="+mn-lt"/>
                        <a:ea typeface="Segoe UI" pitchFamily="34" charset="0"/>
                        <a:cs typeface="Segoe UI" pitchFamily="34" charset="0"/>
                      </a:endParaRP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205173">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bg1">
                              <a:lumMod val="65000"/>
                            </a:schemeClr>
                          </a:solidFill>
                          <a:effectLst/>
                          <a:latin typeface="+mn-lt"/>
                          <a:ea typeface="+mn-ea"/>
                          <a:cs typeface="+mn-cs"/>
                        </a:rPr>
                        <a:t>Windows Hello*</a:t>
                      </a:r>
                      <a:endParaRPr lang="en-US" sz="1200" b="0" u="none" strike="noStrike" kern="1200" baseline="30000" dirty="0">
                        <a:solidFill>
                          <a:schemeClr val="bg1">
                            <a:lumMod val="65000"/>
                          </a:schemeClr>
                        </a:solidFill>
                        <a:effectLst/>
                        <a:latin typeface="+mn-lt"/>
                        <a:ea typeface="Segoe UI" pitchFamily="34" charset="0"/>
                        <a:cs typeface="Segoe UI" pitchFamily="34" charset="0"/>
                      </a:endParaRP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4902"/>
                      </a:srgbClr>
                    </a:solidFill>
                  </a:tcPr>
                </a:tc>
                <a:extLst>
                  <a:ext uri="{0D108BD9-81ED-4DB2-BD59-A6C34878D82A}">
                    <a16:rowId xmlns="" xmlns:a16="http://schemas.microsoft.com/office/drawing/2014/main" val="10001"/>
                  </a:ext>
                </a:extLst>
              </a:tr>
              <a:tr h="205173">
                <a:tc>
                  <a:txBody>
                    <a:bodyPr/>
                    <a:lstStyle/>
                    <a:p>
                      <a:pPr marL="228600" lvl="0" indent="0" algn="l" defTabSz="914363" rtl="0" eaLnBrk="1" fontAlgn="b" latinLnBrk="0" hangingPunct="1"/>
                      <a:r>
                        <a:rPr lang="en-US" sz="1200" b="0" u="none" strike="noStrike" kern="1200" baseline="0" dirty="0">
                          <a:solidFill>
                            <a:schemeClr val="bg1">
                              <a:lumMod val="65000"/>
                            </a:schemeClr>
                          </a:solidFill>
                          <a:effectLst/>
                          <a:latin typeface="+mn-lt"/>
                          <a:ea typeface="Segoe UI" pitchFamily="34" charset="0"/>
                          <a:cs typeface="Segoe UI" pitchFamily="34" charset="0"/>
                        </a:rPr>
                        <a:t>Windows Information Protection (to be delivered in the future)</a:t>
                      </a:r>
                      <a:endParaRPr lang="en-US" sz="1200" b="0" u="none" strike="noStrike" kern="1200" baseline="30000" dirty="0">
                        <a:solidFill>
                          <a:schemeClr val="bg1">
                            <a:lumMod val="65000"/>
                          </a:schemeClr>
                        </a:solidFill>
                        <a:effectLst/>
                        <a:latin typeface="+mn-lt"/>
                        <a:ea typeface="Segoe UI" pitchFamily="34" charset="0"/>
                        <a:cs typeface="Segoe UI" pitchFamily="34" charset="0"/>
                      </a:endParaRP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05173">
                <a:tc>
                  <a:txBody>
                    <a:bodyPr/>
                    <a:lstStyle/>
                    <a:p>
                      <a:pPr marL="341313" marR="0" indent="0">
                        <a:lnSpc>
                          <a:spcPct val="107000"/>
                        </a:lnSpc>
                        <a:spcBef>
                          <a:spcPts val="0"/>
                        </a:spcBef>
                        <a:spcAft>
                          <a:spcPts val="0"/>
                        </a:spcAft>
                      </a:pPr>
                      <a:r>
                        <a:rPr lang="en-US" sz="1200" b="0" u="none" strike="noStrike" kern="1200" baseline="0" dirty="0">
                          <a:solidFill>
                            <a:schemeClr val="bg1">
                              <a:lumMod val="65000"/>
                            </a:schemeClr>
                          </a:solidFill>
                          <a:effectLst/>
                          <a:latin typeface="+mn-lt"/>
                          <a:ea typeface="Segoe UI" pitchFamily="34" charset="0"/>
                          <a:cs typeface="Segoe UI" pitchFamily="34" charset="0"/>
                        </a:rPr>
                        <a:t>BitLocker</a:t>
                      </a:r>
                    </a:p>
                  </a:txBody>
                  <a:tcPr marL="69905" marR="699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4902"/>
                      </a:srgbClr>
                    </a:solidFill>
                  </a:tcPr>
                </a:tc>
                <a:extLst>
                  <a:ext uri="{0D108BD9-81ED-4DB2-BD59-A6C34878D82A}">
                    <a16:rowId xmlns="" xmlns:a16="http://schemas.microsoft.com/office/drawing/2014/main" val="10003"/>
                  </a:ext>
                </a:extLst>
              </a:tr>
              <a:tr h="205173">
                <a:tc>
                  <a:txBody>
                    <a:bodyPr/>
                    <a:lstStyle/>
                    <a:p>
                      <a:pPr marL="341313" marR="0" indent="0">
                        <a:lnSpc>
                          <a:spcPct val="107000"/>
                        </a:lnSpc>
                        <a:spcBef>
                          <a:spcPts val="0"/>
                        </a:spcBef>
                        <a:spcAft>
                          <a:spcPts val="0"/>
                        </a:spcAft>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Credential Guard</a:t>
                      </a:r>
                    </a:p>
                  </a:txBody>
                  <a:tcPr marL="69905" marR="699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205173">
                <a:tc>
                  <a:txBody>
                    <a:bodyPr/>
                    <a:lstStyle/>
                    <a:p>
                      <a:pPr marL="341313" marR="0" indent="0">
                        <a:lnSpc>
                          <a:spcPct val="107000"/>
                        </a:lnSpc>
                        <a:spcBef>
                          <a:spcPts val="0"/>
                        </a:spcBef>
                        <a:spcAft>
                          <a:spcPts val="0"/>
                        </a:spcAft>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Device Guard</a:t>
                      </a:r>
                    </a:p>
                  </a:txBody>
                  <a:tcPr marL="69905" marR="699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4902"/>
                      </a:srgbClr>
                    </a:solidFill>
                  </a:tcPr>
                </a:tc>
                <a:extLst>
                  <a:ext uri="{0D108BD9-81ED-4DB2-BD59-A6C34878D82A}">
                    <a16:rowId xmlns="" xmlns:a16="http://schemas.microsoft.com/office/drawing/2014/main" val="10008"/>
                  </a:ext>
                </a:extLst>
              </a:tr>
              <a:tr h="205173">
                <a:tc>
                  <a:txBody>
                    <a:bodyPr/>
                    <a:lstStyle/>
                    <a:p>
                      <a:pPr marL="341313" marR="0" indent="0">
                        <a:lnSpc>
                          <a:spcPct val="107000"/>
                        </a:lnSpc>
                        <a:spcBef>
                          <a:spcPts val="0"/>
                        </a:spcBef>
                        <a:spcAft>
                          <a:spcPts val="0"/>
                        </a:spcAft>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AppLocker Management</a:t>
                      </a:r>
                    </a:p>
                  </a:txBody>
                  <a:tcPr marL="69905" marR="699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0"/>
                  </a:ext>
                </a:extLst>
              </a:tr>
              <a:tr h="205173">
                <a:tc>
                  <a:txBody>
                    <a:bodyPr/>
                    <a:lstStyle/>
                    <a:p>
                      <a:pPr marL="341313" marR="0" indent="0">
                        <a:lnSpc>
                          <a:spcPct val="107000"/>
                        </a:lnSpc>
                        <a:spcBef>
                          <a:spcPts val="0"/>
                        </a:spcBef>
                        <a:spcAft>
                          <a:spcPts val="0"/>
                        </a:spcAft>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Managed User Experience</a:t>
                      </a:r>
                    </a:p>
                  </a:txBody>
                  <a:tcPr marL="69905" marR="699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11"/>
                  </a:ext>
                </a:extLst>
              </a:tr>
              <a:tr h="231536">
                <a:tc>
                  <a:txBody>
                    <a:bodyPr/>
                    <a:lstStyle/>
                    <a:p>
                      <a:pPr marL="0" marR="0" lvl="0" indent="0" algn="l" defTabSz="914363" rtl="0" eaLnBrk="1" fontAlgn="b" latinLnBrk="0" hangingPunct="1">
                        <a:lnSpc>
                          <a:spcPct val="100000"/>
                        </a:lnSpc>
                        <a:spcBef>
                          <a:spcPts val="0"/>
                        </a:spcBef>
                        <a:spcAft>
                          <a:spcPts val="0"/>
                        </a:spcAft>
                        <a:buClrTx/>
                        <a:buSzTx/>
                        <a:buFontTx/>
                        <a:buNone/>
                        <a:tabLst/>
                        <a:defRPr/>
                      </a:pPr>
                      <a:r>
                        <a:rPr lang="en-US" sz="1400" b="1" u="none" strike="noStrike" kern="1200" dirty="0">
                          <a:solidFill>
                            <a:schemeClr val="accent1"/>
                          </a:solidFill>
                          <a:effectLst/>
                          <a:latin typeface="+mn-lt"/>
                          <a:ea typeface="Segoe UI" pitchFamily="34" charset="0"/>
                          <a:cs typeface="Segoe UI" pitchFamily="34" charset="0"/>
                        </a:rPr>
                        <a:t>Deployment flexibility and enhanced controls</a:t>
                      </a: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05173">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dirty="0">
                          <a:solidFill>
                            <a:schemeClr val="bg1">
                              <a:lumMod val="65000"/>
                            </a:schemeClr>
                          </a:solidFill>
                          <a:effectLst/>
                          <a:latin typeface="+mn-lt"/>
                          <a:ea typeface="Segoe UI" pitchFamily="34" charset="0"/>
                          <a:cs typeface="Segoe UI" pitchFamily="34" charset="0"/>
                        </a:rPr>
                        <a:t>Dynamic Provisioning</a:t>
                      </a: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5"/>
                  </a:ext>
                </a:extLst>
              </a:tr>
              <a:tr h="205173">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dirty="0">
                          <a:solidFill>
                            <a:schemeClr val="bg1">
                              <a:lumMod val="65000"/>
                            </a:schemeClr>
                          </a:solidFill>
                          <a:effectLst/>
                          <a:latin typeface="+mn-lt"/>
                          <a:ea typeface="Segoe UI" pitchFamily="34" charset="0"/>
                          <a:cs typeface="Segoe UI" pitchFamily="34" charset="0"/>
                        </a:rPr>
                        <a:t>Current</a:t>
                      </a:r>
                      <a:r>
                        <a:rPr lang="en-US" sz="1200" b="0" u="none" strike="noStrike" kern="1200" baseline="0" dirty="0">
                          <a:solidFill>
                            <a:schemeClr val="bg1">
                              <a:lumMod val="65000"/>
                            </a:schemeClr>
                          </a:solidFill>
                          <a:effectLst/>
                          <a:latin typeface="+mn-lt"/>
                          <a:ea typeface="Segoe UI" pitchFamily="34" charset="0"/>
                          <a:cs typeface="Segoe UI" pitchFamily="34" charset="0"/>
                        </a:rPr>
                        <a:t> Branch for Business</a:t>
                      </a:r>
                      <a:endParaRPr lang="en-US" sz="1200" b="0" u="none" strike="noStrike" kern="1200" dirty="0">
                        <a:solidFill>
                          <a:schemeClr val="bg1">
                            <a:lumMod val="65000"/>
                          </a:schemeClr>
                        </a:solidFill>
                        <a:effectLst/>
                        <a:latin typeface="+mn-lt"/>
                        <a:ea typeface="Segoe UI" pitchFamily="34" charset="0"/>
                        <a:cs typeface="Segoe UI" pitchFamily="34" charset="0"/>
                      </a:endParaRP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05173">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i="0" u="none" strike="noStrike" kern="1200" dirty="0">
                          <a:solidFill>
                            <a:schemeClr val="bg1">
                              <a:lumMod val="65000"/>
                            </a:schemeClr>
                          </a:solidFill>
                          <a:effectLst/>
                          <a:latin typeface="+mn-lt"/>
                          <a:ea typeface="Segoe UI" pitchFamily="34" charset="0"/>
                          <a:cs typeface="Segoe UI" pitchFamily="34" charset="0"/>
                        </a:rPr>
                        <a:t>Mobile Device Management</a:t>
                      </a: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4902"/>
                      </a:srgbClr>
                    </a:solidFill>
                  </a:tcPr>
                </a:tc>
                <a:extLst>
                  <a:ext uri="{0D108BD9-81ED-4DB2-BD59-A6C34878D82A}">
                    <a16:rowId xmlns="" xmlns:a16="http://schemas.microsoft.com/office/drawing/2014/main" val="10022"/>
                  </a:ext>
                </a:extLst>
              </a:tr>
              <a:tr h="205173">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bg1">
                              <a:lumMod val="65000"/>
                            </a:schemeClr>
                          </a:solidFill>
                          <a:effectLst/>
                          <a:latin typeface="+mn-lt"/>
                          <a:ea typeface="+mn-ea"/>
                          <a:cs typeface="+mn-cs"/>
                        </a:rPr>
                        <a:t>Azure Active Directory Domain Join</a:t>
                      </a:r>
                      <a:endParaRPr lang="en-US" sz="1200" b="0" u="none" strike="noStrike" kern="1200" baseline="30000" dirty="0">
                        <a:solidFill>
                          <a:schemeClr val="bg1">
                            <a:lumMod val="65000"/>
                          </a:schemeClr>
                        </a:solidFill>
                        <a:effectLst/>
                        <a:latin typeface="+mn-lt"/>
                        <a:ea typeface="Segoe UI" pitchFamily="34" charset="0"/>
                        <a:cs typeface="Segoe UI" pitchFamily="34" charset="0"/>
                      </a:endParaRP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23"/>
                  </a:ext>
                </a:extLst>
              </a:tr>
              <a:tr h="205173">
                <a:tc>
                  <a:txBody>
                    <a:bodyPr/>
                    <a:lstStyle/>
                    <a:p>
                      <a:pPr marL="233363" lvl="0" indent="0" algn="l" defTabSz="914363" rtl="0" eaLnBrk="1" fontAlgn="b" latinLnBrk="0" hangingPunct="1"/>
                      <a:r>
                        <a:rPr lang="en-US" sz="1200" b="0" u="none" strike="noStrike" kern="1200" baseline="0" dirty="0">
                          <a:solidFill>
                            <a:schemeClr val="bg1">
                              <a:lumMod val="65000"/>
                            </a:schemeClr>
                          </a:solidFill>
                          <a:effectLst/>
                          <a:latin typeface="+mn-lt"/>
                          <a:ea typeface="Segoe UI" pitchFamily="34" charset="0"/>
                          <a:cs typeface="Segoe UI" pitchFamily="34" charset="0"/>
                        </a:rPr>
                        <a:t>Domain Join and Group Policy</a:t>
                      </a: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4902"/>
                      </a:srgbClr>
                    </a:solidFill>
                  </a:tcPr>
                </a:tc>
                <a:extLst>
                  <a:ext uri="{0D108BD9-81ED-4DB2-BD59-A6C34878D82A}">
                    <a16:rowId xmlns="" xmlns:a16="http://schemas.microsoft.com/office/drawing/2014/main" val="10024"/>
                  </a:ext>
                </a:extLst>
              </a:tr>
              <a:tr h="205173">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bg1">
                              <a:lumMod val="65000"/>
                            </a:schemeClr>
                          </a:solidFill>
                          <a:effectLst/>
                          <a:latin typeface="+mn-lt"/>
                          <a:ea typeface="Segoe UI" pitchFamily="34" charset="0"/>
                          <a:cs typeface="Segoe UI Semibold" panose="020B0702040204020203" pitchFamily="34" charset="0"/>
                        </a:rPr>
                        <a:t>Windows Store for Business</a:t>
                      </a: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25"/>
                  </a:ext>
                </a:extLst>
              </a:tr>
              <a:tr h="205173">
                <a:tc>
                  <a:txBody>
                    <a:bodyPr/>
                    <a:lstStyle/>
                    <a:p>
                      <a:pPr marL="233363" lvl="0" indent="0" algn="l" defTabSz="914363" rtl="0" eaLnBrk="1" fontAlgn="b" latinLnBrk="0" hangingPunct="1"/>
                      <a:r>
                        <a:rPr lang="en-US" sz="1200" b="0" u="none" strike="noStrike" kern="1200" baseline="0" dirty="0">
                          <a:solidFill>
                            <a:schemeClr val="bg1">
                              <a:lumMod val="65000"/>
                            </a:schemeClr>
                          </a:solidFill>
                          <a:effectLst/>
                          <a:latin typeface="+mn-lt"/>
                          <a:ea typeface="Segoe UI" pitchFamily="34" charset="0"/>
                          <a:cs typeface="Segoe UI" pitchFamily="34" charset="0"/>
                        </a:rPr>
                        <a:t>Windows Update</a:t>
                      </a: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4902"/>
                      </a:srgbClr>
                    </a:solidFill>
                  </a:tcPr>
                </a:tc>
                <a:extLst>
                  <a:ext uri="{0D108BD9-81ED-4DB2-BD59-A6C34878D82A}">
                    <a16:rowId xmlns="" xmlns:a16="http://schemas.microsoft.com/office/drawing/2014/main" val="10026"/>
                  </a:ext>
                </a:extLst>
              </a:tr>
              <a:tr h="205173">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bg1">
                              <a:lumMod val="65000"/>
                            </a:schemeClr>
                          </a:solidFill>
                          <a:effectLst/>
                          <a:latin typeface="+mn-lt"/>
                          <a:ea typeface="Segoe UI" pitchFamily="34" charset="0"/>
                          <a:cs typeface="Segoe UI" pitchFamily="34" charset="0"/>
                        </a:rPr>
                        <a:t>Windows Update for Business</a:t>
                      </a: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27"/>
                  </a:ext>
                </a:extLst>
              </a:tr>
              <a:tr h="205173">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bg1">
                              <a:lumMod val="65000"/>
                            </a:schemeClr>
                          </a:solidFill>
                          <a:effectLst/>
                          <a:latin typeface="+mn-lt"/>
                          <a:ea typeface="Segoe UI" pitchFamily="34" charset="0"/>
                          <a:cs typeface="Segoe UI" pitchFamily="34" charset="0"/>
                        </a:rPr>
                        <a:t>Client Hyper-V</a:t>
                      </a: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4902"/>
                      </a:srgbClr>
                    </a:solidFill>
                  </a:tcPr>
                </a:tc>
                <a:extLst>
                  <a:ext uri="{0D108BD9-81ED-4DB2-BD59-A6C34878D82A}">
                    <a16:rowId xmlns="" xmlns:a16="http://schemas.microsoft.com/office/drawing/2014/main" val="10028"/>
                  </a:ext>
                </a:extLst>
              </a:tr>
              <a:tr h="205173">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bg1">
                              <a:lumMod val="65000"/>
                            </a:schemeClr>
                          </a:solidFill>
                          <a:effectLst/>
                          <a:latin typeface="+mn-lt"/>
                          <a:ea typeface="Segoe UI" pitchFamily="34" charset="0"/>
                          <a:cs typeface="Segoe UI" pitchFamily="34" charset="0"/>
                        </a:rPr>
                        <a:t>Remote Desktop</a:t>
                      </a: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29"/>
                  </a:ext>
                </a:extLst>
              </a:tr>
              <a:tr h="205173">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App-V and UE-V</a:t>
                      </a: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4902"/>
                      </a:srgbClr>
                    </a:solidFill>
                  </a:tcPr>
                </a:tc>
                <a:extLst>
                  <a:ext uri="{0D108BD9-81ED-4DB2-BD59-A6C34878D82A}">
                    <a16:rowId xmlns="" xmlns:a16="http://schemas.microsoft.com/office/drawing/2014/main" val="10030"/>
                  </a:ext>
                </a:extLst>
              </a:tr>
              <a:tr h="205173">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Branch Cache</a:t>
                      </a: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32"/>
                  </a:ext>
                </a:extLst>
              </a:tr>
              <a:tr h="205173">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Direct Access</a:t>
                      </a: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33"/>
                  </a:ext>
                </a:extLst>
              </a:tr>
              <a:tr h="205173">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Telemetry</a:t>
                      </a: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34"/>
                  </a:ext>
                </a:extLst>
              </a:tr>
              <a:tr h="205173">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COIN</a:t>
                      </a: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35"/>
                  </a:ext>
                </a:extLst>
              </a:tr>
              <a:tr h="217607">
                <a:tc>
                  <a:txBody>
                    <a:bodyPr/>
                    <a:lstStyle/>
                    <a:p>
                      <a:pPr marL="0" marR="0" lvl="0" indent="0" algn="l" defTabSz="914363" rtl="0" eaLnBrk="1" fontAlgn="b" latinLnBrk="0" hangingPunct="1">
                        <a:lnSpc>
                          <a:spcPct val="100000"/>
                        </a:lnSpc>
                        <a:spcBef>
                          <a:spcPts val="0"/>
                        </a:spcBef>
                        <a:spcAft>
                          <a:spcPts val="0"/>
                        </a:spcAft>
                        <a:buClrTx/>
                        <a:buSzTx/>
                        <a:buFontTx/>
                        <a:buNone/>
                        <a:tabLst/>
                        <a:defRPr/>
                      </a:pPr>
                      <a:r>
                        <a:rPr lang="en-US" sz="1400" b="1" u="none" strike="noStrike" kern="1200" dirty="0">
                          <a:solidFill>
                            <a:schemeClr val="accent1"/>
                          </a:solidFill>
                          <a:effectLst/>
                          <a:latin typeface="+mn-lt"/>
                          <a:ea typeface="Segoe UI" pitchFamily="34" charset="0"/>
                          <a:cs typeface="Segoe UI" pitchFamily="34" charset="0"/>
                        </a:rPr>
                        <a:t>Simplified licensing</a:t>
                      </a: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alpha val="14902"/>
                      </a:schemeClr>
                    </a:solidFill>
                  </a:tcPr>
                </a:tc>
                <a:extLst>
                  <a:ext uri="{0D108BD9-81ED-4DB2-BD59-A6C34878D82A}">
                    <a16:rowId xmlns="" xmlns:a16="http://schemas.microsoft.com/office/drawing/2014/main" val="1733772329"/>
                  </a:ext>
                </a:extLst>
              </a:tr>
              <a:tr h="205173">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Subscription-based Access</a:t>
                      </a: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3410019496"/>
                  </a:ext>
                </a:extLst>
              </a:tr>
              <a:tr h="205173">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Per-User Licensing</a:t>
                      </a: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93474568"/>
                  </a:ext>
                </a:extLst>
              </a:tr>
              <a:tr h="205173">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Central Partner Portal</a:t>
                      </a: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2166795119"/>
                  </a:ext>
                </a:extLst>
              </a:tr>
              <a:tr h="205173">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Cloud-based Provisioning</a:t>
                      </a: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088815243"/>
                  </a:ext>
                </a:extLst>
              </a:tr>
              <a:tr h="217607">
                <a:tc>
                  <a:txBody>
                    <a:bodyPr/>
                    <a:lstStyle/>
                    <a:p>
                      <a:pPr marL="0" marR="0" lvl="0" indent="0" algn="l" defTabSz="914363" rtl="0" eaLnBrk="1" fontAlgn="b" latinLnBrk="0" hangingPunct="1">
                        <a:lnSpc>
                          <a:spcPct val="100000"/>
                        </a:lnSpc>
                        <a:spcBef>
                          <a:spcPts val="0"/>
                        </a:spcBef>
                        <a:spcAft>
                          <a:spcPts val="0"/>
                        </a:spcAft>
                        <a:buClrTx/>
                        <a:buSzTx/>
                        <a:buFontTx/>
                        <a:buNone/>
                        <a:tabLst/>
                        <a:defRPr/>
                      </a:pPr>
                      <a:r>
                        <a:rPr lang="en-US" sz="1400" b="1" u="none" strike="noStrike" kern="1200" dirty="0">
                          <a:solidFill>
                            <a:schemeClr val="accent1"/>
                          </a:solidFill>
                          <a:effectLst/>
                          <a:latin typeface="+mn-lt"/>
                          <a:ea typeface="Segoe UI" pitchFamily="34" charset="0"/>
                          <a:cs typeface="Segoe UI" pitchFamily="34" charset="0"/>
                        </a:rPr>
                        <a:t>Partner-managed IT</a:t>
                      </a: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76325990"/>
                  </a:ext>
                </a:extLst>
              </a:tr>
              <a:tr h="217607">
                <a:tc>
                  <a:txBody>
                    <a:bodyPr/>
                    <a:lstStyle/>
                    <a:p>
                      <a:pPr marL="0" marR="0" lvl="0" indent="0" algn="l" defTabSz="914363" rtl="0" eaLnBrk="1" fontAlgn="b" latinLnBrk="0" hangingPunct="1">
                        <a:lnSpc>
                          <a:spcPct val="100000"/>
                        </a:lnSpc>
                        <a:spcBef>
                          <a:spcPts val="0"/>
                        </a:spcBef>
                        <a:spcAft>
                          <a:spcPts val="0"/>
                        </a:spcAft>
                        <a:buClrTx/>
                        <a:buSzTx/>
                        <a:buFontTx/>
                        <a:buNone/>
                        <a:tabLst/>
                        <a:defRPr/>
                      </a:pPr>
                      <a:r>
                        <a:rPr lang="en-US" sz="1400" b="1" u="none" strike="noStrike" kern="1200" dirty="0">
                          <a:solidFill>
                            <a:srgbClr val="002060"/>
                          </a:solidFill>
                          <a:effectLst/>
                          <a:latin typeface="+mn-lt"/>
                          <a:ea typeface="Segoe UI" pitchFamily="34" charset="0"/>
                          <a:cs typeface="Segoe UI" pitchFamily="34" charset="0"/>
                        </a:rPr>
                        <a:t>Windows Defender Advanced</a:t>
                      </a:r>
                      <a:r>
                        <a:rPr lang="en-US" sz="1400" b="1" u="none" strike="noStrike" kern="1200" baseline="0" dirty="0">
                          <a:solidFill>
                            <a:srgbClr val="002060"/>
                          </a:solidFill>
                          <a:effectLst/>
                          <a:latin typeface="+mn-lt"/>
                          <a:ea typeface="Segoe UI" pitchFamily="34" charset="0"/>
                          <a:cs typeface="Segoe UI" pitchFamily="34" charset="0"/>
                        </a:rPr>
                        <a:t> Threat Protection</a:t>
                      </a:r>
                      <a:endParaRPr lang="en-US" sz="1400" b="1" u="none" strike="noStrike" kern="1200" dirty="0">
                        <a:solidFill>
                          <a:srgbClr val="002060"/>
                        </a:solidFill>
                        <a:effectLst/>
                        <a:latin typeface="+mn-lt"/>
                        <a:ea typeface="Segoe UI" pitchFamily="34" charset="0"/>
                        <a:cs typeface="Segoe UI" pitchFamily="34" charset="0"/>
                      </a:endParaRPr>
                    </a:p>
                  </a:txBody>
                  <a:tcPr marL="18636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262517086"/>
                  </a:ext>
                </a:extLst>
              </a:tr>
            </a:tbl>
          </a:graphicData>
        </a:graphic>
      </p:graphicFrame>
      <p:graphicFrame>
        <p:nvGraphicFramePr>
          <p:cNvPr id="83" name="Table 82"/>
          <p:cNvGraphicFramePr>
            <a:graphicFrameLocks noGrp="1"/>
          </p:cNvGraphicFramePr>
          <p:nvPr>
            <p:extLst/>
          </p:nvPr>
        </p:nvGraphicFramePr>
        <p:xfrm>
          <a:off x="9251555" y="291317"/>
          <a:ext cx="1517900" cy="6453628"/>
        </p:xfrm>
        <a:graphic>
          <a:graphicData uri="http://schemas.openxmlformats.org/drawingml/2006/table">
            <a:tbl>
              <a:tblPr bandRow="1">
                <a:tableStyleId>{2D5ABB26-0587-4C30-8999-92F81FD0307C}</a:tableStyleId>
              </a:tblPr>
              <a:tblGrid>
                <a:gridCol w="1517900">
                  <a:extLst>
                    <a:ext uri="{9D8B030D-6E8A-4147-A177-3AD203B41FA5}">
                      <a16:colId xmlns="" xmlns:a16="http://schemas.microsoft.com/office/drawing/2014/main" val="20000"/>
                    </a:ext>
                  </a:extLst>
                </a:gridCol>
              </a:tblGrid>
              <a:tr h="231639">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400" b="1" u="none" strike="noStrike" kern="1200" dirty="0">
                        <a:solidFill>
                          <a:schemeClr val="accent1"/>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00"/>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r>
                        <a:rPr lang="en-US" sz="1200" u="none" strike="noStrike" kern="1200" baseline="0" dirty="0">
                          <a:solidFill>
                            <a:schemeClr val="tx2"/>
                          </a:solidFill>
                          <a:effectLst/>
                        </a:rPr>
                        <a:t> </a:t>
                      </a:r>
                      <a:endParaRPr lang="en-US" sz="1200" b="0" u="none" strike="noStrike" kern="1200" baseline="3000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01"/>
                  </a:ext>
                </a:extLst>
              </a:tr>
              <a:tr h="205265">
                <a:tc>
                  <a:txBody>
                    <a:bodyPr/>
                    <a:lstStyle/>
                    <a:p>
                      <a:pPr marL="0" lvl="0" indent="0" algn="ctr" defTabSz="914363" rtl="0" eaLnBrk="1" fontAlgn="b" latinLnBrk="0" hangingPunct="1"/>
                      <a:r>
                        <a:rPr lang="en-US" sz="1200" u="none" strike="noStrike" kern="1200" dirty="0">
                          <a:solidFill>
                            <a:schemeClr val="tx2"/>
                          </a:solidFill>
                          <a:effectLst/>
                          <a:sym typeface="Wingdings" panose="05000000000000000000" pitchFamily="2" charset="2"/>
                        </a:rPr>
                        <a:t></a:t>
                      </a:r>
                      <a:endParaRPr lang="en-US" sz="1200" b="0" u="none" strike="noStrike" kern="1200" baseline="3000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02"/>
                  </a:ext>
                </a:extLst>
              </a:tr>
              <a:tr h="205265">
                <a:tc>
                  <a:txBody>
                    <a:bodyPr/>
                    <a:lstStyle/>
                    <a:p>
                      <a:pPr marL="0" marR="0" indent="0" algn="ctr">
                        <a:lnSpc>
                          <a:spcPct val="107000"/>
                        </a:lnSpc>
                        <a:spcBef>
                          <a:spcPts val="0"/>
                        </a:spcBef>
                        <a:spcAft>
                          <a:spcPts val="0"/>
                        </a:spcAft>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03"/>
                  </a:ext>
                </a:extLst>
              </a:tr>
              <a:tr h="205265">
                <a:tc>
                  <a:txBody>
                    <a:bodyPr/>
                    <a:lstStyle/>
                    <a:p>
                      <a:pPr marL="0" marR="0" indent="0" algn="ctr">
                        <a:lnSpc>
                          <a:spcPct val="107000"/>
                        </a:lnSpc>
                        <a:spcBef>
                          <a:spcPts val="0"/>
                        </a:spcBef>
                        <a:spcAft>
                          <a:spcPts val="0"/>
                        </a:spcAft>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07"/>
                  </a:ext>
                </a:extLst>
              </a:tr>
              <a:tr h="205265">
                <a:tc>
                  <a:txBody>
                    <a:bodyPr/>
                    <a:lstStyle/>
                    <a:p>
                      <a:pPr marL="0" marR="0" indent="0" algn="ctr">
                        <a:lnSpc>
                          <a:spcPct val="107000"/>
                        </a:lnSpc>
                        <a:spcBef>
                          <a:spcPts val="0"/>
                        </a:spcBef>
                        <a:spcAft>
                          <a:spcPts val="0"/>
                        </a:spcAft>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08"/>
                  </a:ext>
                </a:extLst>
              </a:tr>
              <a:tr h="205265">
                <a:tc>
                  <a:txBody>
                    <a:bodyPr/>
                    <a:lstStyle/>
                    <a:p>
                      <a:pPr marL="0" marR="0" indent="0" algn="ctr">
                        <a:lnSpc>
                          <a:spcPct val="107000"/>
                        </a:lnSpc>
                        <a:spcBef>
                          <a:spcPts val="0"/>
                        </a:spcBef>
                        <a:spcAft>
                          <a:spcPts val="0"/>
                        </a:spcAft>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10"/>
                  </a:ext>
                </a:extLst>
              </a:tr>
              <a:tr h="205265">
                <a:tc>
                  <a:txBody>
                    <a:bodyPr/>
                    <a:lstStyle/>
                    <a:p>
                      <a:pPr marL="0" marR="0" indent="0" algn="ctr">
                        <a:lnSpc>
                          <a:spcPct val="107000"/>
                        </a:lnSpc>
                        <a:spcBef>
                          <a:spcPts val="0"/>
                        </a:spcBef>
                        <a:spcAft>
                          <a:spcPts val="0"/>
                        </a:spcAft>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11"/>
                  </a:ext>
                </a:extLst>
              </a:tr>
              <a:tr h="231639">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400" b="1" u="none" strike="noStrike" kern="120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04"/>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05"/>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06"/>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i="0" u="none" strike="noStrike" kern="120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22"/>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3000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23"/>
                  </a:ext>
                </a:extLst>
              </a:tr>
              <a:tr h="205265">
                <a:tc>
                  <a:txBody>
                    <a:bodyPr/>
                    <a:lstStyle/>
                    <a:p>
                      <a:pPr marL="0" lvl="0" indent="0" algn="ctr" defTabSz="914363" rtl="0" eaLnBrk="1" fontAlgn="b" latinLnBrk="0" hangingPunct="1"/>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24"/>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mn-lt"/>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25"/>
                  </a:ext>
                </a:extLst>
              </a:tr>
              <a:tr h="205265">
                <a:tc>
                  <a:txBody>
                    <a:bodyPr/>
                    <a:lstStyle/>
                    <a:p>
                      <a:pPr marL="0" lvl="0" indent="0" algn="ctr" defTabSz="914363" rtl="0" eaLnBrk="1" fontAlgn="b" latinLnBrk="0" hangingPunct="1"/>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26"/>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27"/>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28"/>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29"/>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30"/>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32"/>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33"/>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34"/>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35"/>
                  </a:ext>
                </a:extLst>
              </a:tr>
              <a:tr h="218050">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400" b="1" u="none" strike="noStrike" kern="120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733772329"/>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3410019496"/>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393474568"/>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2166795119"/>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3088815243"/>
                  </a:ext>
                </a:extLst>
              </a:tr>
              <a:tr h="21770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400" b="1" u="none" strike="noStrike" kern="120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76325990"/>
                  </a:ext>
                </a:extLst>
              </a:tr>
              <a:tr h="21770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200" b="1" u="none" strike="noStrike" kern="1200" dirty="0">
                        <a:solidFill>
                          <a:srgbClr val="0078D7"/>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3262517086"/>
                  </a:ext>
                </a:extLst>
              </a:tr>
            </a:tbl>
          </a:graphicData>
        </a:graphic>
      </p:graphicFrame>
      <p:graphicFrame>
        <p:nvGraphicFramePr>
          <p:cNvPr id="82" name="Table 81"/>
          <p:cNvGraphicFramePr>
            <a:graphicFrameLocks noGrp="1"/>
          </p:cNvGraphicFramePr>
          <p:nvPr>
            <p:extLst/>
          </p:nvPr>
        </p:nvGraphicFramePr>
        <p:xfrm>
          <a:off x="10761545" y="289759"/>
          <a:ext cx="1466705" cy="6450391"/>
        </p:xfrm>
        <a:graphic>
          <a:graphicData uri="http://schemas.openxmlformats.org/drawingml/2006/table">
            <a:tbl>
              <a:tblPr bandRow="1">
                <a:tableStyleId>{2D5ABB26-0587-4C30-8999-92F81FD0307C}</a:tableStyleId>
              </a:tblPr>
              <a:tblGrid>
                <a:gridCol w="1466705">
                  <a:extLst>
                    <a:ext uri="{9D8B030D-6E8A-4147-A177-3AD203B41FA5}">
                      <a16:colId xmlns="" xmlns:a16="http://schemas.microsoft.com/office/drawing/2014/main" val="20000"/>
                    </a:ext>
                  </a:extLst>
                </a:gridCol>
              </a:tblGrid>
              <a:tr h="231536">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400" b="1" u="none" strike="noStrike" kern="1200" dirty="0">
                        <a:solidFill>
                          <a:schemeClr val="accent1"/>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00"/>
                  </a:ext>
                </a:extLst>
              </a:tr>
              <a:tr h="205173">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3000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01"/>
                  </a:ext>
                </a:extLst>
              </a:tr>
              <a:tr h="205173">
                <a:tc>
                  <a:txBody>
                    <a:bodyPr/>
                    <a:lstStyle/>
                    <a:p>
                      <a:pPr marL="0" lvl="0" indent="0" algn="ctr" defTabSz="914363" rtl="0" eaLnBrk="1" fontAlgn="b" latinLnBrk="0" hangingPunct="1"/>
                      <a:r>
                        <a:rPr lang="en-US" sz="1200" u="none" strike="noStrike" kern="1200" dirty="0">
                          <a:solidFill>
                            <a:schemeClr val="accent2"/>
                          </a:solidFill>
                          <a:effectLst/>
                          <a:sym typeface="Wingdings" panose="05000000000000000000" pitchFamily="2" charset="2"/>
                        </a:rPr>
                        <a:t></a:t>
                      </a:r>
                      <a:endParaRPr lang="en-US" sz="1200" b="0" u="none" strike="noStrike" kern="1200" baseline="3000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02"/>
                  </a:ext>
                </a:extLst>
              </a:tr>
              <a:tr h="205173">
                <a:tc>
                  <a:txBody>
                    <a:bodyPr/>
                    <a:lstStyle/>
                    <a:p>
                      <a:pPr marL="0" marR="0" indent="0" algn="ctr">
                        <a:lnSpc>
                          <a:spcPct val="107000"/>
                        </a:lnSpc>
                        <a:spcBef>
                          <a:spcPts val="0"/>
                        </a:spcBef>
                        <a:spcAft>
                          <a:spcPts val="0"/>
                        </a:spcAft>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03"/>
                  </a:ext>
                </a:extLst>
              </a:tr>
              <a:tr h="205173">
                <a:tc>
                  <a:txBody>
                    <a:bodyPr/>
                    <a:lstStyle/>
                    <a:p>
                      <a:pPr marL="0" marR="0" indent="0" algn="ctr">
                        <a:lnSpc>
                          <a:spcPct val="107000"/>
                        </a:lnSpc>
                        <a:spcBef>
                          <a:spcPts val="0"/>
                        </a:spcBef>
                        <a:spcAft>
                          <a:spcPts val="0"/>
                        </a:spcAft>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07"/>
                  </a:ext>
                </a:extLst>
              </a:tr>
              <a:tr h="205173">
                <a:tc>
                  <a:txBody>
                    <a:bodyPr/>
                    <a:lstStyle/>
                    <a:p>
                      <a:pPr marL="0" marR="0" indent="0" algn="ctr">
                        <a:lnSpc>
                          <a:spcPct val="107000"/>
                        </a:lnSpc>
                        <a:spcBef>
                          <a:spcPts val="0"/>
                        </a:spcBef>
                        <a:spcAft>
                          <a:spcPts val="0"/>
                        </a:spcAft>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08"/>
                  </a:ext>
                </a:extLst>
              </a:tr>
              <a:tr h="205173">
                <a:tc>
                  <a:txBody>
                    <a:bodyPr/>
                    <a:lstStyle/>
                    <a:p>
                      <a:pPr marL="0" marR="0" indent="0" algn="ctr">
                        <a:lnSpc>
                          <a:spcPct val="107000"/>
                        </a:lnSpc>
                        <a:spcBef>
                          <a:spcPts val="0"/>
                        </a:spcBef>
                        <a:spcAft>
                          <a:spcPts val="0"/>
                        </a:spcAft>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10"/>
                  </a:ext>
                </a:extLst>
              </a:tr>
              <a:tr h="205173">
                <a:tc>
                  <a:txBody>
                    <a:bodyPr/>
                    <a:lstStyle/>
                    <a:p>
                      <a:pPr marL="0" marR="0" indent="0" algn="ctr">
                        <a:lnSpc>
                          <a:spcPct val="107000"/>
                        </a:lnSpc>
                        <a:spcBef>
                          <a:spcPts val="0"/>
                        </a:spcBef>
                        <a:spcAft>
                          <a:spcPts val="0"/>
                        </a:spcAft>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11"/>
                  </a:ext>
                </a:extLst>
              </a:tr>
              <a:tr h="231536">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400" b="1" u="none" strike="noStrike" kern="120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04"/>
                  </a:ext>
                </a:extLst>
              </a:tr>
              <a:tr h="205173">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05"/>
                  </a:ext>
                </a:extLst>
              </a:tr>
              <a:tr h="205173">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06"/>
                  </a:ext>
                </a:extLst>
              </a:tr>
              <a:tr h="205173">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i="0" u="none" strike="noStrike" kern="120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22"/>
                  </a:ext>
                </a:extLst>
              </a:tr>
              <a:tr h="205173">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3000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23"/>
                  </a:ext>
                </a:extLst>
              </a:tr>
              <a:tr h="205173">
                <a:tc>
                  <a:txBody>
                    <a:bodyPr/>
                    <a:lstStyle/>
                    <a:p>
                      <a:pPr marL="0" lvl="0" indent="0" algn="ctr" defTabSz="914363" rtl="0" eaLnBrk="1" fontAlgn="b" latinLnBrk="0" hangingPunct="1"/>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24"/>
                  </a:ext>
                </a:extLst>
              </a:tr>
              <a:tr h="205173">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mn-lt"/>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25"/>
                  </a:ext>
                </a:extLst>
              </a:tr>
              <a:tr h="205173">
                <a:tc>
                  <a:txBody>
                    <a:bodyPr/>
                    <a:lstStyle/>
                    <a:p>
                      <a:pPr marL="0" lvl="0" indent="0" algn="ctr" defTabSz="914363" rtl="0" eaLnBrk="1" fontAlgn="b" latinLnBrk="0" hangingPunct="1"/>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26"/>
                  </a:ext>
                </a:extLst>
              </a:tr>
              <a:tr h="205173">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27"/>
                  </a:ext>
                </a:extLst>
              </a:tr>
              <a:tr h="205173">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28"/>
                  </a:ext>
                </a:extLst>
              </a:tr>
              <a:tr h="205173">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29"/>
                  </a:ext>
                </a:extLst>
              </a:tr>
              <a:tr h="205173">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30"/>
                  </a:ext>
                </a:extLst>
              </a:tr>
              <a:tr h="205173">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32"/>
                  </a:ext>
                </a:extLst>
              </a:tr>
              <a:tr h="205173">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33"/>
                  </a:ext>
                </a:extLst>
              </a:tr>
              <a:tr h="205173">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34"/>
                  </a:ext>
                </a:extLst>
              </a:tr>
              <a:tr h="205173">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35"/>
                  </a:ext>
                </a:extLst>
              </a:tr>
              <a:tr h="217607">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400" b="1" u="none" strike="noStrike" kern="120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733772329"/>
                  </a:ext>
                </a:extLst>
              </a:tr>
              <a:tr h="205173">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3410019496"/>
                  </a:ext>
                </a:extLst>
              </a:tr>
              <a:tr h="205173">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393474568"/>
                  </a:ext>
                </a:extLst>
              </a:tr>
              <a:tr h="205173">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2166795119"/>
                  </a:ext>
                </a:extLst>
              </a:tr>
              <a:tr h="205173">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3088815243"/>
                  </a:ext>
                </a:extLst>
              </a:tr>
              <a:tr h="217607">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1" u="none" strike="noStrike" kern="120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76325990"/>
                  </a:ext>
                </a:extLst>
              </a:tr>
              <a:tr h="217607">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1" u="none" strike="noStrike" kern="120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3262517086"/>
                  </a:ext>
                </a:extLst>
              </a:tr>
            </a:tbl>
          </a:graphicData>
        </a:graphic>
      </p:graphicFrame>
      <p:sp>
        <p:nvSpPr>
          <p:cNvPr id="4" name="Rectangle 3"/>
          <p:cNvSpPr/>
          <p:nvPr/>
        </p:nvSpPr>
        <p:spPr bwMode="auto">
          <a:xfrm>
            <a:off x="2647" y="1984"/>
            <a:ext cx="1818435" cy="69925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Title 1"/>
          <p:cNvSpPr>
            <a:spLocks noGrp="1"/>
          </p:cNvSpPr>
          <p:nvPr>
            <p:ph type="title"/>
          </p:nvPr>
        </p:nvSpPr>
        <p:spPr>
          <a:xfrm rot="16200000">
            <a:off x="-2721512" y="2957993"/>
            <a:ext cx="6473037" cy="917184"/>
          </a:xfrm>
        </p:spPr>
        <p:txBody>
          <a:bodyPr/>
          <a:lstStyle/>
          <a:p>
            <a:pPr algn="r"/>
            <a:r>
              <a:rPr lang="en-US" sz="5397" dirty="0">
                <a:solidFill>
                  <a:schemeClr val="bg1"/>
                </a:solidFill>
              </a:rPr>
              <a:t>Additional protection, flexibility, and control</a:t>
            </a:r>
          </a:p>
        </p:txBody>
      </p:sp>
      <p:sp>
        <p:nvSpPr>
          <p:cNvPr id="43" name="Rectangle 42"/>
          <p:cNvSpPr/>
          <p:nvPr/>
        </p:nvSpPr>
        <p:spPr bwMode="auto">
          <a:xfrm>
            <a:off x="7791319" y="2902"/>
            <a:ext cx="1398905" cy="30540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3181" tIns="93181" rIns="93181" bIns="93181" numCol="1" rtlCol="0" anchor="ctr" anchorCtr="0" compatLnSpc="1">
            <a:prstTxWarp prst="textNoShape">
              <a:avLst/>
            </a:prstTxWarp>
            <a:noAutofit/>
          </a:bodyPr>
          <a:lstStyle/>
          <a:p>
            <a:pPr algn="ctr" defTabSz="905647" fontAlgn="base">
              <a:defRPr/>
            </a:pPr>
            <a:r>
              <a:rPr lang="en-US" sz="1428" b="1" kern="0" dirty="0">
                <a:solidFill>
                  <a:srgbClr val="FFFFFF"/>
                </a:solidFill>
              </a:rPr>
              <a:t>Pro</a:t>
            </a:r>
          </a:p>
        </p:txBody>
      </p:sp>
      <p:sp>
        <p:nvSpPr>
          <p:cNvPr id="44" name="Rectangle 43"/>
          <p:cNvSpPr/>
          <p:nvPr/>
        </p:nvSpPr>
        <p:spPr bwMode="auto">
          <a:xfrm>
            <a:off x="9307242" y="2902"/>
            <a:ext cx="1398905" cy="305404"/>
          </a:xfrm>
          <a:prstGeom prst="rect">
            <a:avLst/>
          </a:prstGeom>
          <a:solidFill>
            <a:schemeClr val="accent1"/>
          </a:solidFill>
          <a:ln w="9525" cap="flat" cmpd="sng" algn="ctr">
            <a:noFill/>
            <a:prstDash val="solid"/>
            <a:round/>
            <a:headEnd type="none" w="med" len="med"/>
            <a:tailEnd type="none" w="med" len="med"/>
          </a:ln>
          <a:effectLst/>
        </p:spPr>
        <p:txBody>
          <a:bodyPr vert="horz" wrap="square" lIns="93181" tIns="93181" rIns="93181" bIns="93181" numCol="1" rtlCol="0" anchor="ctr" anchorCtr="0" compatLnSpc="1">
            <a:prstTxWarp prst="textNoShape">
              <a:avLst/>
            </a:prstTxWarp>
            <a:noAutofit/>
          </a:bodyPr>
          <a:lstStyle/>
          <a:p>
            <a:pPr algn="ctr" defTabSz="905647" fontAlgn="base">
              <a:defRPr/>
            </a:pPr>
            <a:r>
              <a:rPr lang="en-US" sz="1428" b="1" kern="0" dirty="0">
                <a:solidFill>
                  <a:srgbClr val="FFFFFF"/>
                </a:solidFill>
              </a:rPr>
              <a:t>Enterprise E3</a:t>
            </a:r>
          </a:p>
        </p:txBody>
      </p:sp>
      <p:sp>
        <p:nvSpPr>
          <p:cNvPr id="64" name="TextBox 63"/>
          <p:cNvSpPr txBox="1"/>
          <p:nvPr/>
        </p:nvSpPr>
        <p:spPr>
          <a:xfrm>
            <a:off x="1901612" y="6689419"/>
            <a:ext cx="10436276" cy="470855"/>
          </a:xfrm>
          <a:prstGeom prst="rect">
            <a:avLst/>
          </a:prstGeom>
          <a:noFill/>
        </p:spPr>
        <p:txBody>
          <a:bodyPr wrap="square" lIns="93260" tIns="93260" rIns="93260" bIns="93260" rtlCol="0">
            <a:spAutoFit/>
          </a:bodyPr>
          <a:lstStyle/>
          <a:p>
            <a:pPr algn="r" defTabSz="932597">
              <a:lnSpc>
                <a:spcPct val="90000"/>
              </a:lnSpc>
              <a:spcAft>
                <a:spcPts val="612"/>
              </a:spcAft>
              <a:defRPr/>
            </a:pPr>
            <a:r>
              <a:rPr lang="en-US" sz="1020" kern="0" dirty="0">
                <a:solidFill>
                  <a:sysClr val="windowText" lastClr="000000"/>
                </a:solidFill>
              </a:rPr>
              <a:t>Representative list, for a full placemat of Windows 10 features, please visit the </a:t>
            </a:r>
            <a:r>
              <a:rPr lang="en-US" sz="1020" b="1" kern="0" dirty="0">
                <a:solidFill>
                  <a:sysClr val="windowText" lastClr="000000"/>
                </a:solidFill>
                <a:hlinkClick r:id="rId3"/>
              </a:rPr>
              <a:t>Windows.com website </a:t>
            </a:r>
            <a:r>
              <a:rPr lang="en-US" sz="1020" b="1" kern="0" dirty="0">
                <a:solidFill>
                  <a:sysClr val="windowText" lastClr="000000"/>
                </a:solidFill>
              </a:rPr>
              <a:t>                            </a:t>
            </a:r>
            <a:r>
              <a:rPr lang="en-US" sz="1020" kern="0" dirty="0">
                <a:gradFill>
                  <a:gsLst>
                    <a:gs pos="2917">
                      <a:schemeClr val="tx1"/>
                    </a:gs>
                    <a:gs pos="30000">
                      <a:schemeClr val="tx1"/>
                    </a:gs>
                  </a:gsLst>
                  <a:lin ang="5400000" scaled="0"/>
                </a:gradFill>
              </a:rPr>
              <a:t>* Windows Hello requires specialized biometric hardware</a:t>
            </a:r>
            <a:br>
              <a:rPr lang="en-US" sz="1020" kern="0" dirty="0">
                <a:gradFill>
                  <a:gsLst>
                    <a:gs pos="2917">
                      <a:schemeClr val="tx1"/>
                    </a:gs>
                    <a:gs pos="30000">
                      <a:schemeClr val="tx1"/>
                    </a:gs>
                  </a:gsLst>
                  <a:lin ang="5400000" scaled="0"/>
                </a:gradFill>
              </a:rPr>
            </a:br>
            <a:endParaRPr lang="en-US" sz="1020" kern="0" dirty="0">
              <a:gradFill>
                <a:gsLst>
                  <a:gs pos="2917">
                    <a:schemeClr val="tx1"/>
                  </a:gs>
                  <a:gs pos="30000">
                    <a:schemeClr val="tx1"/>
                  </a:gs>
                </a:gsLst>
                <a:lin ang="5400000" scaled="0"/>
              </a:gradFill>
            </a:endParaRPr>
          </a:p>
        </p:txBody>
      </p:sp>
      <p:sp>
        <p:nvSpPr>
          <p:cNvPr id="115" name="Rectangle 114"/>
          <p:cNvSpPr/>
          <p:nvPr/>
        </p:nvSpPr>
        <p:spPr bwMode="auto">
          <a:xfrm>
            <a:off x="10829344" y="2902"/>
            <a:ext cx="1398905" cy="305404"/>
          </a:xfrm>
          <a:prstGeom prst="rect">
            <a:avLst/>
          </a:prstGeom>
          <a:solidFill>
            <a:srgbClr val="002060"/>
          </a:solidFill>
          <a:ln w="9525" cap="flat" cmpd="sng" algn="ctr">
            <a:noFill/>
            <a:prstDash val="solid"/>
            <a:round/>
            <a:headEnd type="none" w="med" len="med"/>
            <a:tailEnd type="none" w="med" len="med"/>
          </a:ln>
          <a:effectLst/>
        </p:spPr>
        <p:txBody>
          <a:bodyPr vert="horz" wrap="square" lIns="93181" tIns="93181" rIns="93181" bIns="93181" numCol="1" rtlCol="0" anchor="ctr" anchorCtr="0" compatLnSpc="1">
            <a:prstTxWarp prst="textNoShape">
              <a:avLst/>
            </a:prstTxWarp>
            <a:noAutofit/>
          </a:bodyPr>
          <a:lstStyle/>
          <a:p>
            <a:pPr algn="ctr" defTabSz="905647" fontAlgn="base">
              <a:defRPr/>
            </a:pPr>
            <a:r>
              <a:rPr lang="en-US" sz="1428" b="1" kern="0" dirty="0">
                <a:solidFill>
                  <a:srgbClr val="FFFFFF"/>
                </a:solidFill>
              </a:rPr>
              <a:t>Enterprise E5</a:t>
            </a:r>
          </a:p>
        </p:txBody>
      </p:sp>
      <p:sp>
        <p:nvSpPr>
          <p:cNvPr id="85" name="Rectangle 84"/>
          <p:cNvSpPr/>
          <p:nvPr/>
        </p:nvSpPr>
        <p:spPr bwMode="auto">
          <a:xfrm>
            <a:off x="7790794" y="311116"/>
            <a:ext cx="1399957" cy="6431824"/>
          </a:xfrm>
          <a:prstGeom prst="rect">
            <a:avLst/>
          </a:prstGeom>
          <a:solidFill>
            <a:schemeClr val="tx1">
              <a:alpha val="9000"/>
            </a:schemeClr>
          </a:solidFill>
          <a:ln w="9525" cap="flat" cmpd="sng" algn="ctr">
            <a:noFill/>
            <a:prstDash val="solid"/>
            <a:round/>
            <a:headEnd type="none" w="med" len="med"/>
            <a:tailEnd type="none" w="med" len="med"/>
          </a:ln>
          <a:effectLst/>
        </p:spPr>
        <p:txBody>
          <a:bodyPr vert="horz" wrap="square" lIns="93181" tIns="93181" rIns="93181" bIns="93181" numCol="1" rtlCol="0" anchor="ctr" anchorCtr="0" compatLnSpc="1">
            <a:prstTxWarp prst="textNoShape">
              <a:avLst/>
            </a:prstTxWarp>
            <a:noAutofit/>
          </a:bodyPr>
          <a:lstStyle/>
          <a:p>
            <a:pPr algn="ctr" defTabSz="905647" fontAlgn="base">
              <a:defRPr/>
            </a:pPr>
            <a:endParaRPr lang="en-US" sz="1428" b="1" kern="0" dirty="0">
              <a:solidFill>
                <a:srgbClr val="0078D7"/>
              </a:solidFill>
            </a:endParaRPr>
          </a:p>
        </p:txBody>
      </p:sp>
      <p:sp>
        <p:nvSpPr>
          <p:cNvPr id="86" name="Rectangle 85"/>
          <p:cNvSpPr/>
          <p:nvPr/>
        </p:nvSpPr>
        <p:spPr bwMode="auto">
          <a:xfrm>
            <a:off x="9306717" y="308305"/>
            <a:ext cx="1399957" cy="6431824"/>
          </a:xfrm>
          <a:prstGeom prst="rect">
            <a:avLst/>
          </a:prstGeom>
          <a:solidFill>
            <a:schemeClr val="tx1">
              <a:alpha val="9000"/>
            </a:schemeClr>
          </a:solidFill>
          <a:ln w="9525" cap="flat" cmpd="sng" algn="ctr">
            <a:noFill/>
            <a:prstDash val="solid"/>
            <a:round/>
            <a:headEnd type="none" w="med" len="med"/>
            <a:tailEnd type="none" w="med" len="med"/>
          </a:ln>
          <a:effectLst/>
        </p:spPr>
        <p:txBody>
          <a:bodyPr vert="horz" wrap="square" lIns="93181" tIns="93181" rIns="93181" bIns="93181" numCol="1" rtlCol="0" anchor="ctr" anchorCtr="0" compatLnSpc="1">
            <a:prstTxWarp prst="textNoShape">
              <a:avLst/>
            </a:prstTxWarp>
            <a:noAutofit/>
          </a:bodyPr>
          <a:lstStyle/>
          <a:p>
            <a:pPr algn="ctr" defTabSz="905647" fontAlgn="base">
              <a:defRPr/>
            </a:pPr>
            <a:endParaRPr lang="en-US" sz="1428" b="1" kern="0" dirty="0">
              <a:solidFill>
                <a:srgbClr val="0078D7"/>
              </a:solidFill>
            </a:endParaRPr>
          </a:p>
        </p:txBody>
      </p:sp>
      <p:sp>
        <p:nvSpPr>
          <p:cNvPr id="87" name="Rectangle 86"/>
          <p:cNvSpPr/>
          <p:nvPr/>
        </p:nvSpPr>
        <p:spPr bwMode="auto">
          <a:xfrm>
            <a:off x="10829156" y="303115"/>
            <a:ext cx="1399957" cy="6431824"/>
          </a:xfrm>
          <a:prstGeom prst="rect">
            <a:avLst/>
          </a:prstGeom>
          <a:solidFill>
            <a:schemeClr val="tx1">
              <a:alpha val="9000"/>
            </a:schemeClr>
          </a:solidFill>
          <a:ln w="9525" cap="flat" cmpd="sng" algn="ctr">
            <a:noFill/>
            <a:prstDash val="solid"/>
            <a:round/>
            <a:headEnd type="none" w="med" len="med"/>
            <a:tailEnd type="none" w="med" len="med"/>
          </a:ln>
          <a:effectLst/>
        </p:spPr>
        <p:txBody>
          <a:bodyPr vert="horz" wrap="square" lIns="93181" tIns="93181" rIns="93181" bIns="93181" numCol="1" rtlCol="0" anchor="ctr" anchorCtr="0" compatLnSpc="1">
            <a:prstTxWarp prst="textNoShape">
              <a:avLst/>
            </a:prstTxWarp>
            <a:noAutofit/>
          </a:bodyPr>
          <a:lstStyle/>
          <a:p>
            <a:pPr algn="ctr" defTabSz="905647" fontAlgn="base">
              <a:defRPr/>
            </a:pPr>
            <a:endParaRPr lang="en-US" sz="1428" b="1" kern="0" dirty="0">
              <a:solidFill>
                <a:srgbClr val="0078D7"/>
              </a:solidFill>
            </a:endParaRPr>
          </a:p>
        </p:txBody>
      </p:sp>
      <p:graphicFrame>
        <p:nvGraphicFramePr>
          <p:cNvPr id="15" name="Table 14"/>
          <p:cNvGraphicFramePr>
            <a:graphicFrameLocks noGrp="1"/>
          </p:cNvGraphicFramePr>
          <p:nvPr>
            <p:extLst/>
          </p:nvPr>
        </p:nvGraphicFramePr>
        <p:xfrm>
          <a:off x="7726034" y="286528"/>
          <a:ext cx="1517900" cy="6453628"/>
        </p:xfrm>
        <a:graphic>
          <a:graphicData uri="http://schemas.openxmlformats.org/drawingml/2006/table">
            <a:tbl>
              <a:tblPr bandRow="1">
                <a:tableStyleId>{2D5ABB26-0587-4C30-8999-92F81FD0307C}</a:tableStyleId>
              </a:tblPr>
              <a:tblGrid>
                <a:gridCol w="1517900">
                  <a:extLst>
                    <a:ext uri="{9D8B030D-6E8A-4147-A177-3AD203B41FA5}">
                      <a16:colId xmlns="" xmlns:a16="http://schemas.microsoft.com/office/drawing/2014/main" val="20000"/>
                    </a:ext>
                  </a:extLst>
                </a:gridCol>
              </a:tblGrid>
              <a:tr h="231639">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400" b="1" u="none" strike="noStrike" kern="1200" dirty="0">
                        <a:solidFill>
                          <a:schemeClr val="accent1"/>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00"/>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rgbClr val="A6A6A6"/>
                          </a:solidFill>
                          <a:effectLst/>
                          <a:sym typeface="Wingdings" panose="05000000000000000000" pitchFamily="2" charset="2"/>
                        </a:rPr>
                        <a:t></a:t>
                      </a:r>
                      <a:r>
                        <a:rPr lang="en-US" sz="1200" u="none" strike="noStrike" kern="1200" baseline="0" dirty="0">
                          <a:solidFill>
                            <a:srgbClr val="A6A6A6"/>
                          </a:solidFill>
                          <a:effectLst/>
                        </a:rPr>
                        <a:t> </a:t>
                      </a:r>
                      <a:endParaRPr lang="en-US" sz="1200" b="0" u="none" strike="noStrike" kern="1200" baseline="3000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01"/>
                  </a:ext>
                </a:extLst>
              </a:tr>
              <a:tr h="205265">
                <a:tc>
                  <a:txBody>
                    <a:bodyPr/>
                    <a:lstStyle/>
                    <a:p>
                      <a:pPr marL="0" lvl="0" indent="0" algn="ctr" defTabSz="914363" rtl="0" eaLnBrk="1" fontAlgn="b" latinLnBrk="0" hangingPunct="1"/>
                      <a:r>
                        <a:rPr lang="en-US" sz="1200" u="none" strike="noStrike" kern="1200" dirty="0">
                          <a:solidFill>
                            <a:srgbClr val="A6A6A6"/>
                          </a:solidFill>
                          <a:effectLst/>
                          <a:sym typeface="Wingdings" panose="05000000000000000000" pitchFamily="2" charset="2"/>
                        </a:rPr>
                        <a:t></a:t>
                      </a:r>
                      <a:endParaRPr lang="en-US" sz="1200" b="0" u="none" strike="noStrike" kern="1200" baseline="3000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02"/>
                  </a:ext>
                </a:extLst>
              </a:tr>
              <a:tr h="205265">
                <a:tc>
                  <a:txBody>
                    <a:bodyPr/>
                    <a:lstStyle/>
                    <a:p>
                      <a:pPr marL="0" marR="0" indent="0" algn="ctr">
                        <a:lnSpc>
                          <a:spcPct val="107000"/>
                        </a:lnSpc>
                        <a:spcBef>
                          <a:spcPts val="0"/>
                        </a:spcBef>
                        <a:spcAft>
                          <a:spcPts val="0"/>
                        </a:spcAft>
                      </a:pPr>
                      <a:r>
                        <a:rPr lang="en-US" sz="1200" u="none" strike="noStrike" kern="1200" dirty="0">
                          <a:solidFill>
                            <a:srgbClr val="A6A6A6"/>
                          </a:solidFill>
                          <a:effectLst/>
                          <a:sym typeface="Wingdings" panose="05000000000000000000" pitchFamily="2" charset="2"/>
                        </a:rPr>
                        <a:t></a:t>
                      </a:r>
                      <a:endParaRPr lang="en-US" sz="1200" b="0" u="none" strike="noStrike" kern="1200" baseline="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03"/>
                  </a:ext>
                </a:extLst>
              </a:tr>
              <a:tr h="205265">
                <a:tc>
                  <a:txBody>
                    <a:bodyPr/>
                    <a:lstStyle/>
                    <a:p>
                      <a:pPr marL="0" marR="0" indent="0" algn="ctr">
                        <a:lnSpc>
                          <a:spcPct val="107000"/>
                        </a:lnSpc>
                        <a:spcBef>
                          <a:spcPts val="0"/>
                        </a:spcBef>
                        <a:spcAft>
                          <a:spcPts val="0"/>
                        </a:spcAft>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07"/>
                  </a:ext>
                </a:extLst>
              </a:tr>
              <a:tr h="205265">
                <a:tc>
                  <a:txBody>
                    <a:bodyPr/>
                    <a:lstStyle/>
                    <a:p>
                      <a:pPr marL="0" marR="0" indent="0" algn="ctr">
                        <a:lnSpc>
                          <a:spcPct val="107000"/>
                        </a:lnSpc>
                        <a:spcBef>
                          <a:spcPts val="0"/>
                        </a:spcBef>
                        <a:spcAft>
                          <a:spcPts val="0"/>
                        </a:spcAft>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08"/>
                  </a:ext>
                </a:extLst>
              </a:tr>
              <a:tr h="205265">
                <a:tc>
                  <a:txBody>
                    <a:bodyPr/>
                    <a:lstStyle/>
                    <a:p>
                      <a:pPr marL="0" marR="0" indent="0" algn="ctr">
                        <a:lnSpc>
                          <a:spcPct val="107000"/>
                        </a:lnSpc>
                        <a:spcBef>
                          <a:spcPts val="0"/>
                        </a:spcBef>
                        <a:spcAft>
                          <a:spcPts val="0"/>
                        </a:spcAft>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10"/>
                  </a:ext>
                </a:extLst>
              </a:tr>
              <a:tr h="205265">
                <a:tc>
                  <a:txBody>
                    <a:bodyPr/>
                    <a:lstStyle/>
                    <a:p>
                      <a:pPr marL="0" marR="0" indent="0" algn="ctr">
                        <a:lnSpc>
                          <a:spcPct val="107000"/>
                        </a:lnSpc>
                        <a:spcBef>
                          <a:spcPts val="0"/>
                        </a:spcBef>
                        <a:spcAft>
                          <a:spcPts val="0"/>
                        </a:spcAft>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11"/>
                  </a:ext>
                </a:extLst>
              </a:tr>
              <a:tr h="231639">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400" b="1" u="none" strike="noStrike" kern="120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04"/>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rgbClr val="A6A6A6"/>
                          </a:solidFill>
                          <a:effectLst/>
                          <a:sym typeface="Wingdings" panose="05000000000000000000" pitchFamily="2" charset="2"/>
                        </a:rPr>
                        <a:t></a:t>
                      </a:r>
                      <a:endParaRPr lang="en-US" sz="1200" b="0" u="none" strike="noStrike" kern="120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05"/>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rgbClr val="A6A6A6"/>
                          </a:solidFill>
                          <a:effectLst/>
                          <a:sym typeface="Wingdings" panose="05000000000000000000" pitchFamily="2" charset="2"/>
                        </a:rPr>
                        <a:t></a:t>
                      </a:r>
                      <a:endParaRPr lang="en-US" sz="1200" b="0" u="none" strike="noStrike" kern="120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06"/>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rgbClr val="A6A6A6"/>
                          </a:solidFill>
                          <a:effectLst/>
                          <a:sym typeface="Wingdings" panose="05000000000000000000" pitchFamily="2" charset="2"/>
                        </a:rPr>
                        <a:t></a:t>
                      </a:r>
                      <a:endParaRPr lang="en-US" sz="1200" b="0" i="0" u="none" strike="noStrike" kern="120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22"/>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rgbClr val="A6A6A6"/>
                          </a:solidFill>
                          <a:effectLst/>
                          <a:sym typeface="Wingdings" panose="05000000000000000000" pitchFamily="2" charset="2"/>
                        </a:rPr>
                        <a:t></a:t>
                      </a:r>
                      <a:endParaRPr lang="en-US" sz="1200" b="0" u="none" strike="noStrike" kern="1200" baseline="3000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23"/>
                  </a:ext>
                </a:extLst>
              </a:tr>
              <a:tr h="205265">
                <a:tc>
                  <a:txBody>
                    <a:bodyPr/>
                    <a:lstStyle/>
                    <a:p>
                      <a:pPr marL="0" lvl="0" indent="0" algn="ctr" defTabSz="914363" rtl="0" eaLnBrk="1" fontAlgn="b" latinLnBrk="0" hangingPunct="1"/>
                      <a:r>
                        <a:rPr lang="en-US" sz="1200" u="none" strike="noStrike" kern="1200" dirty="0">
                          <a:solidFill>
                            <a:srgbClr val="A6A6A6"/>
                          </a:solidFill>
                          <a:effectLst/>
                          <a:sym typeface="Wingdings" panose="05000000000000000000" pitchFamily="2" charset="2"/>
                        </a:rPr>
                        <a:t></a:t>
                      </a:r>
                      <a:endParaRPr lang="en-US" sz="1200" b="0" u="none" strike="noStrike" kern="1200" baseline="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24"/>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rgbClr val="A6A6A6"/>
                          </a:solidFill>
                          <a:effectLst/>
                          <a:sym typeface="Wingdings" panose="05000000000000000000" pitchFamily="2" charset="2"/>
                        </a:rPr>
                        <a:t></a:t>
                      </a:r>
                      <a:endParaRPr lang="en-US" sz="1200" b="0" u="none" strike="noStrike" kern="1200" baseline="0" dirty="0">
                        <a:solidFill>
                          <a:srgbClr val="A6A6A6"/>
                        </a:solidFill>
                        <a:effectLst/>
                        <a:latin typeface="+mn-lt"/>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25"/>
                  </a:ext>
                </a:extLst>
              </a:tr>
              <a:tr h="205265">
                <a:tc>
                  <a:txBody>
                    <a:bodyPr/>
                    <a:lstStyle/>
                    <a:p>
                      <a:pPr marL="0" lvl="0" indent="0" algn="ctr" defTabSz="914363" rtl="0" eaLnBrk="1" fontAlgn="b" latinLnBrk="0" hangingPunct="1"/>
                      <a:r>
                        <a:rPr lang="en-US" sz="1200" u="none" strike="noStrike" kern="1200" dirty="0">
                          <a:solidFill>
                            <a:srgbClr val="A6A6A6"/>
                          </a:solidFill>
                          <a:effectLst/>
                          <a:sym typeface="Wingdings" panose="05000000000000000000" pitchFamily="2" charset="2"/>
                        </a:rPr>
                        <a:t></a:t>
                      </a:r>
                      <a:endParaRPr lang="en-US" sz="1200" b="0" u="none" strike="noStrike" kern="1200" baseline="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26"/>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rgbClr val="A6A6A6"/>
                          </a:solidFill>
                          <a:effectLst/>
                          <a:sym typeface="Wingdings" panose="05000000000000000000" pitchFamily="2" charset="2"/>
                        </a:rPr>
                        <a:t></a:t>
                      </a:r>
                      <a:endParaRPr lang="en-US" sz="1200" b="0" u="none" strike="noStrike" kern="1200" baseline="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27"/>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rgbClr val="A6A6A6"/>
                          </a:solidFill>
                          <a:effectLst/>
                          <a:sym typeface="Wingdings" panose="05000000000000000000" pitchFamily="2" charset="2"/>
                        </a:rPr>
                        <a:t></a:t>
                      </a:r>
                      <a:endParaRPr lang="en-US" sz="1200" b="0" u="none" strike="noStrike" kern="1200" baseline="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28"/>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rgbClr val="A6A6A6"/>
                          </a:solidFill>
                          <a:effectLst/>
                          <a:sym typeface="Wingdings" panose="05000000000000000000" pitchFamily="2" charset="2"/>
                        </a:rPr>
                        <a:t></a:t>
                      </a:r>
                      <a:endParaRPr lang="en-US" sz="1200" b="0" u="none" strike="noStrike" kern="1200" baseline="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029"/>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30"/>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32"/>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33"/>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34"/>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10035"/>
                  </a:ext>
                </a:extLst>
              </a:tr>
              <a:tr h="218050">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400" b="1" u="none" strike="noStrike" kern="120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733772329"/>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3410019496"/>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393474568"/>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2166795119"/>
                  </a:ext>
                </a:extLst>
              </a:tr>
              <a:tr h="20526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 xmlns:a16="http://schemas.microsoft.com/office/drawing/2014/main" val="3088815243"/>
                  </a:ext>
                </a:extLst>
              </a:tr>
              <a:tr h="21770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400" b="1" u="none" strike="noStrike" kern="120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1076325990"/>
                  </a:ext>
                </a:extLst>
              </a:tr>
              <a:tr h="217705">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200" b="1" u="none" strike="noStrike" kern="1200" dirty="0">
                        <a:solidFill>
                          <a:srgbClr val="0078D7"/>
                        </a:solidFill>
                        <a:effectLst/>
                        <a:latin typeface="+mn-lt"/>
                        <a:ea typeface="Segoe UI" pitchFamily="34" charset="0"/>
                        <a:cs typeface="Segoe UI" pitchFamily="34" charset="0"/>
                      </a:endParaRPr>
                    </a:p>
                  </a:txBody>
                  <a:tcPr marL="0" marR="0" marT="0" marB="0" anchor="ctr"/>
                </a:tc>
                <a:extLst>
                  <a:ext uri="{0D108BD9-81ED-4DB2-BD59-A6C34878D82A}">
                    <a16:rowId xmlns="" xmlns:a16="http://schemas.microsoft.com/office/drawing/2014/main" val="3262517086"/>
                  </a:ext>
                </a:extLst>
              </a:tr>
            </a:tbl>
          </a:graphicData>
        </a:graphic>
      </p:graphicFrame>
    </p:spTree>
    <p:extLst>
      <p:ext uri="{BB962C8B-B14F-4D97-AF65-F5344CB8AC3E}">
        <p14:creationId xmlns:p14="http://schemas.microsoft.com/office/powerpoint/2010/main" val="804556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7894" y="1079863"/>
            <a:ext cx="7684845" cy="5914661"/>
          </a:xfrm>
          <a:prstGeom prst="rect">
            <a:avLst/>
          </a:prstGeom>
        </p:spPr>
      </p:pic>
      <p:sp>
        <p:nvSpPr>
          <p:cNvPr id="18" name="TextBox 17"/>
          <p:cNvSpPr txBox="1"/>
          <p:nvPr/>
        </p:nvSpPr>
        <p:spPr>
          <a:xfrm>
            <a:off x="8814261" y="4360387"/>
            <a:ext cx="2503304" cy="1569256"/>
          </a:xfrm>
          <a:prstGeom prst="rect">
            <a:avLst/>
          </a:prstGeom>
          <a:noFill/>
        </p:spPr>
        <p:txBody>
          <a:bodyPr wrap="square" lIns="186521" tIns="149217" rIns="186521" bIns="149217" rtlCol="0">
            <a:spAutoFit/>
          </a:bodyPr>
          <a:lstStyle/>
          <a:p>
            <a:pPr algn="r" defTabSz="932597">
              <a:lnSpc>
                <a:spcPct val="90000"/>
              </a:lnSpc>
              <a:spcAft>
                <a:spcPts val="612"/>
              </a:spcAft>
            </a:pPr>
            <a:r>
              <a:rPr lang="en-US" sz="2244" kern="0" dirty="0">
                <a:solidFill>
                  <a:schemeClr val="bg1"/>
                </a:solidFill>
                <a:latin typeface="+mj-lt"/>
              </a:rPr>
              <a:t>Customers </a:t>
            </a:r>
            <a:br>
              <a:rPr lang="en-US" sz="2244" kern="0" dirty="0">
                <a:solidFill>
                  <a:schemeClr val="bg1"/>
                </a:solidFill>
                <a:latin typeface="+mj-lt"/>
              </a:rPr>
            </a:br>
            <a:r>
              <a:rPr lang="en-US" sz="2244" kern="0" dirty="0">
                <a:solidFill>
                  <a:schemeClr val="bg1"/>
                </a:solidFill>
                <a:latin typeface="+mj-lt"/>
              </a:rPr>
              <a:t>with existing </a:t>
            </a:r>
            <a:br>
              <a:rPr lang="en-US" sz="2244" kern="0" dirty="0">
                <a:solidFill>
                  <a:schemeClr val="bg1"/>
                </a:solidFill>
                <a:latin typeface="+mj-lt"/>
              </a:rPr>
            </a:br>
            <a:r>
              <a:rPr lang="en-US" sz="2244" kern="0" dirty="0">
                <a:solidFill>
                  <a:schemeClr val="bg1"/>
                </a:solidFill>
                <a:latin typeface="+mj-lt"/>
              </a:rPr>
              <a:t>CSP </a:t>
            </a:r>
            <a:br>
              <a:rPr lang="en-US" sz="2244" kern="0" dirty="0">
                <a:solidFill>
                  <a:schemeClr val="bg1"/>
                </a:solidFill>
                <a:latin typeface="+mj-lt"/>
              </a:rPr>
            </a:br>
            <a:r>
              <a:rPr lang="en-US" sz="2244" kern="0" dirty="0">
                <a:solidFill>
                  <a:schemeClr val="bg1"/>
                </a:solidFill>
                <a:latin typeface="+mj-lt"/>
              </a:rPr>
              <a:t>subscriptions</a:t>
            </a:r>
          </a:p>
        </p:txBody>
      </p:sp>
      <p:sp>
        <p:nvSpPr>
          <p:cNvPr id="19" name="TextBox 18"/>
          <p:cNvSpPr txBox="1"/>
          <p:nvPr/>
        </p:nvSpPr>
        <p:spPr>
          <a:xfrm>
            <a:off x="6074264" y="4360387"/>
            <a:ext cx="2503304" cy="1569256"/>
          </a:xfrm>
          <a:prstGeom prst="rect">
            <a:avLst/>
          </a:prstGeom>
          <a:noFill/>
        </p:spPr>
        <p:txBody>
          <a:bodyPr wrap="square" lIns="186521" tIns="149217" rIns="186521" bIns="149217" rtlCol="0">
            <a:spAutoFit/>
          </a:bodyPr>
          <a:lstStyle/>
          <a:p>
            <a:pPr defTabSz="932597">
              <a:lnSpc>
                <a:spcPct val="90000"/>
              </a:lnSpc>
              <a:spcAft>
                <a:spcPts val="612"/>
              </a:spcAft>
            </a:pPr>
            <a:r>
              <a:rPr lang="en-US" sz="2244" kern="0" dirty="0">
                <a:solidFill>
                  <a:schemeClr val="bg1"/>
                </a:solidFill>
                <a:latin typeface="+mj-lt"/>
              </a:rPr>
              <a:t>Customers </a:t>
            </a:r>
            <a:br>
              <a:rPr lang="en-US" sz="2244" kern="0" dirty="0">
                <a:solidFill>
                  <a:schemeClr val="bg1"/>
                </a:solidFill>
                <a:latin typeface="+mj-lt"/>
              </a:rPr>
            </a:br>
            <a:r>
              <a:rPr lang="en-US" sz="2244" kern="0" dirty="0">
                <a:solidFill>
                  <a:schemeClr val="bg1"/>
                </a:solidFill>
                <a:latin typeface="+mj-lt"/>
              </a:rPr>
              <a:t>with Complex </a:t>
            </a:r>
            <a:br>
              <a:rPr lang="en-US" sz="2244" kern="0" dirty="0">
                <a:solidFill>
                  <a:schemeClr val="bg1"/>
                </a:solidFill>
                <a:latin typeface="+mj-lt"/>
              </a:rPr>
            </a:br>
            <a:r>
              <a:rPr lang="en-US" sz="2244" kern="0" dirty="0">
                <a:solidFill>
                  <a:schemeClr val="bg1"/>
                </a:solidFill>
                <a:latin typeface="+mj-lt"/>
              </a:rPr>
              <a:t>IT or security</a:t>
            </a:r>
            <a:br>
              <a:rPr lang="en-US" sz="2244" kern="0" dirty="0">
                <a:solidFill>
                  <a:schemeClr val="bg1"/>
                </a:solidFill>
                <a:latin typeface="+mj-lt"/>
              </a:rPr>
            </a:br>
            <a:r>
              <a:rPr lang="en-US" sz="2244" kern="0" dirty="0">
                <a:solidFill>
                  <a:schemeClr val="bg1"/>
                </a:solidFill>
                <a:latin typeface="+mj-lt"/>
              </a:rPr>
              <a:t>requirements</a:t>
            </a:r>
          </a:p>
        </p:txBody>
      </p:sp>
      <p:sp>
        <p:nvSpPr>
          <p:cNvPr id="20" name="TextBox 19"/>
          <p:cNvSpPr txBox="1"/>
          <p:nvPr/>
        </p:nvSpPr>
        <p:spPr>
          <a:xfrm>
            <a:off x="7152546" y="2163142"/>
            <a:ext cx="3099405" cy="935302"/>
          </a:xfrm>
          <a:prstGeom prst="rect">
            <a:avLst/>
          </a:prstGeom>
          <a:noFill/>
        </p:spPr>
        <p:txBody>
          <a:bodyPr wrap="square" lIns="186521" tIns="149217" rIns="186521" bIns="149217" rtlCol="0">
            <a:spAutoFit/>
          </a:bodyPr>
          <a:lstStyle/>
          <a:p>
            <a:pPr algn="ctr" defTabSz="932597">
              <a:lnSpc>
                <a:spcPct val="90000"/>
              </a:lnSpc>
              <a:spcAft>
                <a:spcPts val="612"/>
              </a:spcAft>
            </a:pPr>
            <a:r>
              <a:rPr lang="en-US" sz="2244" kern="0" dirty="0">
                <a:solidFill>
                  <a:schemeClr val="bg1"/>
                </a:solidFill>
                <a:latin typeface="+mj-lt"/>
              </a:rPr>
              <a:t>Customers already on Windows 10 Pro</a:t>
            </a:r>
          </a:p>
        </p:txBody>
      </p:sp>
      <p:sp>
        <p:nvSpPr>
          <p:cNvPr id="21" name="5-Point Star 20"/>
          <p:cNvSpPr/>
          <p:nvPr/>
        </p:nvSpPr>
        <p:spPr bwMode="auto">
          <a:xfrm>
            <a:off x="8379260" y="3956771"/>
            <a:ext cx="633309" cy="633309"/>
          </a:xfrm>
          <a:prstGeom prst="star5">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3" name="Title 1"/>
          <p:cNvSpPr>
            <a:spLocks noGrp="1"/>
          </p:cNvSpPr>
          <p:nvPr>
            <p:ph type="title"/>
          </p:nvPr>
        </p:nvSpPr>
        <p:spPr>
          <a:xfrm>
            <a:off x="4847894" y="327997"/>
            <a:ext cx="7587698" cy="917575"/>
          </a:xfrm>
        </p:spPr>
        <p:txBody>
          <a:bodyPr/>
          <a:lstStyle/>
          <a:p>
            <a:r>
              <a:rPr lang="en-US" sz="4488" dirty="0"/>
              <a:t>Identifying target customers</a:t>
            </a:r>
          </a:p>
        </p:txBody>
      </p:sp>
      <p:pic>
        <p:nvPicPr>
          <p:cNvPr id="24" name="Picture 23"/>
          <p:cNvPicPr>
            <a:picLocks noChangeAspect="1"/>
          </p:cNvPicPr>
          <p:nvPr/>
        </p:nvPicPr>
        <p:blipFill rotWithShape="1">
          <a:blip r:embed="rId4" cstate="screen">
            <a:extLst>
              <a:ext uri="{28A0092B-C50C-407E-A947-70E740481C1C}">
                <a14:useLocalDpi xmlns:a14="http://schemas.microsoft.com/office/drawing/2010/main"/>
              </a:ext>
            </a:extLst>
          </a:blip>
          <a:srcRect l="9593" t="11910" r="2420" b="2574"/>
          <a:stretch/>
        </p:blipFill>
        <p:spPr>
          <a:xfrm>
            <a:off x="881" y="-1"/>
            <a:ext cx="4771237" cy="6994525"/>
          </a:xfrm>
          <a:prstGeom prst="rect">
            <a:avLst/>
          </a:prstGeom>
        </p:spPr>
      </p:pic>
      <p:sp>
        <p:nvSpPr>
          <p:cNvPr id="25" name="Rectangle 24"/>
          <p:cNvSpPr/>
          <p:nvPr/>
        </p:nvSpPr>
        <p:spPr bwMode="auto">
          <a:xfrm>
            <a:off x="881" y="-1"/>
            <a:ext cx="4771237" cy="6994525"/>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597"/>
            <a:endParaRPr lang="en-US" sz="2800" kern="0" dirty="0">
              <a:solidFill>
                <a:srgbClr val="FFFFFF"/>
              </a:solidFill>
              <a:latin typeface="+mj-lt"/>
              <a:cs typeface="Segoe UI Light" panose="020B0502040204020203" pitchFamily="34" charset="0"/>
            </a:endParaRPr>
          </a:p>
        </p:txBody>
      </p:sp>
    </p:spTree>
    <p:extLst>
      <p:ext uri="{BB962C8B-B14F-4D97-AF65-F5344CB8AC3E}">
        <p14:creationId xmlns:p14="http://schemas.microsoft.com/office/powerpoint/2010/main" val="3048741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284" dirty="0"/>
              <a:t>Paths to Windows 10 Pro</a:t>
            </a:r>
          </a:p>
        </p:txBody>
      </p:sp>
      <p:graphicFrame>
        <p:nvGraphicFramePr>
          <p:cNvPr id="4" name="Table 3"/>
          <p:cNvGraphicFramePr>
            <a:graphicFrameLocks noGrp="1"/>
          </p:cNvGraphicFramePr>
          <p:nvPr>
            <p:extLst/>
          </p:nvPr>
        </p:nvGraphicFramePr>
        <p:xfrm>
          <a:off x="319526" y="1189293"/>
          <a:ext cx="11799788" cy="5496965"/>
        </p:xfrm>
        <a:graphic>
          <a:graphicData uri="http://schemas.openxmlformats.org/drawingml/2006/table">
            <a:tbl>
              <a:tblPr firstRow="1" bandRow="1">
                <a:tableStyleId>{5C22544A-7EE6-4342-B048-85BDC9FD1C3A}</a:tableStyleId>
              </a:tblPr>
              <a:tblGrid>
                <a:gridCol w="3558668">
                  <a:extLst>
                    <a:ext uri="{9D8B030D-6E8A-4147-A177-3AD203B41FA5}">
                      <a16:colId xmlns="" xmlns:a16="http://schemas.microsoft.com/office/drawing/2014/main" val="534509026"/>
                    </a:ext>
                  </a:extLst>
                </a:gridCol>
                <a:gridCol w="2060280">
                  <a:extLst>
                    <a:ext uri="{9D8B030D-6E8A-4147-A177-3AD203B41FA5}">
                      <a16:colId xmlns="" xmlns:a16="http://schemas.microsoft.com/office/drawing/2014/main" val="2464338372"/>
                    </a:ext>
                  </a:extLst>
                </a:gridCol>
                <a:gridCol w="2060280">
                  <a:extLst>
                    <a:ext uri="{9D8B030D-6E8A-4147-A177-3AD203B41FA5}">
                      <a16:colId xmlns="" xmlns:a16="http://schemas.microsoft.com/office/drawing/2014/main" val="3428845932"/>
                    </a:ext>
                  </a:extLst>
                </a:gridCol>
                <a:gridCol w="2060280">
                  <a:extLst>
                    <a:ext uri="{9D8B030D-6E8A-4147-A177-3AD203B41FA5}">
                      <a16:colId xmlns="" xmlns:a16="http://schemas.microsoft.com/office/drawing/2014/main" val="3155966463"/>
                    </a:ext>
                  </a:extLst>
                </a:gridCol>
                <a:gridCol w="2060280">
                  <a:extLst>
                    <a:ext uri="{9D8B030D-6E8A-4147-A177-3AD203B41FA5}">
                      <a16:colId xmlns="" xmlns:a16="http://schemas.microsoft.com/office/drawing/2014/main" val="3960847963"/>
                    </a:ext>
                  </a:extLst>
                </a:gridCol>
              </a:tblGrid>
              <a:tr h="669749">
                <a:tc>
                  <a:txBody>
                    <a:bodyPr/>
                    <a:lstStyle/>
                    <a:p>
                      <a:r>
                        <a:rPr lang="en-US" sz="2000" dirty="0"/>
                        <a:t>Get from…</a:t>
                      </a:r>
                    </a:p>
                  </a:txBody>
                  <a:tcPr marL="93260" marR="93260" marT="46630" marB="46630" anchor="ctr"/>
                </a:tc>
                <a:tc gridSpan="4">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2000" dirty="0"/>
                        <a:t>..to</a:t>
                      </a:r>
                      <a:r>
                        <a:rPr lang="en-US" sz="2000" baseline="0" dirty="0"/>
                        <a:t> Windows 10 Pro</a:t>
                      </a:r>
                      <a:endParaRPr lang="en-US" sz="2000" dirty="0"/>
                    </a:p>
                  </a:txBody>
                  <a:tcPr marL="93260" marR="93260" marT="46630" marB="46630"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2369264996"/>
                  </a:ext>
                </a:extLst>
              </a:tr>
              <a:tr h="669749">
                <a:tc rowSpan="2">
                  <a:txBody>
                    <a:bodyPr/>
                    <a:lstStyle/>
                    <a:p>
                      <a:pPr algn="ctr"/>
                      <a:endParaRPr lang="en-US" sz="1600" b="1" baseline="0" dirty="0"/>
                    </a:p>
                  </a:txBody>
                  <a:tcPr marL="93260" marR="93260" marT="46630" marB="46630" anchor="ctr">
                    <a:solidFill>
                      <a:schemeClr val="bg1">
                        <a:lumMod val="95000"/>
                      </a:schemeClr>
                    </a:solidFill>
                  </a:tcPr>
                </a:tc>
                <a:tc>
                  <a:txBody>
                    <a:bodyPr/>
                    <a:lstStyle/>
                    <a:p>
                      <a:pPr algn="ctr"/>
                      <a:r>
                        <a:rPr lang="en-US" sz="1600" b="1" dirty="0"/>
                        <a:t>Retail</a:t>
                      </a:r>
                    </a:p>
                  </a:txBody>
                  <a:tcPr marL="93260" marR="93260" marT="46630" marB="46630" anchor="ctr">
                    <a:solidFill>
                      <a:schemeClr val="bg1">
                        <a:lumMod val="85000"/>
                      </a:schemeClr>
                    </a:solidFill>
                  </a:tcPr>
                </a:tc>
                <a:tc>
                  <a:txBody>
                    <a:bodyPr/>
                    <a:lstStyle/>
                    <a:p>
                      <a:pPr algn="ctr"/>
                      <a:r>
                        <a:rPr lang="en-US" sz="1600" b="1" dirty="0"/>
                        <a:t>Windows Store (ESD)</a:t>
                      </a:r>
                    </a:p>
                  </a:txBody>
                  <a:tcPr marL="93260" marR="93260" marT="46630" marB="46630" anchor="ctr">
                    <a:solidFill>
                      <a:schemeClr val="bg1">
                        <a:lumMod val="85000"/>
                      </a:schemeClr>
                    </a:solidFill>
                  </a:tcPr>
                </a:tc>
                <a:tc gridSpan="2">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600" b="1" dirty="0"/>
                        <a:t>Volume Licensing: Open/OV/OVS</a:t>
                      </a:r>
                    </a:p>
                  </a:txBody>
                  <a:tcPr marL="93260" marR="93260" marT="46630" marB="46630" anchor="ctr">
                    <a:solidFill>
                      <a:schemeClr val="bg1">
                        <a:lumMod val="85000"/>
                      </a:schemeClr>
                    </a:solidFill>
                  </a:tcPr>
                </a:tc>
                <a:tc hMerge="1">
                  <a:txBody>
                    <a:bodyPr/>
                    <a:lstStyle/>
                    <a:p>
                      <a:pPr marL="0" marR="0" indent="0" algn="ctr" defTabSz="914367" rtl="0" eaLnBrk="1" fontAlgn="auto" latinLnBrk="0" hangingPunct="1">
                        <a:lnSpc>
                          <a:spcPct val="100000"/>
                        </a:lnSpc>
                        <a:spcBef>
                          <a:spcPts val="0"/>
                        </a:spcBef>
                        <a:spcAft>
                          <a:spcPts val="0"/>
                        </a:spcAft>
                        <a:buClrTx/>
                        <a:buSzTx/>
                        <a:buFontTx/>
                        <a:buNone/>
                        <a:tabLst/>
                        <a:defRPr/>
                      </a:pPr>
                      <a:endParaRPr lang="en-US" sz="1200" b="0" dirty="0"/>
                    </a:p>
                  </a:txBody>
                  <a:tcPr anchor="ctr"/>
                </a:tc>
                <a:extLst>
                  <a:ext uri="{0D108BD9-81ED-4DB2-BD59-A6C34878D82A}">
                    <a16:rowId xmlns="" xmlns:a16="http://schemas.microsoft.com/office/drawing/2014/main" val="555584698"/>
                  </a:ext>
                </a:extLst>
              </a:tr>
              <a:tr h="280247">
                <a:tc vMerge="1">
                  <a:txBody>
                    <a:bodyPr/>
                    <a:lstStyle/>
                    <a:p>
                      <a:endParaRPr lang="en-US" sz="1800" b="0" baseline="0" dirty="0"/>
                    </a:p>
                  </a:txBody>
                  <a:tcPr anchor="ctr">
                    <a:solidFill>
                      <a:srgbClr val="F2F2F2"/>
                    </a:solidFill>
                  </a:tcPr>
                </a:tc>
                <a:tc>
                  <a:txBody>
                    <a:bodyPr/>
                    <a:lstStyle/>
                    <a:p>
                      <a:pPr algn="ctr"/>
                      <a:r>
                        <a:rPr lang="en-US" sz="1100" b="0" i="1" dirty="0"/>
                        <a:t>Full</a:t>
                      </a:r>
                      <a:r>
                        <a:rPr lang="en-US" sz="1100" b="0" i="1" baseline="0" dirty="0"/>
                        <a:t> license</a:t>
                      </a:r>
                      <a:endParaRPr lang="en-US" sz="1100" b="0" i="1" dirty="0"/>
                    </a:p>
                  </a:txBody>
                  <a:tcPr marL="93260" marR="93260" marT="46630" marB="46630" anchor="ctr">
                    <a:solidFill>
                      <a:srgbClr val="D9D9D9"/>
                    </a:solidFill>
                  </a:tcPr>
                </a:tc>
                <a:tc>
                  <a:txBody>
                    <a:bodyPr/>
                    <a:lstStyle/>
                    <a:p>
                      <a:pPr algn="ctr"/>
                      <a:r>
                        <a:rPr lang="en-US" sz="1100" b="0" i="1" dirty="0"/>
                        <a:t>Upgrade license</a:t>
                      </a:r>
                    </a:p>
                  </a:txBody>
                  <a:tcPr marL="93260" marR="93260" marT="46630" marB="46630" anchor="ctr">
                    <a:solidFill>
                      <a:srgbClr val="D9D9D9"/>
                    </a:solidFill>
                  </a:tcP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100" b="0" i="1" dirty="0"/>
                        <a:t>Upgrade license</a:t>
                      </a:r>
                    </a:p>
                  </a:txBody>
                  <a:tcPr marL="93260" marR="93260" marT="46630" marB="46630" anchor="ctr">
                    <a:solidFill>
                      <a:srgbClr val="D9D9D9"/>
                    </a:solidFill>
                  </a:tcP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100" b="0" i="1" dirty="0"/>
                        <a:t>Full</a:t>
                      </a:r>
                      <a:r>
                        <a:rPr lang="en-US" sz="1100" b="0" i="1" baseline="0" dirty="0"/>
                        <a:t> license</a:t>
                      </a:r>
                      <a:endParaRPr lang="en-US" sz="1100" b="0" i="1" dirty="0"/>
                    </a:p>
                  </a:txBody>
                  <a:tcPr marL="93260" marR="93260" marT="46630" marB="46630" anchor="ctr">
                    <a:solidFill>
                      <a:srgbClr val="D9D9D9"/>
                    </a:solidFill>
                  </a:tcPr>
                </a:tc>
                <a:extLst>
                  <a:ext uri="{0D108BD9-81ED-4DB2-BD59-A6C34878D82A}">
                    <a16:rowId xmlns="" xmlns:a16="http://schemas.microsoft.com/office/drawing/2014/main" val="597845683"/>
                  </a:ext>
                </a:extLst>
              </a:tr>
              <a:tr h="669749">
                <a:tc>
                  <a:txBody>
                    <a:bodyPr/>
                    <a:lstStyle/>
                    <a:p>
                      <a:r>
                        <a:rPr lang="en-US" sz="1800" b="1" dirty="0"/>
                        <a:t>Windows</a:t>
                      </a:r>
                      <a:r>
                        <a:rPr lang="en-US" sz="1800" b="1" baseline="0" dirty="0"/>
                        <a:t> XP/Vista Home</a:t>
                      </a:r>
                    </a:p>
                  </a:txBody>
                  <a:tcPr marL="93260" marR="93260" marT="46630" marB="46630" anchor="ctr">
                    <a:solidFill>
                      <a:schemeClr val="bg1">
                        <a:lumMod val="85000"/>
                      </a:schemeClr>
                    </a:solidFill>
                  </a:tcPr>
                </a:tc>
                <a:tc rowSpan="2">
                  <a:txBody>
                    <a:bodyPr/>
                    <a:lstStyle/>
                    <a:p>
                      <a:pPr algn="ctr"/>
                      <a:r>
                        <a:rPr lang="en-US" sz="1200" b="0" dirty="0"/>
                        <a:t>Windows 10 Pro FPP</a:t>
                      </a:r>
                      <a:r>
                        <a:rPr lang="en-US" sz="1200" b="0" baseline="0" dirty="0"/>
                        <a:t> ($199)</a:t>
                      </a:r>
                      <a:endParaRPr lang="en-US" sz="1200" b="0" dirty="0"/>
                    </a:p>
                  </a:txBody>
                  <a:tcPr marL="93260" marR="93260" marT="46630" marB="46630" anchor="ctr">
                    <a:solidFill>
                      <a:schemeClr val="bg1">
                        <a:lumMod val="95000"/>
                      </a:schemeClr>
                    </a:solidFill>
                  </a:tcPr>
                </a:tc>
                <a:tc rowSpan="2">
                  <a:txBody>
                    <a:bodyPr/>
                    <a:lstStyle/>
                    <a:p>
                      <a:pPr algn="ctr"/>
                      <a:r>
                        <a:rPr lang="en-US" sz="1200" dirty="0"/>
                        <a:t>N/A</a:t>
                      </a:r>
                      <a:endParaRPr lang="en-US" sz="1400" dirty="0"/>
                    </a:p>
                  </a:txBody>
                  <a:tcPr marL="93260" marR="93260" marT="46630" marB="46630" anchor="ctr">
                    <a:solidFill>
                      <a:schemeClr val="bg1">
                        <a:lumMod val="95000"/>
                      </a:schemeClr>
                    </a:solidFill>
                  </a:tcP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200" dirty="0"/>
                        <a:t>N/A</a:t>
                      </a:r>
                      <a:endParaRPr lang="en-US" sz="1400" dirty="0"/>
                    </a:p>
                  </a:txBody>
                  <a:tcPr marL="93260" marR="93260" marT="46630" marB="46630" anchor="ctr">
                    <a:solidFill>
                      <a:schemeClr val="bg1">
                        <a:lumMod val="95000"/>
                      </a:schemeClr>
                    </a:solidFill>
                  </a:tcPr>
                </a:tc>
                <a:tc rowSpan="2">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200" b="0" dirty="0"/>
                        <a:t>GGWA-SMO ($159)</a:t>
                      </a:r>
                    </a:p>
                  </a:txBody>
                  <a:tcPr marL="93260" marR="93260" marT="46630" marB="46630" anchor="ctr">
                    <a:solidFill>
                      <a:schemeClr val="bg1">
                        <a:lumMod val="95000"/>
                      </a:schemeClr>
                    </a:solidFill>
                  </a:tcPr>
                </a:tc>
                <a:extLst>
                  <a:ext uri="{0D108BD9-81ED-4DB2-BD59-A6C34878D82A}">
                    <a16:rowId xmlns="" xmlns:a16="http://schemas.microsoft.com/office/drawing/2014/main" val="3159855587"/>
                  </a:ext>
                </a:extLst>
              </a:tr>
              <a:tr h="669749">
                <a:tc>
                  <a:txBody>
                    <a:bodyPr/>
                    <a:lstStyle/>
                    <a:p>
                      <a:r>
                        <a:rPr lang="en-US" sz="1800" b="1" dirty="0"/>
                        <a:t>Windows XP/Vista Pro</a:t>
                      </a:r>
                    </a:p>
                  </a:txBody>
                  <a:tcPr marL="93260" marR="93260" marT="46630" marB="46630" anchor="ctr">
                    <a:solidFill>
                      <a:schemeClr val="bg1">
                        <a:lumMod val="85000"/>
                      </a:schemeClr>
                    </a:solidFill>
                  </a:tcPr>
                </a:tc>
                <a:tc vMerge="1">
                  <a:txBody>
                    <a:bodyPr/>
                    <a:lstStyle/>
                    <a:p>
                      <a:pPr algn="ctr"/>
                      <a:endParaRPr lang="en-US" sz="1400" b="0" dirty="0"/>
                    </a:p>
                  </a:txBody>
                  <a:tcPr anchor="ctr">
                    <a:solidFill>
                      <a:srgbClr val="FAFAFA"/>
                    </a:solidFill>
                  </a:tcPr>
                </a:tc>
                <a:tc vMerge="1">
                  <a:txBody>
                    <a:bodyPr/>
                    <a:lstStyle/>
                    <a:p>
                      <a:pPr algn="ctr"/>
                      <a:endParaRPr lang="en-US" sz="1400" dirty="0"/>
                    </a:p>
                  </a:txBody>
                  <a:tcPr anchor="ctr">
                    <a:solidFill>
                      <a:srgbClr val="FAFAFA"/>
                    </a:solidFill>
                  </a:tcPr>
                </a:tc>
                <a:tc>
                  <a:txBody>
                    <a:bodyPr/>
                    <a:lstStyle/>
                    <a:p>
                      <a:pPr algn="ctr"/>
                      <a:r>
                        <a:rPr lang="en-US" sz="1400" b="1" dirty="0"/>
                        <a:t>Pro VL Upgrade</a:t>
                      </a:r>
                      <a:r>
                        <a:rPr lang="en-US" sz="1400" b="1" baseline="0" dirty="0"/>
                        <a:t> </a:t>
                      </a:r>
                      <a:r>
                        <a:rPr lang="en-US" sz="1400" b="1" dirty="0"/>
                        <a:t>($159)</a:t>
                      </a:r>
                    </a:p>
                  </a:txBody>
                  <a:tcPr marL="93260" marR="93260" marT="46630" marB="46630" anchor="ctr">
                    <a:solidFill>
                      <a:srgbClr val="FAFAFA"/>
                    </a:solidFill>
                  </a:tcPr>
                </a:tc>
                <a:tc vMerge="1">
                  <a:txBody>
                    <a:bodyPr/>
                    <a:lstStyle/>
                    <a:p>
                      <a:pPr marL="0" marR="0" indent="0" algn="ctr" defTabSz="914367" rtl="0" eaLnBrk="1" fontAlgn="auto" latinLnBrk="0" hangingPunct="1">
                        <a:lnSpc>
                          <a:spcPct val="100000"/>
                        </a:lnSpc>
                        <a:spcBef>
                          <a:spcPts val="0"/>
                        </a:spcBef>
                        <a:spcAft>
                          <a:spcPts val="0"/>
                        </a:spcAft>
                        <a:buClrTx/>
                        <a:buSzTx/>
                        <a:buFontTx/>
                        <a:buNone/>
                        <a:tabLst/>
                        <a:defRPr/>
                      </a:pPr>
                      <a:endParaRPr lang="en-US" sz="1400" b="0" dirty="0"/>
                    </a:p>
                  </a:txBody>
                  <a:tcPr anchor="ctr">
                    <a:solidFill>
                      <a:srgbClr val="FAFAFA"/>
                    </a:solidFill>
                  </a:tcPr>
                </a:tc>
                <a:extLst>
                  <a:ext uri="{0D108BD9-81ED-4DB2-BD59-A6C34878D82A}">
                    <a16:rowId xmlns="" xmlns:a16="http://schemas.microsoft.com/office/drawing/2014/main" val="503662365"/>
                  </a:ext>
                </a:extLst>
              </a:tr>
              <a:tr h="669749">
                <a:tc>
                  <a:txBody>
                    <a:bodyPr/>
                    <a:lstStyle/>
                    <a:p>
                      <a:r>
                        <a:rPr lang="en-US" sz="1800" b="1" dirty="0"/>
                        <a:t>Windows 7/8.1 Home</a:t>
                      </a:r>
                    </a:p>
                  </a:txBody>
                  <a:tcPr marL="93260" marR="93260" marT="46630" marB="46630" anchor="ctr">
                    <a:solidFill>
                      <a:schemeClr val="bg1">
                        <a:lumMod val="85000"/>
                      </a:schemeClr>
                    </a:solidFill>
                  </a:tcPr>
                </a:tc>
                <a:tc gridSpan="4">
                  <a:txBody>
                    <a:bodyPr/>
                    <a:lstStyle/>
                    <a:p>
                      <a:pPr algn="ctr"/>
                      <a:r>
                        <a:rPr lang="en-US" sz="1200" b="0" dirty="0"/>
                        <a:t>Upgrade to Windows 10 Home included in</a:t>
                      </a:r>
                      <a:r>
                        <a:rPr lang="en-US" sz="1200" b="0" baseline="0" dirty="0"/>
                        <a:t> all Windows CSP subscriptions at no extra cost. Upgrade links and instructions available to tenant admins in Office 365 Admin center. Windows 10 Home devices must be upgraded one final time to Windows 10 Pro via the Windows 10 Pro Pack available in the Windows Store for USD$99</a:t>
                      </a:r>
                      <a:endParaRPr lang="en-US" sz="1200" b="0" dirty="0"/>
                    </a:p>
                  </a:txBody>
                  <a:tcPr marL="93260" marR="93260" marT="46630" marB="46630" anchor="ctr">
                    <a:solidFill>
                      <a:schemeClr val="bg1">
                        <a:lumMod val="95000"/>
                      </a:schemeClr>
                    </a:solidFill>
                  </a:tcPr>
                </a:tc>
                <a:tc hMerge="1">
                  <a:txBody>
                    <a:bodyPr/>
                    <a:lstStyle/>
                    <a:p>
                      <a:pPr marL="0" marR="0" indent="0" algn="ctr" defTabSz="914367" rtl="0" eaLnBrk="1" fontAlgn="auto" latinLnBrk="0" hangingPunct="1">
                        <a:lnSpc>
                          <a:spcPct val="100000"/>
                        </a:lnSpc>
                        <a:spcBef>
                          <a:spcPts val="0"/>
                        </a:spcBef>
                        <a:spcAft>
                          <a:spcPts val="0"/>
                        </a:spcAft>
                        <a:buClrTx/>
                        <a:buSzTx/>
                        <a:buFontTx/>
                        <a:buNone/>
                        <a:tabLst/>
                        <a:defRPr/>
                      </a:pPr>
                      <a:endParaRPr lang="en-US" sz="1400" dirty="0"/>
                    </a:p>
                  </a:txBody>
                  <a:tcPr anchor="ctr">
                    <a:solidFill>
                      <a:schemeClr val="bg1">
                        <a:lumMod val="95000"/>
                      </a:schemeClr>
                    </a:solidFill>
                  </a:tcPr>
                </a:tc>
                <a:tc hMerge="1">
                  <a:txBody>
                    <a:bodyPr/>
                    <a:lstStyle/>
                    <a:p>
                      <a:pPr marL="0" marR="0" indent="0" algn="ctr" defTabSz="914367" rtl="0" eaLnBrk="1" fontAlgn="auto" latinLnBrk="0" hangingPunct="1">
                        <a:lnSpc>
                          <a:spcPct val="100000"/>
                        </a:lnSpc>
                        <a:spcBef>
                          <a:spcPts val="0"/>
                        </a:spcBef>
                        <a:spcAft>
                          <a:spcPts val="0"/>
                        </a:spcAft>
                        <a:buClrTx/>
                        <a:buSzTx/>
                        <a:buFontTx/>
                        <a:buNone/>
                        <a:tabLst/>
                        <a:defRPr/>
                      </a:pPr>
                      <a:endParaRPr lang="en-US" sz="1400" dirty="0"/>
                    </a:p>
                  </a:txBody>
                  <a:tcPr anchor="ctr">
                    <a:solidFill>
                      <a:schemeClr val="bg1">
                        <a:lumMod val="95000"/>
                      </a:schemeClr>
                    </a:solidFill>
                  </a:tcPr>
                </a:tc>
                <a:tc hMerge="1">
                  <a:txBody>
                    <a:bodyPr/>
                    <a:lstStyle/>
                    <a:p>
                      <a:pPr marL="0" marR="0" indent="0" algn="ctr" defTabSz="914367" rtl="0" eaLnBrk="1" fontAlgn="auto" latinLnBrk="0" hangingPunct="1">
                        <a:lnSpc>
                          <a:spcPct val="100000"/>
                        </a:lnSpc>
                        <a:spcBef>
                          <a:spcPts val="0"/>
                        </a:spcBef>
                        <a:spcAft>
                          <a:spcPts val="0"/>
                        </a:spcAft>
                        <a:buClrTx/>
                        <a:buSzTx/>
                        <a:buFontTx/>
                        <a:buNone/>
                        <a:tabLst/>
                        <a:defRPr/>
                      </a:pPr>
                      <a:endParaRPr lang="en-US" sz="1400" b="1" dirty="0"/>
                    </a:p>
                  </a:txBody>
                  <a:tcPr anchor="ctr">
                    <a:solidFill>
                      <a:schemeClr val="bg1">
                        <a:lumMod val="95000"/>
                      </a:schemeClr>
                    </a:solidFill>
                  </a:tcPr>
                </a:tc>
                <a:extLst>
                  <a:ext uri="{0D108BD9-81ED-4DB2-BD59-A6C34878D82A}">
                    <a16:rowId xmlns="" xmlns:a16="http://schemas.microsoft.com/office/drawing/2014/main" val="451191888"/>
                  </a:ext>
                </a:extLst>
              </a:tr>
              <a:tr h="669749">
                <a:tc>
                  <a:txBody>
                    <a:bodyPr/>
                    <a:lstStyle/>
                    <a:p>
                      <a:r>
                        <a:rPr lang="en-US" sz="1800" b="1" dirty="0"/>
                        <a:t>Windows 7/8.1 Pro</a:t>
                      </a:r>
                    </a:p>
                  </a:txBody>
                  <a:tcPr marL="93260" marR="93260" marT="46630" marB="46630" anchor="ctr">
                    <a:solidFill>
                      <a:schemeClr val="bg1">
                        <a:lumMod val="85000"/>
                      </a:schemeClr>
                    </a:solidFill>
                  </a:tcPr>
                </a:tc>
                <a:tc gridSpan="4">
                  <a:txBody>
                    <a:bodyPr/>
                    <a:lstStyle/>
                    <a:p>
                      <a:pPr algn="ctr"/>
                      <a:r>
                        <a:rPr lang="en-US" sz="1400" b="1" u="sng" dirty="0"/>
                        <a:t>No extra cost.</a:t>
                      </a:r>
                      <a:r>
                        <a:rPr lang="en-US" sz="1400" b="1" u="none" dirty="0"/>
                        <a:t> </a:t>
                      </a:r>
                      <a:r>
                        <a:rPr lang="en-US" sz="1400" b="0" dirty="0"/>
                        <a:t>Upgrade to Windows 10 Pro included in</a:t>
                      </a:r>
                      <a:r>
                        <a:rPr lang="en-US" sz="1400" b="0" baseline="0" dirty="0"/>
                        <a:t> all Windows CSP subscriptions. </a:t>
                      </a:r>
                      <a:br>
                        <a:rPr lang="en-US" sz="1400" b="0" baseline="0" dirty="0"/>
                      </a:br>
                      <a:r>
                        <a:rPr lang="en-US" sz="1200" b="0" baseline="0" dirty="0"/>
                        <a:t>Upgrade links and instructions available to tenant admins in Office 365 Admin Center.</a:t>
                      </a:r>
                      <a:endParaRPr lang="en-US" sz="1400" b="0" dirty="0"/>
                    </a:p>
                  </a:txBody>
                  <a:tcPr marL="93260" marR="93260" marT="46630" marB="46630" anchor="ctr">
                    <a:solidFill>
                      <a:srgbClr val="FAFAFA"/>
                    </a:solidFill>
                  </a:tcPr>
                </a:tc>
                <a:tc hMerge="1">
                  <a:txBody>
                    <a:bodyPr/>
                    <a:lstStyle/>
                    <a:p>
                      <a:pPr algn="ctr"/>
                      <a:endParaRPr lang="en-US" sz="1400" dirty="0"/>
                    </a:p>
                  </a:txBody>
                  <a:tcPr anchor="ctr">
                    <a:solidFill>
                      <a:srgbClr val="FAFAFA"/>
                    </a:solidFill>
                  </a:tcPr>
                </a:tc>
                <a:tc hMerge="1">
                  <a:txBody>
                    <a:bodyPr/>
                    <a:lstStyle/>
                    <a:p>
                      <a:pPr algn="ctr"/>
                      <a:endParaRPr lang="en-US" sz="1400" b="1" dirty="0"/>
                    </a:p>
                  </a:txBody>
                  <a:tcPr anchor="ctr">
                    <a:solidFill>
                      <a:srgbClr val="FAFAFA"/>
                    </a:solidFill>
                  </a:tcPr>
                </a:tc>
                <a:tc hMerge="1">
                  <a:txBody>
                    <a:bodyPr/>
                    <a:lstStyle/>
                    <a:p>
                      <a:pPr marL="0" marR="0" indent="0" algn="ctr" defTabSz="914367" rtl="0" eaLnBrk="1" fontAlgn="auto" latinLnBrk="0" hangingPunct="1">
                        <a:lnSpc>
                          <a:spcPct val="100000"/>
                        </a:lnSpc>
                        <a:spcBef>
                          <a:spcPts val="0"/>
                        </a:spcBef>
                        <a:spcAft>
                          <a:spcPts val="0"/>
                        </a:spcAft>
                        <a:buClrTx/>
                        <a:buSzTx/>
                        <a:buFontTx/>
                        <a:buNone/>
                        <a:tabLst/>
                        <a:defRPr/>
                      </a:pPr>
                      <a:endParaRPr lang="en-US" sz="1400" b="0" dirty="0"/>
                    </a:p>
                  </a:txBody>
                  <a:tcPr anchor="ctr">
                    <a:solidFill>
                      <a:srgbClr val="FAFAFA"/>
                    </a:solidFill>
                  </a:tcPr>
                </a:tc>
                <a:extLst>
                  <a:ext uri="{0D108BD9-81ED-4DB2-BD59-A6C34878D82A}">
                    <a16:rowId xmlns="" xmlns:a16="http://schemas.microsoft.com/office/drawing/2014/main" val="2377714602"/>
                  </a:ext>
                </a:extLst>
              </a:tr>
              <a:tr h="217607">
                <a:tc>
                  <a:txBody>
                    <a:bodyPr/>
                    <a:lstStyle/>
                    <a:p>
                      <a:endParaRPr lang="en-US" sz="800" b="1" dirty="0"/>
                    </a:p>
                  </a:txBody>
                  <a:tcPr marL="93260" marR="93260" marT="46630" marB="46630" anchor="ctr">
                    <a:solidFill>
                      <a:schemeClr val="bg1"/>
                    </a:solidFill>
                  </a:tcPr>
                </a:tc>
                <a:tc>
                  <a:txBody>
                    <a:bodyPr/>
                    <a:lstStyle/>
                    <a:p>
                      <a:pPr algn="ctr"/>
                      <a:endParaRPr lang="en-US" sz="600" b="0" dirty="0"/>
                    </a:p>
                  </a:txBody>
                  <a:tcPr marL="93260" marR="93260" marT="46630" marB="46630" anchor="ctr">
                    <a:solidFill>
                      <a:schemeClr val="bg1"/>
                    </a:solidFill>
                  </a:tcP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endParaRPr lang="en-US" sz="600" b="1" dirty="0"/>
                    </a:p>
                  </a:txBody>
                  <a:tcPr marL="93260" marR="93260" marT="46630" marB="46630" anchor="ctr">
                    <a:solidFill>
                      <a:schemeClr val="bg1"/>
                    </a:solidFill>
                  </a:tcPr>
                </a:tc>
                <a:tc>
                  <a:txBody>
                    <a:bodyPr/>
                    <a:lstStyle/>
                    <a:p>
                      <a:pPr algn="ctr"/>
                      <a:endParaRPr lang="en-US" sz="600" b="0" dirty="0"/>
                    </a:p>
                  </a:txBody>
                  <a:tcPr marL="93260" marR="93260" marT="46630" marB="46630" anchor="ctr">
                    <a:solidFill>
                      <a:schemeClr val="bg1"/>
                    </a:solidFill>
                  </a:tcP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endParaRPr lang="en-US" sz="600" b="0" dirty="0"/>
                    </a:p>
                  </a:txBody>
                  <a:tcPr marL="93260" marR="93260" marT="46630" marB="46630" anchor="ctr">
                    <a:solidFill>
                      <a:schemeClr val="bg1"/>
                    </a:solidFill>
                  </a:tcPr>
                </a:tc>
                <a:extLst>
                  <a:ext uri="{0D108BD9-81ED-4DB2-BD59-A6C34878D82A}">
                    <a16:rowId xmlns="" xmlns:a16="http://schemas.microsoft.com/office/drawing/2014/main" val="3032814404"/>
                  </a:ext>
                </a:extLst>
              </a:tr>
              <a:tr h="669749">
                <a:tc>
                  <a:txBody>
                    <a:bodyPr/>
                    <a:lstStyle/>
                    <a:p>
                      <a:r>
                        <a:rPr lang="en-US" sz="1800" b="1" dirty="0"/>
                        <a:t>Windows 10 Home</a:t>
                      </a:r>
                    </a:p>
                  </a:txBody>
                  <a:tcPr marL="93260" marR="93260" marT="46630" marB="46630" anchor="ctr">
                    <a:solidFill>
                      <a:schemeClr val="bg1">
                        <a:lumMod val="85000"/>
                      </a:schemeClr>
                    </a:solidFill>
                  </a:tcPr>
                </a:tc>
                <a:tc>
                  <a:txBody>
                    <a:bodyPr/>
                    <a:lstStyle/>
                    <a:p>
                      <a:pPr algn="ctr"/>
                      <a:r>
                        <a:rPr lang="en-US" sz="1200" b="0" dirty="0"/>
                        <a:t>Windows 10 Pro FPP</a:t>
                      </a:r>
                      <a:r>
                        <a:rPr lang="en-US" sz="1200" b="0" baseline="0" dirty="0"/>
                        <a:t> ($199)</a:t>
                      </a:r>
                      <a:endParaRPr lang="en-US" sz="1200" b="0" dirty="0"/>
                    </a:p>
                  </a:txBody>
                  <a:tcPr marL="93260" marR="93260" marT="46630" marB="46630" anchor="ctr">
                    <a:solidFill>
                      <a:schemeClr val="bg1">
                        <a:lumMod val="95000"/>
                      </a:schemeClr>
                    </a:solidFill>
                  </a:tcP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400" b="1" dirty="0"/>
                        <a:t>Pro</a:t>
                      </a:r>
                      <a:r>
                        <a:rPr lang="en-US" sz="1400" b="1" baseline="0" dirty="0"/>
                        <a:t> Pack ($99)</a:t>
                      </a:r>
                      <a:endParaRPr lang="en-US" sz="1400" b="1" dirty="0"/>
                    </a:p>
                  </a:txBody>
                  <a:tcPr marL="93260" marR="93260" marT="46630" marB="46630" anchor="ctr">
                    <a:solidFill>
                      <a:schemeClr val="bg1">
                        <a:lumMod val="95000"/>
                      </a:schemeClr>
                    </a:solidFill>
                  </a:tcPr>
                </a:tc>
                <a:tc>
                  <a:txBody>
                    <a:bodyPr/>
                    <a:lstStyle/>
                    <a:p>
                      <a:pPr algn="ctr"/>
                      <a:r>
                        <a:rPr lang="en-US" sz="1200" b="0" dirty="0"/>
                        <a:t>N/A</a:t>
                      </a:r>
                      <a:endParaRPr lang="en-US" sz="1400" b="0" dirty="0"/>
                    </a:p>
                  </a:txBody>
                  <a:tcPr marL="93260" marR="93260" marT="46630" marB="46630" anchor="ctr">
                    <a:solidFill>
                      <a:schemeClr val="bg1">
                        <a:lumMod val="95000"/>
                      </a:schemeClr>
                    </a:solidFill>
                  </a:tcP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200" dirty="0"/>
                        <a:t>GGWA-SMO </a:t>
                      </a:r>
                      <a:r>
                        <a:rPr lang="en-US" sz="1200" b="0" dirty="0"/>
                        <a:t>($159)</a:t>
                      </a:r>
                    </a:p>
                  </a:txBody>
                  <a:tcPr marL="93260" marR="93260" marT="46630" marB="46630" anchor="ctr">
                    <a:solidFill>
                      <a:schemeClr val="bg1">
                        <a:lumMod val="95000"/>
                      </a:schemeClr>
                    </a:solidFill>
                  </a:tcPr>
                </a:tc>
                <a:extLst>
                  <a:ext uri="{0D108BD9-81ED-4DB2-BD59-A6C34878D82A}">
                    <a16:rowId xmlns="" xmlns:a16="http://schemas.microsoft.com/office/drawing/2014/main" val="633461184"/>
                  </a:ext>
                </a:extLst>
              </a:tr>
              <a:tr h="310868">
                <a:tc>
                  <a:txBody>
                    <a:bodyPr/>
                    <a:lstStyle/>
                    <a:p>
                      <a:endParaRPr lang="en-US" sz="1400" b="1" i="1" dirty="0"/>
                    </a:p>
                  </a:txBody>
                  <a:tcPr marL="93260" marR="93260" marT="46630" marB="46630" anchor="ctr">
                    <a:noFill/>
                  </a:tcPr>
                </a:tc>
                <a:tc gridSpan="4">
                  <a:txBody>
                    <a:bodyPr/>
                    <a:lstStyle/>
                    <a:p>
                      <a:pPr algn="r"/>
                      <a:r>
                        <a:rPr lang="en-US" sz="1100" i="1" dirty="0">
                          <a:gradFill>
                            <a:gsLst>
                              <a:gs pos="2917">
                                <a:srgbClr val="505050"/>
                              </a:gs>
                              <a:gs pos="30000">
                                <a:srgbClr val="505050"/>
                              </a:gs>
                            </a:gsLst>
                            <a:lin ang="5400000" scaled="0"/>
                          </a:gradFill>
                        </a:rPr>
                        <a:t>All prices estimates only</a:t>
                      </a:r>
                      <a:endParaRPr lang="en-US" sz="1100" b="0" i="1" dirty="0"/>
                    </a:p>
                  </a:txBody>
                  <a:tcPr marL="93260" marR="93260" marT="46630" marB="46630" anchor="ctr">
                    <a:noFill/>
                  </a:tcPr>
                </a:tc>
                <a:tc hMerge="1">
                  <a:txBody>
                    <a:bodyPr/>
                    <a:lstStyle/>
                    <a:p>
                      <a:pPr marL="0" marR="0" indent="0" algn="l" defTabSz="914367" rtl="0" eaLnBrk="1" fontAlgn="auto" latinLnBrk="0" hangingPunct="1">
                        <a:lnSpc>
                          <a:spcPct val="100000"/>
                        </a:lnSpc>
                        <a:spcBef>
                          <a:spcPts val="0"/>
                        </a:spcBef>
                        <a:spcAft>
                          <a:spcPts val="0"/>
                        </a:spcAft>
                        <a:buClrTx/>
                        <a:buSzTx/>
                        <a:buFontTx/>
                        <a:buNone/>
                        <a:tabLst/>
                        <a:defRPr/>
                      </a:pPr>
                      <a:endParaRPr lang="en-US" sz="1400" b="1" dirty="0"/>
                    </a:p>
                  </a:txBody>
                  <a:tcPr anchor="ctr">
                    <a:solidFill>
                      <a:schemeClr val="bg1">
                        <a:lumMod val="95000"/>
                      </a:schemeClr>
                    </a:solidFill>
                  </a:tcPr>
                </a:tc>
                <a:tc hMerge="1">
                  <a:txBody>
                    <a:bodyPr/>
                    <a:lstStyle/>
                    <a:p>
                      <a:pPr algn="l"/>
                      <a:endParaRPr lang="en-US" sz="1400" b="0" dirty="0"/>
                    </a:p>
                  </a:txBody>
                  <a:tcPr anchor="ctr">
                    <a:solidFill>
                      <a:schemeClr val="bg1">
                        <a:lumMod val="95000"/>
                      </a:schemeClr>
                    </a:solidFill>
                  </a:tcPr>
                </a:tc>
                <a:tc hMerge="1">
                  <a:txBody>
                    <a:bodyPr/>
                    <a:lstStyle/>
                    <a:p>
                      <a:pPr marL="0" marR="0" indent="0" algn="l" defTabSz="914367" rtl="0" eaLnBrk="1" fontAlgn="auto" latinLnBrk="0" hangingPunct="1">
                        <a:lnSpc>
                          <a:spcPct val="100000"/>
                        </a:lnSpc>
                        <a:spcBef>
                          <a:spcPts val="0"/>
                        </a:spcBef>
                        <a:spcAft>
                          <a:spcPts val="0"/>
                        </a:spcAft>
                        <a:buClrTx/>
                        <a:buSzTx/>
                        <a:buFontTx/>
                        <a:buNone/>
                        <a:tabLst/>
                        <a:defRPr/>
                      </a:pPr>
                      <a:endParaRPr lang="en-US" sz="1400" b="0" dirty="0"/>
                    </a:p>
                  </a:txBody>
                  <a:tcPr anchor="ctr">
                    <a:solidFill>
                      <a:schemeClr val="bg1">
                        <a:lumMod val="95000"/>
                      </a:schemeClr>
                    </a:solidFill>
                  </a:tcPr>
                </a:tc>
                <a:extLst>
                  <a:ext uri="{0D108BD9-81ED-4DB2-BD59-A6C34878D82A}">
                    <a16:rowId xmlns="" xmlns:a16="http://schemas.microsoft.com/office/drawing/2014/main" val="2758179246"/>
                  </a:ext>
                </a:extLst>
              </a:tr>
            </a:tbl>
          </a:graphicData>
        </a:graphic>
      </p:graphicFrame>
    </p:spTree>
    <p:extLst>
      <p:ext uri="{BB962C8B-B14F-4D97-AF65-F5344CB8AC3E}">
        <p14:creationId xmlns:p14="http://schemas.microsoft.com/office/powerpoint/2010/main" val="16917804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Scenarios</a:t>
            </a:r>
          </a:p>
        </p:txBody>
      </p:sp>
    </p:spTree>
    <p:extLst>
      <p:ext uri="{BB962C8B-B14F-4D97-AF65-F5344CB8AC3E}">
        <p14:creationId xmlns:p14="http://schemas.microsoft.com/office/powerpoint/2010/main" val="539718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
          <p:cNvSpPr txBox="1"/>
          <p:nvPr/>
        </p:nvSpPr>
        <p:spPr>
          <a:xfrm>
            <a:off x="-1" y="1606942"/>
            <a:ext cx="12436475" cy="4310760"/>
          </a:xfrm>
          <a:prstGeom prst="rect">
            <a:avLst/>
          </a:prstGeom>
          <a:solidFill>
            <a:srgbClr val="ECECEC"/>
          </a:solidFill>
          <a:ln cap="sq">
            <a:solidFill>
              <a:srgbClr val="ECECEC"/>
            </a:solidFill>
            <a:miter lim="800000"/>
          </a:ln>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algn="ctr" defTabSz="1632204">
              <a:lnSpc>
                <a:spcPts val="3200"/>
              </a:lnSpc>
              <a:spcBef>
                <a:spcPct val="0"/>
              </a:spcBef>
            </a:pPr>
            <a:endParaRPr lang="en-US" strike="sngStrike" dirty="0">
              <a:solidFill>
                <a:schemeClr val="tx1">
                  <a:lumMod val="50000"/>
                </a:schemeClr>
              </a:solidFill>
            </a:endParaRPr>
          </a:p>
        </p:txBody>
      </p:sp>
      <p:sp>
        <p:nvSpPr>
          <p:cNvPr id="42" name="Rounded Rectangle 4"/>
          <p:cNvSpPr txBox="1"/>
          <p:nvPr/>
        </p:nvSpPr>
        <p:spPr>
          <a:xfrm>
            <a:off x="776667" y="3186141"/>
            <a:ext cx="3391270" cy="2423091"/>
          </a:xfrm>
          <a:prstGeom prst="rect">
            <a:avLst/>
          </a:prstGeom>
          <a:solidFill>
            <a:srgbClr val="0078D7"/>
          </a:solidFill>
          <a:ln cap="sq">
            <a:solidFill>
              <a:srgbClr val="E2E2E2"/>
            </a:solidFill>
            <a:miter lim="800000"/>
          </a:ln>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algn="ctr" defTabSz="1632204">
              <a:lnSpc>
                <a:spcPct val="90000"/>
              </a:lnSpc>
              <a:spcBef>
                <a:spcPct val="0"/>
              </a:spcBef>
              <a:spcAft>
                <a:spcPct val="35000"/>
              </a:spcAft>
            </a:pPr>
            <a:endParaRPr lang="en-US" strike="sngStrike" dirty="0">
              <a:solidFill>
                <a:schemeClr val="bg1"/>
              </a:solidFill>
            </a:endParaRPr>
          </a:p>
        </p:txBody>
      </p:sp>
      <p:sp>
        <p:nvSpPr>
          <p:cNvPr id="43" name="Rounded Rectangle 4"/>
          <p:cNvSpPr txBox="1"/>
          <p:nvPr/>
        </p:nvSpPr>
        <p:spPr>
          <a:xfrm>
            <a:off x="4494933" y="3186141"/>
            <a:ext cx="3391270" cy="2423091"/>
          </a:xfrm>
          <a:prstGeom prst="rect">
            <a:avLst/>
          </a:prstGeom>
          <a:solidFill>
            <a:srgbClr val="0078D7"/>
          </a:solidFill>
          <a:ln cap="sq">
            <a:solidFill>
              <a:srgbClr val="E2E2E2"/>
            </a:solidFill>
            <a:miter lim="800000"/>
          </a:ln>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algn="ctr" defTabSz="1632204">
              <a:lnSpc>
                <a:spcPct val="90000"/>
              </a:lnSpc>
              <a:spcBef>
                <a:spcPct val="0"/>
              </a:spcBef>
              <a:spcAft>
                <a:spcPct val="35000"/>
              </a:spcAft>
            </a:pPr>
            <a:endParaRPr lang="en-US" strike="sngStrike" dirty="0">
              <a:solidFill>
                <a:schemeClr val="bg1"/>
              </a:solidFill>
            </a:endParaRPr>
          </a:p>
        </p:txBody>
      </p:sp>
      <p:sp>
        <p:nvSpPr>
          <p:cNvPr id="44" name="Rounded Rectangle 4"/>
          <p:cNvSpPr txBox="1"/>
          <p:nvPr/>
        </p:nvSpPr>
        <p:spPr>
          <a:xfrm>
            <a:off x="8182030" y="3186141"/>
            <a:ext cx="3391270" cy="2423091"/>
          </a:xfrm>
          <a:prstGeom prst="rect">
            <a:avLst/>
          </a:prstGeom>
          <a:solidFill>
            <a:srgbClr val="0078D7"/>
          </a:solidFill>
          <a:ln cap="sq">
            <a:solidFill>
              <a:srgbClr val="E2E2E2"/>
            </a:solidFill>
            <a:miter lim="800000"/>
          </a:ln>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algn="ctr" defTabSz="1632204">
              <a:lnSpc>
                <a:spcPct val="90000"/>
              </a:lnSpc>
              <a:spcBef>
                <a:spcPct val="0"/>
              </a:spcBef>
              <a:spcAft>
                <a:spcPct val="35000"/>
              </a:spcAft>
            </a:pPr>
            <a:endParaRPr lang="en-US" strike="sngStrike" dirty="0">
              <a:solidFill>
                <a:schemeClr val="bg1"/>
              </a:solidFill>
            </a:endParaRPr>
          </a:p>
        </p:txBody>
      </p:sp>
      <p:sp>
        <p:nvSpPr>
          <p:cNvPr id="46" name="Oval 45"/>
          <p:cNvSpPr/>
          <p:nvPr/>
        </p:nvSpPr>
        <p:spPr bwMode="auto">
          <a:xfrm>
            <a:off x="1869937" y="1807401"/>
            <a:ext cx="1204730" cy="1204730"/>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sp>
        <p:nvSpPr>
          <p:cNvPr id="47" name="Oval 46"/>
          <p:cNvSpPr/>
          <p:nvPr/>
        </p:nvSpPr>
        <p:spPr bwMode="auto">
          <a:xfrm>
            <a:off x="5588203" y="1807401"/>
            <a:ext cx="1204730" cy="1204730"/>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sp>
        <p:nvSpPr>
          <p:cNvPr id="48" name="Oval 47"/>
          <p:cNvSpPr/>
          <p:nvPr/>
        </p:nvSpPr>
        <p:spPr bwMode="auto">
          <a:xfrm>
            <a:off x="9275300" y="1807401"/>
            <a:ext cx="1204730" cy="1204730"/>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74639" y="295274"/>
            <a:ext cx="12161836" cy="917575"/>
          </a:xfrm>
        </p:spPr>
        <p:txBody>
          <a:bodyPr/>
          <a:lstStyle/>
          <a:p>
            <a:r>
              <a:rPr lang="en-US" spc="-130" dirty="0"/>
              <a:t>Challenges facing Organizations </a:t>
            </a:r>
          </a:p>
        </p:txBody>
      </p:sp>
      <p:sp>
        <p:nvSpPr>
          <p:cNvPr id="32" name="Oval 31"/>
          <p:cNvSpPr/>
          <p:nvPr/>
        </p:nvSpPr>
        <p:spPr bwMode="auto">
          <a:xfrm>
            <a:off x="1990413" y="1927877"/>
            <a:ext cx="963778" cy="963778"/>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grpSp>
        <p:nvGrpSpPr>
          <p:cNvPr id="16" name="Group 15"/>
          <p:cNvGrpSpPr/>
          <p:nvPr/>
        </p:nvGrpSpPr>
        <p:grpSpPr>
          <a:xfrm>
            <a:off x="2195788" y="2076480"/>
            <a:ext cx="563466" cy="571322"/>
            <a:chOff x="-3084513" y="1431926"/>
            <a:chExt cx="2049462" cy="2078038"/>
          </a:xfrm>
          <a:solidFill>
            <a:schemeClr val="tx2"/>
          </a:solidFill>
        </p:grpSpPr>
        <p:sp>
          <p:nvSpPr>
            <p:cNvPr id="6" name="Freeform 7"/>
            <p:cNvSpPr>
              <a:spLocks/>
            </p:cNvSpPr>
            <p:nvPr/>
          </p:nvSpPr>
          <p:spPr bwMode="auto">
            <a:xfrm>
              <a:off x="-2408238" y="2466976"/>
              <a:ext cx="717550" cy="715963"/>
            </a:xfrm>
            <a:custGeom>
              <a:avLst/>
              <a:gdLst>
                <a:gd name="T0" fmla="*/ 706 w 1356"/>
                <a:gd name="T1" fmla="*/ 3 h 1352"/>
                <a:gd name="T2" fmla="*/ 759 w 1356"/>
                <a:gd name="T3" fmla="*/ 31 h 1352"/>
                <a:gd name="T4" fmla="*/ 801 w 1356"/>
                <a:gd name="T5" fmla="*/ 75 h 1352"/>
                <a:gd name="T6" fmla="*/ 821 w 1356"/>
                <a:gd name="T7" fmla="*/ 129 h 1352"/>
                <a:gd name="T8" fmla="*/ 826 w 1356"/>
                <a:gd name="T9" fmla="*/ 185 h 1352"/>
                <a:gd name="T10" fmla="*/ 828 w 1356"/>
                <a:gd name="T11" fmla="*/ 549 h 1352"/>
                <a:gd name="T12" fmla="*/ 838 w 1356"/>
                <a:gd name="T13" fmla="*/ 591 h 1352"/>
                <a:gd name="T14" fmla="*/ 862 w 1356"/>
                <a:gd name="T15" fmla="*/ 626 h 1352"/>
                <a:gd name="T16" fmla="*/ 1298 w 1356"/>
                <a:gd name="T17" fmla="*/ 1065 h 1352"/>
                <a:gd name="T18" fmla="*/ 1338 w 1356"/>
                <a:gd name="T19" fmla="*/ 1117 h 1352"/>
                <a:gd name="T20" fmla="*/ 1356 w 1356"/>
                <a:gd name="T21" fmla="*/ 1174 h 1352"/>
                <a:gd name="T22" fmla="*/ 1348 w 1356"/>
                <a:gd name="T23" fmla="*/ 1239 h 1352"/>
                <a:gd name="T24" fmla="*/ 1319 w 1356"/>
                <a:gd name="T25" fmla="*/ 1295 h 1352"/>
                <a:gd name="T26" fmla="*/ 1273 w 1356"/>
                <a:gd name="T27" fmla="*/ 1333 h 1352"/>
                <a:gd name="T28" fmla="*/ 1219 w 1356"/>
                <a:gd name="T29" fmla="*/ 1351 h 1352"/>
                <a:gd name="T30" fmla="*/ 1160 w 1356"/>
                <a:gd name="T31" fmla="*/ 1347 h 1352"/>
                <a:gd name="T32" fmla="*/ 1103 w 1356"/>
                <a:gd name="T33" fmla="*/ 1322 h 1352"/>
                <a:gd name="T34" fmla="*/ 891 w 1356"/>
                <a:gd name="T35" fmla="*/ 1116 h 1352"/>
                <a:gd name="T36" fmla="*/ 695 w 1356"/>
                <a:gd name="T37" fmla="*/ 916 h 1352"/>
                <a:gd name="T38" fmla="*/ 672 w 1356"/>
                <a:gd name="T39" fmla="*/ 880 h 1352"/>
                <a:gd name="T40" fmla="*/ 475 w 1356"/>
                <a:gd name="T41" fmla="*/ 1079 h 1352"/>
                <a:gd name="T42" fmla="*/ 286 w 1356"/>
                <a:gd name="T43" fmla="*/ 1270 h 1352"/>
                <a:gd name="T44" fmla="*/ 241 w 1356"/>
                <a:gd name="T45" fmla="*/ 1305 h 1352"/>
                <a:gd name="T46" fmla="*/ 189 w 1356"/>
                <a:gd name="T47" fmla="*/ 1324 h 1352"/>
                <a:gd name="T48" fmla="*/ 131 w 1356"/>
                <a:gd name="T49" fmla="*/ 1323 h 1352"/>
                <a:gd name="T50" fmla="*/ 76 w 1356"/>
                <a:gd name="T51" fmla="*/ 1304 h 1352"/>
                <a:gd name="T52" fmla="*/ 36 w 1356"/>
                <a:gd name="T53" fmla="*/ 1268 h 1352"/>
                <a:gd name="T54" fmla="*/ 8 w 1356"/>
                <a:gd name="T55" fmla="*/ 1217 h 1352"/>
                <a:gd name="T56" fmla="*/ 0 w 1356"/>
                <a:gd name="T57" fmla="*/ 1154 h 1352"/>
                <a:gd name="T58" fmla="*/ 14 w 1356"/>
                <a:gd name="T59" fmla="*/ 1097 h 1352"/>
                <a:gd name="T60" fmla="*/ 52 w 1356"/>
                <a:gd name="T61" fmla="*/ 1046 h 1352"/>
                <a:gd name="T62" fmla="*/ 462 w 1356"/>
                <a:gd name="T63" fmla="*/ 637 h 1352"/>
                <a:gd name="T64" fmla="*/ 492 w 1356"/>
                <a:gd name="T65" fmla="*/ 599 h 1352"/>
                <a:gd name="T66" fmla="*/ 505 w 1356"/>
                <a:gd name="T67" fmla="*/ 556 h 1352"/>
                <a:gd name="T68" fmla="*/ 504 w 1356"/>
                <a:gd name="T69" fmla="*/ 343 h 1352"/>
                <a:gd name="T70" fmla="*/ 509 w 1356"/>
                <a:gd name="T71" fmla="*/ 125 h 1352"/>
                <a:gd name="T72" fmla="*/ 530 w 1356"/>
                <a:gd name="T73" fmla="*/ 72 h 1352"/>
                <a:gd name="T74" fmla="*/ 568 w 1356"/>
                <a:gd name="T75" fmla="*/ 33 h 1352"/>
                <a:gd name="T76" fmla="*/ 618 w 1356"/>
                <a:gd name="T77" fmla="*/ 7 h 1352"/>
                <a:gd name="T78" fmla="*/ 676 w 1356"/>
                <a:gd name="T79" fmla="*/ 0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56" h="1352">
                  <a:moveTo>
                    <a:pt x="676" y="0"/>
                  </a:moveTo>
                  <a:lnTo>
                    <a:pt x="706" y="3"/>
                  </a:lnTo>
                  <a:lnTo>
                    <a:pt x="733" y="15"/>
                  </a:lnTo>
                  <a:lnTo>
                    <a:pt x="759" y="31"/>
                  </a:lnTo>
                  <a:lnTo>
                    <a:pt x="782" y="50"/>
                  </a:lnTo>
                  <a:lnTo>
                    <a:pt x="801" y="75"/>
                  </a:lnTo>
                  <a:lnTo>
                    <a:pt x="814" y="102"/>
                  </a:lnTo>
                  <a:lnTo>
                    <a:pt x="821" y="129"/>
                  </a:lnTo>
                  <a:lnTo>
                    <a:pt x="825" y="158"/>
                  </a:lnTo>
                  <a:lnTo>
                    <a:pt x="826" y="185"/>
                  </a:lnTo>
                  <a:lnTo>
                    <a:pt x="827" y="368"/>
                  </a:lnTo>
                  <a:lnTo>
                    <a:pt x="828" y="549"/>
                  </a:lnTo>
                  <a:lnTo>
                    <a:pt x="832" y="569"/>
                  </a:lnTo>
                  <a:lnTo>
                    <a:pt x="838" y="591"/>
                  </a:lnTo>
                  <a:lnTo>
                    <a:pt x="849" y="610"/>
                  </a:lnTo>
                  <a:lnTo>
                    <a:pt x="862" y="626"/>
                  </a:lnTo>
                  <a:lnTo>
                    <a:pt x="1078" y="847"/>
                  </a:lnTo>
                  <a:lnTo>
                    <a:pt x="1298" y="1065"/>
                  </a:lnTo>
                  <a:lnTo>
                    <a:pt x="1320" y="1091"/>
                  </a:lnTo>
                  <a:lnTo>
                    <a:pt x="1338" y="1117"/>
                  </a:lnTo>
                  <a:lnTo>
                    <a:pt x="1350" y="1144"/>
                  </a:lnTo>
                  <a:lnTo>
                    <a:pt x="1356" y="1174"/>
                  </a:lnTo>
                  <a:lnTo>
                    <a:pt x="1356" y="1205"/>
                  </a:lnTo>
                  <a:lnTo>
                    <a:pt x="1348" y="1239"/>
                  </a:lnTo>
                  <a:lnTo>
                    <a:pt x="1335" y="1270"/>
                  </a:lnTo>
                  <a:lnTo>
                    <a:pt x="1319" y="1295"/>
                  </a:lnTo>
                  <a:lnTo>
                    <a:pt x="1297" y="1316"/>
                  </a:lnTo>
                  <a:lnTo>
                    <a:pt x="1273" y="1333"/>
                  </a:lnTo>
                  <a:lnTo>
                    <a:pt x="1247" y="1345"/>
                  </a:lnTo>
                  <a:lnTo>
                    <a:pt x="1219" y="1351"/>
                  </a:lnTo>
                  <a:lnTo>
                    <a:pt x="1190" y="1352"/>
                  </a:lnTo>
                  <a:lnTo>
                    <a:pt x="1160" y="1347"/>
                  </a:lnTo>
                  <a:lnTo>
                    <a:pt x="1131" y="1337"/>
                  </a:lnTo>
                  <a:lnTo>
                    <a:pt x="1103" y="1322"/>
                  </a:lnTo>
                  <a:lnTo>
                    <a:pt x="1077" y="1301"/>
                  </a:lnTo>
                  <a:lnTo>
                    <a:pt x="891" y="1116"/>
                  </a:lnTo>
                  <a:lnTo>
                    <a:pt x="707" y="930"/>
                  </a:lnTo>
                  <a:lnTo>
                    <a:pt x="695" y="916"/>
                  </a:lnTo>
                  <a:lnTo>
                    <a:pt x="684" y="898"/>
                  </a:lnTo>
                  <a:lnTo>
                    <a:pt x="672" y="880"/>
                  </a:lnTo>
                  <a:lnTo>
                    <a:pt x="571" y="980"/>
                  </a:lnTo>
                  <a:lnTo>
                    <a:pt x="475" y="1079"/>
                  </a:lnTo>
                  <a:lnTo>
                    <a:pt x="380" y="1174"/>
                  </a:lnTo>
                  <a:lnTo>
                    <a:pt x="286" y="1270"/>
                  </a:lnTo>
                  <a:lnTo>
                    <a:pt x="263" y="1290"/>
                  </a:lnTo>
                  <a:lnTo>
                    <a:pt x="241" y="1305"/>
                  </a:lnTo>
                  <a:lnTo>
                    <a:pt x="216" y="1317"/>
                  </a:lnTo>
                  <a:lnTo>
                    <a:pt x="189" y="1324"/>
                  </a:lnTo>
                  <a:lnTo>
                    <a:pt x="161" y="1327"/>
                  </a:lnTo>
                  <a:lnTo>
                    <a:pt x="131" y="1323"/>
                  </a:lnTo>
                  <a:lnTo>
                    <a:pt x="102" y="1316"/>
                  </a:lnTo>
                  <a:lnTo>
                    <a:pt x="76" y="1304"/>
                  </a:lnTo>
                  <a:lnTo>
                    <a:pt x="55" y="1287"/>
                  </a:lnTo>
                  <a:lnTo>
                    <a:pt x="36" y="1268"/>
                  </a:lnTo>
                  <a:lnTo>
                    <a:pt x="20" y="1245"/>
                  </a:lnTo>
                  <a:lnTo>
                    <a:pt x="8" y="1217"/>
                  </a:lnTo>
                  <a:lnTo>
                    <a:pt x="1" y="1185"/>
                  </a:lnTo>
                  <a:lnTo>
                    <a:pt x="0" y="1154"/>
                  </a:lnTo>
                  <a:lnTo>
                    <a:pt x="5" y="1125"/>
                  </a:lnTo>
                  <a:lnTo>
                    <a:pt x="14" y="1097"/>
                  </a:lnTo>
                  <a:lnTo>
                    <a:pt x="31" y="1071"/>
                  </a:lnTo>
                  <a:lnTo>
                    <a:pt x="52" y="1046"/>
                  </a:lnTo>
                  <a:lnTo>
                    <a:pt x="257" y="841"/>
                  </a:lnTo>
                  <a:lnTo>
                    <a:pt x="462" y="637"/>
                  </a:lnTo>
                  <a:lnTo>
                    <a:pt x="479" y="618"/>
                  </a:lnTo>
                  <a:lnTo>
                    <a:pt x="492" y="599"/>
                  </a:lnTo>
                  <a:lnTo>
                    <a:pt x="500" y="579"/>
                  </a:lnTo>
                  <a:lnTo>
                    <a:pt x="505" y="556"/>
                  </a:lnTo>
                  <a:lnTo>
                    <a:pt x="506" y="531"/>
                  </a:lnTo>
                  <a:lnTo>
                    <a:pt x="504" y="343"/>
                  </a:lnTo>
                  <a:lnTo>
                    <a:pt x="506" y="153"/>
                  </a:lnTo>
                  <a:lnTo>
                    <a:pt x="509" y="125"/>
                  </a:lnTo>
                  <a:lnTo>
                    <a:pt x="518" y="97"/>
                  </a:lnTo>
                  <a:lnTo>
                    <a:pt x="530" y="72"/>
                  </a:lnTo>
                  <a:lnTo>
                    <a:pt x="546" y="51"/>
                  </a:lnTo>
                  <a:lnTo>
                    <a:pt x="568" y="33"/>
                  </a:lnTo>
                  <a:lnTo>
                    <a:pt x="590" y="18"/>
                  </a:lnTo>
                  <a:lnTo>
                    <a:pt x="618" y="7"/>
                  </a:lnTo>
                  <a:lnTo>
                    <a:pt x="646" y="1"/>
                  </a:lnTo>
                  <a:lnTo>
                    <a:pt x="676" y="0"/>
                  </a:lnTo>
                  <a:close/>
                </a:path>
              </a:pathLst>
            </a:custGeom>
            <a:grpFill/>
            <a:ln w="222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 name="Freeform 8"/>
            <p:cNvSpPr>
              <a:spLocks/>
            </p:cNvSpPr>
            <p:nvPr/>
          </p:nvSpPr>
          <p:spPr bwMode="auto">
            <a:xfrm>
              <a:off x="-1606551" y="3138488"/>
              <a:ext cx="571500" cy="371475"/>
            </a:xfrm>
            <a:custGeom>
              <a:avLst/>
              <a:gdLst>
                <a:gd name="T0" fmla="*/ 561 w 1078"/>
                <a:gd name="T1" fmla="*/ 0 h 703"/>
                <a:gd name="T2" fmla="*/ 620 w 1078"/>
                <a:gd name="T3" fmla="*/ 5 h 703"/>
                <a:gd name="T4" fmla="*/ 679 w 1078"/>
                <a:gd name="T5" fmla="*/ 17 h 703"/>
                <a:gd name="T6" fmla="*/ 735 w 1078"/>
                <a:gd name="T7" fmla="*/ 34 h 703"/>
                <a:gd name="T8" fmla="*/ 787 w 1078"/>
                <a:gd name="T9" fmla="*/ 57 h 703"/>
                <a:gd name="T10" fmla="*/ 837 w 1078"/>
                <a:gd name="T11" fmla="*/ 86 h 703"/>
                <a:gd name="T12" fmla="*/ 883 w 1078"/>
                <a:gd name="T13" fmla="*/ 120 h 703"/>
                <a:gd name="T14" fmla="*/ 926 w 1078"/>
                <a:gd name="T15" fmla="*/ 160 h 703"/>
                <a:gd name="T16" fmla="*/ 963 w 1078"/>
                <a:gd name="T17" fmla="*/ 203 h 703"/>
                <a:gd name="T18" fmla="*/ 996 w 1078"/>
                <a:gd name="T19" fmla="*/ 252 h 703"/>
                <a:gd name="T20" fmla="*/ 1025 w 1078"/>
                <a:gd name="T21" fmla="*/ 303 h 703"/>
                <a:gd name="T22" fmla="*/ 1047 w 1078"/>
                <a:gd name="T23" fmla="*/ 358 h 703"/>
                <a:gd name="T24" fmla="*/ 1064 w 1078"/>
                <a:gd name="T25" fmla="*/ 416 h 703"/>
                <a:gd name="T26" fmla="*/ 1075 w 1078"/>
                <a:gd name="T27" fmla="*/ 478 h 703"/>
                <a:gd name="T28" fmla="*/ 1078 w 1078"/>
                <a:gd name="T29" fmla="*/ 541 h 703"/>
                <a:gd name="T30" fmla="*/ 1078 w 1078"/>
                <a:gd name="T31" fmla="*/ 620 h 703"/>
                <a:gd name="T32" fmla="*/ 1078 w 1078"/>
                <a:gd name="T33" fmla="*/ 703 h 703"/>
                <a:gd name="T34" fmla="*/ 12 w 1078"/>
                <a:gd name="T35" fmla="*/ 703 h 703"/>
                <a:gd name="T36" fmla="*/ 4 w 1078"/>
                <a:gd name="T37" fmla="*/ 640 h 703"/>
                <a:gd name="T38" fmla="*/ 0 w 1078"/>
                <a:gd name="T39" fmla="*/ 579 h 703"/>
                <a:gd name="T40" fmla="*/ 3 w 1078"/>
                <a:gd name="T41" fmla="*/ 520 h 703"/>
                <a:gd name="T42" fmla="*/ 9 w 1078"/>
                <a:gd name="T43" fmla="*/ 462 h 703"/>
                <a:gd name="T44" fmla="*/ 20 w 1078"/>
                <a:gd name="T45" fmla="*/ 408 h 703"/>
                <a:gd name="T46" fmla="*/ 36 w 1078"/>
                <a:gd name="T47" fmla="*/ 354 h 703"/>
                <a:gd name="T48" fmla="*/ 56 w 1078"/>
                <a:gd name="T49" fmla="*/ 304 h 703"/>
                <a:gd name="T50" fmla="*/ 81 w 1078"/>
                <a:gd name="T51" fmla="*/ 256 h 703"/>
                <a:gd name="T52" fmla="*/ 111 w 1078"/>
                <a:gd name="T53" fmla="*/ 212 h 703"/>
                <a:gd name="T54" fmla="*/ 145 w 1078"/>
                <a:gd name="T55" fmla="*/ 171 h 703"/>
                <a:gd name="T56" fmla="*/ 184 w 1078"/>
                <a:gd name="T57" fmla="*/ 134 h 703"/>
                <a:gd name="T58" fmla="*/ 225 w 1078"/>
                <a:gd name="T59" fmla="*/ 100 h 703"/>
                <a:gd name="T60" fmla="*/ 272 w 1078"/>
                <a:gd name="T61" fmla="*/ 72 h 703"/>
                <a:gd name="T62" fmla="*/ 323 w 1078"/>
                <a:gd name="T63" fmla="*/ 47 h 703"/>
                <a:gd name="T64" fmla="*/ 377 w 1078"/>
                <a:gd name="T65" fmla="*/ 26 h 703"/>
                <a:gd name="T66" fmla="*/ 436 w 1078"/>
                <a:gd name="T67" fmla="*/ 12 h 703"/>
                <a:gd name="T68" fmla="*/ 499 w 1078"/>
                <a:gd name="T69" fmla="*/ 3 h 703"/>
                <a:gd name="T70" fmla="*/ 561 w 1078"/>
                <a:gd name="T71" fmla="*/ 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78" h="703">
                  <a:moveTo>
                    <a:pt x="561" y="0"/>
                  </a:moveTo>
                  <a:lnTo>
                    <a:pt x="620" y="5"/>
                  </a:lnTo>
                  <a:lnTo>
                    <a:pt x="679" y="17"/>
                  </a:lnTo>
                  <a:lnTo>
                    <a:pt x="735" y="34"/>
                  </a:lnTo>
                  <a:lnTo>
                    <a:pt x="787" y="57"/>
                  </a:lnTo>
                  <a:lnTo>
                    <a:pt x="837" y="86"/>
                  </a:lnTo>
                  <a:lnTo>
                    <a:pt x="883" y="120"/>
                  </a:lnTo>
                  <a:lnTo>
                    <a:pt x="926" y="160"/>
                  </a:lnTo>
                  <a:lnTo>
                    <a:pt x="963" y="203"/>
                  </a:lnTo>
                  <a:lnTo>
                    <a:pt x="996" y="252"/>
                  </a:lnTo>
                  <a:lnTo>
                    <a:pt x="1025" y="303"/>
                  </a:lnTo>
                  <a:lnTo>
                    <a:pt x="1047" y="358"/>
                  </a:lnTo>
                  <a:lnTo>
                    <a:pt x="1064" y="416"/>
                  </a:lnTo>
                  <a:lnTo>
                    <a:pt x="1075" y="478"/>
                  </a:lnTo>
                  <a:lnTo>
                    <a:pt x="1078" y="541"/>
                  </a:lnTo>
                  <a:lnTo>
                    <a:pt x="1078" y="620"/>
                  </a:lnTo>
                  <a:lnTo>
                    <a:pt x="1078" y="703"/>
                  </a:lnTo>
                  <a:lnTo>
                    <a:pt x="12" y="703"/>
                  </a:lnTo>
                  <a:lnTo>
                    <a:pt x="4" y="640"/>
                  </a:lnTo>
                  <a:lnTo>
                    <a:pt x="0" y="579"/>
                  </a:lnTo>
                  <a:lnTo>
                    <a:pt x="3" y="520"/>
                  </a:lnTo>
                  <a:lnTo>
                    <a:pt x="9" y="462"/>
                  </a:lnTo>
                  <a:lnTo>
                    <a:pt x="20" y="408"/>
                  </a:lnTo>
                  <a:lnTo>
                    <a:pt x="36" y="354"/>
                  </a:lnTo>
                  <a:lnTo>
                    <a:pt x="56" y="304"/>
                  </a:lnTo>
                  <a:lnTo>
                    <a:pt x="81" y="256"/>
                  </a:lnTo>
                  <a:lnTo>
                    <a:pt x="111" y="212"/>
                  </a:lnTo>
                  <a:lnTo>
                    <a:pt x="145" y="171"/>
                  </a:lnTo>
                  <a:lnTo>
                    <a:pt x="184" y="134"/>
                  </a:lnTo>
                  <a:lnTo>
                    <a:pt x="225" y="100"/>
                  </a:lnTo>
                  <a:lnTo>
                    <a:pt x="272" y="72"/>
                  </a:lnTo>
                  <a:lnTo>
                    <a:pt x="323" y="47"/>
                  </a:lnTo>
                  <a:lnTo>
                    <a:pt x="377" y="26"/>
                  </a:lnTo>
                  <a:lnTo>
                    <a:pt x="436" y="12"/>
                  </a:lnTo>
                  <a:lnTo>
                    <a:pt x="499" y="3"/>
                  </a:lnTo>
                  <a:lnTo>
                    <a:pt x="561" y="0"/>
                  </a:lnTo>
                  <a:close/>
                </a:path>
              </a:pathLst>
            </a:custGeom>
            <a:grpFill/>
            <a:ln w="222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 name="Freeform 9"/>
            <p:cNvSpPr>
              <a:spLocks/>
            </p:cNvSpPr>
            <p:nvPr/>
          </p:nvSpPr>
          <p:spPr bwMode="auto">
            <a:xfrm>
              <a:off x="-3084513" y="3136901"/>
              <a:ext cx="568325" cy="373063"/>
            </a:xfrm>
            <a:custGeom>
              <a:avLst/>
              <a:gdLst>
                <a:gd name="T0" fmla="*/ 523 w 1076"/>
                <a:gd name="T1" fmla="*/ 0 h 704"/>
                <a:gd name="T2" fmla="*/ 579 w 1076"/>
                <a:gd name="T3" fmla="*/ 1 h 704"/>
                <a:gd name="T4" fmla="*/ 635 w 1076"/>
                <a:gd name="T5" fmla="*/ 8 h 704"/>
                <a:gd name="T6" fmla="*/ 690 w 1076"/>
                <a:gd name="T7" fmla="*/ 21 h 704"/>
                <a:gd name="T8" fmla="*/ 742 w 1076"/>
                <a:gd name="T9" fmla="*/ 40 h 704"/>
                <a:gd name="T10" fmla="*/ 794 w 1076"/>
                <a:gd name="T11" fmla="*/ 64 h 704"/>
                <a:gd name="T12" fmla="*/ 841 w 1076"/>
                <a:gd name="T13" fmla="*/ 93 h 704"/>
                <a:gd name="T14" fmla="*/ 886 w 1076"/>
                <a:gd name="T15" fmla="*/ 127 h 704"/>
                <a:gd name="T16" fmla="*/ 927 w 1076"/>
                <a:gd name="T17" fmla="*/ 166 h 704"/>
                <a:gd name="T18" fmla="*/ 964 w 1076"/>
                <a:gd name="T19" fmla="*/ 207 h 704"/>
                <a:gd name="T20" fmla="*/ 997 w 1076"/>
                <a:gd name="T21" fmla="*/ 253 h 704"/>
                <a:gd name="T22" fmla="*/ 1024 w 1076"/>
                <a:gd name="T23" fmla="*/ 301 h 704"/>
                <a:gd name="T24" fmla="*/ 1046 w 1076"/>
                <a:gd name="T25" fmla="*/ 354 h 704"/>
                <a:gd name="T26" fmla="*/ 1063 w 1076"/>
                <a:gd name="T27" fmla="*/ 407 h 704"/>
                <a:gd name="T28" fmla="*/ 1072 w 1076"/>
                <a:gd name="T29" fmla="*/ 465 h 704"/>
                <a:gd name="T30" fmla="*/ 1076 w 1076"/>
                <a:gd name="T31" fmla="*/ 523 h 704"/>
                <a:gd name="T32" fmla="*/ 1076 w 1076"/>
                <a:gd name="T33" fmla="*/ 582 h 704"/>
                <a:gd name="T34" fmla="*/ 1073 w 1076"/>
                <a:gd name="T35" fmla="*/ 642 h 704"/>
                <a:gd name="T36" fmla="*/ 1073 w 1076"/>
                <a:gd name="T37" fmla="*/ 704 h 704"/>
                <a:gd name="T38" fmla="*/ 11 w 1076"/>
                <a:gd name="T39" fmla="*/ 704 h 704"/>
                <a:gd name="T40" fmla="*/ 2 w 1076"/>
                <a:gd name="T41" fmla="*/ 634 h 704"/>
                <a:gd name="T42" fmla="*/ 0 w 1076"/>
                <a:gd name="T43" fmla="*/ 566 h 704"/>
                <a:gd name="T44" fmla="*/ 3 w 1076"/>
                <a:gd name="T45" fmla="*/ 501 h 704"/>
                <a:gd name="T46" fmla="*/ 13 w 1076"/>
                <a:gd name="T47" fmla="*/ 440 h 704"/>
                <a:gd name="T48" fmla="*/ 27 w 1076"/>
                <a:gd name="T49" fmla="*/ 381 h 704"/>
                <a:gd name="T50" fmla="*/ 46 w 1076"/>
                <a:gd name="T51" fmla="*/ 328 h 704"/>
                <a:gd name="T52" fmla="*/ 71 w 1076"/>
                <a:gd name="T53" fmla="*/ 276 h 704"/>
                <a:gd name="T54" fmla="*/ 100 w 1076"/>
                <a:gd name="T55" fmla="*/ 230 h 704"/>
                <a:gd name="T56" fmla="*/ 133 w 1076"/>
                <a:gd name="T57" fmla="*/ 187 h 704"/>
                <a:gd name="T58" fmla="*/ 170 w 1076"/>
                <a:gd name="T59" fmla="*/ 148 h 704"/>
                <a:gd name="T60" fmla="*/ 210 w 1076"/>
                <a:gd name="T61" fmla="*/ 113 h 704"/>
                <a:gd name="T62" fmla="*/ 256 w 1076"/>
                <a:gd name="T63" fmla="*/ 82 h 704"/>
                <a:gd name="T64" fmla="*/ 303 w 1076"/>
                <a:gd name="T65" fmla="*/ 56 h 704"/>
                <a:gd name="T66" fmla="*/ 356 w 1076"/>
                <a:gd name="T67" fmla="*/ 35 h 704"/>
                <a:gd name="T68" fmla="*/ 409 w 1076"/>
                <a:gd name="T69" fmla="*/ 18 h 704"/>
                <a:gd name="T70" fmla="*/ 466 w 1076"/>
                <a:gd name="T71" fmla="*/ 6 h 704"/>
                <a:gd name="T72" fmla="*/ 523 w 1076"/>
                <a:gd name="T73"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6" h="704">
                  <a:moveTo>
                    <a:pt x="523" y="0"/>
                  </a:moveTo>
                  <a:lnTo>
                    <a:pt x="579" y="1"/>
                  </a:lnTo>
                  <a:lnTo>
                    <a:pt x="635" y="8"/>
                  </a:lnTo>
                  <a:lnTo>
                    <a:pt x="690" y="21"/>
                  </a:lnTo>
                  <a:lnTo>
                    <a:pt x="742" y="40"/>
                  </a:lnTo>
                  <a:lnTo>
                    <a:pt x="794" y="64"/>
                  </a:lnTo>
                  <a:lnTo>
                    <a:pt x="841" y="93"/>
                  </a:lnTo>
                  <a:lnTo>
                    <a:pt x="886" y="127"/>
                  </a:lnTo>
                  <a:lnTo>
                    <a:pt x="927" y="166"/>
                  </a:lnTo>
                  <a:lnTo>
                    <a:pt x="964" y="207"/>
                  </a:lnTo>
                  <a:lnTo>
                    <a:pt x="997" y="253"/>
                  </a:lnTo>
                  <a:lnTo>
                    <a:pt x="1024" y="301"/>
                  </a:lnTo>
                  <a:lnTo>
                    <a:pt x="1046" y="354"/>
                  </a:lnTo>
                  <a:lnTo>
                    <a:pt x="1063" y="407"/>
                  </a:lnTo>
                  <a:lnTo>
                    <a:pt x="1072" y="465"/>
                  </a:lnTo>
                  <a:lnTo>
                    <a:pt x="1076" y="523"/>
                  </a:lnTo>
                  <a:lnTo>
                    <a:pt x="1076" y="582"/>
                  </a:lnTo>
                  <a:lnTo>
                    <a:pt x="1073" y="642"/>
                  </a:lnTo>
                  <a:lnTo>
                    <a:pt x="1073" y="704"/>
                  </a:lnTo>
                  <a:lnTo>
                    <a:pt x="11" y="704"/>
                  </a:lnTo>
                  <a:lnTo>
                    <a:pt x="2" y="634"/>
                  </a:lnTo>
                  <a:lnTo>
                    <a:pt x="0" y="566"/>
                  </a:lnTo>
                  <a:lnTo>
                    <a:pt x="3" y="501"/>
                  </a:lnTo>
                  <a:lnTo>
                    <a:pt x="13" y="440"/>
                  </a:lnTo>
                  <a:lnTo>
                    <a:pt x="27" y="381"/>
                  </a:lnTo>
                  <a:lnTo>
                    <a:pt x="46" y="328"/>
                  </a:lnTo>
                  <a:lnTo>
                    <a:pt x="71" y="276"/>
                  </a:lnTo>
                  <a:lnTo>
                    <a:pt x="100" y="230"/>
                  </a:lnTo>
                  <a:lnTo>
                    <a:pt x="133" y="187"/>
                  </a:lnTo>
                  <a:lnTo>
                    <a:pt x="170" y="148"/>
                  </a:lnTo>
                  <a:lnTo>
                    <a:pt x="210" y="113"/>
                  </a:lnTo>
                  <a:lnTo>
                    <a:pt x="256" y="82"/>
                  </a:lnTo>
                  <a:lnTo>
                    <a:pt x="303" y="56"/>
                  </a:lnTo>
                  <a:lnTo>
                    <a:pt x="356" y="35"/>
                  </a:lnTo>
                  <a:lnTo>
                    <a:pt x="409" y="18"/>
                  </a:lnTo>
                  <a:lnTo>
                    <a:pt x="466" y="6"/>
                  </a:lnTo>
                  <a:lnTo>
                    <a:pt x="523" y="0"/>
                  </a:lnTo>
                  <a:close/>
                </a:path>
              </a:pathLst>
            </a:custGeom>
            <a:grpFill/>
            <a:ln w="222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 name="Freeform 10"/>
            <p:cNvSpPr>
              <a:spLocks/>
            </p:cNvSpPr>
            <p:nvPr/>
          </p:nvSpPr>
          <p:spPr bwMode="auto">
            <a:xfrm>
              <a:off x="-2336801" y="1933576"/>
              <a:ext cx="571500" cy="371475"/>
            </a:xfrm>
            <a:custGeom>
              <a:avLst/>
              <a:gdLst>
                <a:gd name="T0" fmla="*/ 541 w 1079"/>
                <a:gd name="T1" fmla="*/ 0 h 702"/>
                <a:gd name="T2" fmla="*/ 602 w 1079"/>
                <a:gd name="T3" fmla="*/ 3 h 702"/>
                <a:gd name="T4" fmla="*/ 660 w 1079"/>
                <a:gd name="T5" fmla="*/ 13 h 702"/>
                <a:gd name="T6" fmla="*/ 716 w 1079"/>
                <a:gd name="T7" fmla="*/ 29 h 702"/>
                <a:gd name="T8" fmla="*/ 771 w 1079"/>
                <a:gd name="T9" fmla="*/ 51 h 702"/>
                <a:gd name="T10" fmla="*/ 822 w 1079"/>
                <a:gd name="T11" fmla="*/ 79 h 702"/>
                <a:gd name="T12" fmla="*/ 870 w 1079"/>
                <a:gd name="T13" fmla="*/ 113 h 702"/>
                <a:gd name="T14" fmla="*/ 914 w 1079"/>
                <a:gd name="T15" fmla="*/ 151 h 702"/>
                <a:gd name="T16" fmla="*/ 954 w 1079"/>
                <a:gd name="T17" fmla="*/ 193 h 702"/>
                <a:gd name="T18" fmla="*/ 989 w 1079"/>
                <a:gd name="T19" fmla="*/ 240 h 702"/>
                <a:gd name="T20" fmla="*/ 1018 w 1079"/>
                <a:gd name="T21" fmla="*/ 290 h 702"/>
                <a:gd name="T22" fmla="*/ 1043 w 1079"/>
                <a:gd name="T23" fmla="*/ 345 h 702"/>
                <a:gd name="T24" fmla="*/ 1061 w 1079"/>
                <a:gd name="T25" fmla="*/ 402 h 702"/>
                <a:gd name="T26" fmla="*/ 1073 w 1079"/>
                <a:gd name="T27" fmla="*/ 463 h 702"/>
                <a:gd name="T28" fmla="*/ 1078 w 1079"/>
                <a:gd name="T29" fmla="*/ 525 h 702"/>
                <a:gd name="T30" fmla="*/ 1079 w 1079"/>
                <a:gd name="T31" fmla="*/ 582 h 702"/>
                <a:gd name="T32" fmla="*/ 1078 w 1079"/>
                <a:gd name="T33" fmla="*/ 641 h 702"/>
                <a:gd name="T34" fmla="*/ 1078 w 1079"/>
                <a:gd name="T35" fmla="*/ 702 h 702"/>
                <a:gd name="T36" fmla="*/ 8 w 1079"/>
                <a:gd name="T37" fmla="*/ 702 h 702"/>
                <a:gd name="T38" fmla="*/ 1 w 1079"/>
                <a:gd name="T39" fmla="*/ 631 h 702"/>
                <a:gd name="T40" fmla="*/ 0 w 1079"/>
                <a:gd name="T41" fmla="*/ 563 h 702"/>
                <a:gd name="T42" fmla="*/ 3 w 1079"/>
                <a:gd name="T43" fmla="*/ 499 h 702"/>
                <a:gd name="T44" fmla="*/ 13 w 1079"/>
                <a:gd name="T45" fmla="*/ 438 h 702"/>
                <a:gd name="T46" fmla="*/ 28 w 1079"/>
                <a:gd name="T47" fmla="*/ 380 h 702"/>
                <a:gd name="T48" fmla="*/ 47 w 1079"/>
                <a:gd name="T49" fmla="*/ 325 h 702"/>
                <a:gd name="T50" fmla="*/ 71 w 1079"/>
                <a:gd name="T51" fmla="*/ 274 h 702"/>
                <a:gd name="T52" fmla="*/ 101 w 1079"/>
                <a:gd name="T53" fmla="*/ 227 h 702"/>
                <a:gd name="T54" fmla="*/ 134 w 1079"/>
                <a:gd name="T55" fmla="*/ 184 h 702"/>
                <a:gd name="T56" fmla="*/ 172 w 1079"/>
                <a:gd name="T57" fmla="*/ 145 h 702"/>
                <a:gd name="T58" fmla="*/ 214 w 1079"/>
                <a:gd name="T59" fmla="*/ 109 h 702"/>
                <a:gd name="T60" fmla="*/ 259 w 1079"/>
                <a:gd name="T61" fmla="*/ 79 h 702"/>
                <a:gd name="T62" fmla="*/ 309 w 1079"/>
                <a:gd name="T63" fmla="*/ 53 h 702"/>
                <a:gd name="T64" fmla="*/ 363 w 1079"/>
                <a:gd name="T65" fmla="*/ 32 h 702"/>
                <a:gd name="T66" fmla="*/ 419 w 1079"/>
                <a:gd name="T67" fmla="*/ 15 h 702"/>
                <a:gd name="T68" fmla="*/ 481 w 1079"/>
                <a:gd name="T69" fmla="*/ 3 h 702"/>
                <a:gd name="T70" fmla="*/ 541 w 1079"/>
                <a:gd name="T71" fmla="*/ 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79" h="702">
                  <a:moveTo>
                    <a:pt x="541" y="0"/>
                  </a:moveTo>
                  <a:lnTo>
                    <a:pt x="602" y="3"/>
                  </a:lnTo>
                  <a:lnTo>
                    <a:pt x="660" y="13"/>
                  </a:lnTo>
                  <a:lnTo>
                    <a:pt x="716" y="29"/>
                  </a:lnTo>
                  <a:lnTo>
                    <a:pt x="771" y="51"/>
                  </a:lnTo>
                  <a:lnTo>
                    <a:pt x="822" y="79"/>
                  </a:lnTo>
                  <a:lnTo>
                    <a:pt x="870" y="113"/>
                  </a:lnTo>
                  <a:lnTo>
                    <a:pt x="914" y="151"/>
                  </a:lnTo>
                  <a:lnTo>
                    <a:pt x="954" y="193"/>
                  </a:lnTo>
                  <a:lnTo>
                    <a:pt x="989" y="240"/>
                  </a:lnTo>
                  <a:lnTo>
                    <a:pt x="1018" y="290"/>
                  </a:lnTo>
                  <a:lnTo>
                    <a:pt x="1043" y="345"/>
                  </a:lnTo>
                  <a:lnTo>
                    <a:pt x="1061" y="402"/>
                  </a:lnTo>
                  <a:lnTo>
                    <a:pt x="1073" y="463"/>
                  </a:lnTo>
                  <a:lnTo>
                    <a:pt x="1078" y="525"/>
                  </a:lnTo>
                  <a:lnTo>
                    <a:pt x="1079" y="582"/>
                  </a:lnTo>
                  <a:lnTo>
                    <a:pt x="1078" y="641"/>
                  </a:lnTo>
                  <a:lnTo>
                    <a:pt x="1078" y="702"/>
                  </a:lnTo>
                  <a:lnTo>
                    <a:pt x="8" y="702"/>
                  </a:lnTo>
                  <a:lnTo>
                    <a:pt x="1" y="631"/>
                  </a:lnTo>
                  <a:lnTo>
                    <a:pt x="0" y="563"/>
                  </a:lnTo>
                  <a:lnTo>
                    <a:pt x="3" y="499"/>
                  </a:lnTo>
                  <a:lnTo>
                    <a:pt x="13" y="438"/>
                  </a:lnTo>
                  <a:lnTo>
                    <a:pt x="28" y="380"/>
                  </a:lnTo>
                  <a:lnTo>
                    <a:pt x="47" y="325"/>
                  </a:lnTo>
                  <a:lnTo>
                    <a:pt x="71" y="274"/>
                  </a:lnTo>
                  <a:lnTo>
                    <a:pt x="101" y="227"/>
                  </a:lnTo>
                  <a:lnTo>
                    <a:pt x="134" y="184"/>
                  </a:lnTo>
                  <a:lnTo>
                    <a:pt x="172" y="145"/>
                  </a:lnTo>
                  <a:lnTo>
                    <a:pt x="214" y="109"/>
                  </a:lnTo>
                  <a:lnTo>
                    <a:pt x="259" y="79"/>
                  </a:lnTo>
                  <a:lnTo>
                    <a:pt x="309" y="53"/>
                  </a:lnTo>
                  <a:lnTo>
                    <a:pt x="363" y="32"/>
                  </a:lnTo>
                  <a:lnTo>
                    <a:pt x="419" y="15"/>
                  </a:lnTo>
                  <a:lnTo>
                    <a:pt x="481" y="3"/>
                  </a:lnTo>
                  <a:lnTo>
                    <a:pt x="541" y="0"/>
                  </a:lnTo>
                  <a:close/>
                </a:path>
              </a:pathLst>
            </a:custGeom>
            <a:grpFill/>
            <a:ln w="222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 name="Freeform 11"/>
            <p:cNvSpPr>
              <a:spLocks/>
            </p:cNvSpPr>
            <p:nvPr/>
          </p:nvSpPr>
          <p:spPr bwMode="auto">
            <a:xfrm>
              <a:off x="-3016251" y="2636838"/>
              <a:ext cx="434975" cy="431800"/>
            </a:xfrm>
            <a:custGeom>
              <a:avLst/>
              <a:gdLst>
                <a:gd name="T0" fmla="*/ 403 w 820"/>
                <a:gd name="T1" fmla="*/ 0 h 818"/>
                <a:gd name="T2" fmla="*/ 457 w 820"/>
                <a:gd name="T3" fmla="*/ 3 h 818"/>
                <a:gd name="T4" fmla="*/ 507 w 820"/>
                <a:gd name="T5" fmla="*/ 12 h 818"/>
                <a:gd name="T6" fmla="*/ 554 w 820"/>
                <a:gd name="T7" fmla="*/ 27 h 818"/>
                <a:gd name="T8" fmla="*/ 600 w 820"/>
                <a:gd name="T9" fmla="*/ 48 h 818"/>
                <a:gd name="T10" fmla="*/ 642 w 820"/>
                <a:gd name="T11" fmla="*/ 73 h 818"/>
                <a:gd name="T12" fmla="*/ 680 w 820"/>
                <a:gd name="T13" fmla="*/ 102 h 818"/>
                <a:gd name="T14" fmla="*/ 715 w 820"/>
                <a:gd name="T15" fmla="*/ 136 h 818"/>
                <a:gd name="T16" fmla="*/ 746 w 820"/>
                <a:gd name="T17" fmla="*/ 174 h 818"/>
                <a:gd name="T18" fmla="*/ 771 w 820"/>
                <a:gd name="T19" fmla="*/ 216 h 818"/>
                <a:gd name="T20" fmla="*/ 792 w 820"/>
                <a:gd name="T21" fmla="*/ 261 h 818"/>
                <a:gd name="T22" fmla="*/ 807 w 820"/>
                <a:gd name="T23" fmla="*/ 307 h 818"/>
                <a:gd name="T24" fmla="*/ 816 w 820"/>
                <a:gd name="T25" fmla="*/ 357 h 818"/>
                <a:gd name="T26" fmla="*/ 820 w 820"/>
                <a:gd name="T27" fmla="*/ 409 h 818"/>
                <a:gd name="T28" fmla="*/ 816 w 820"/>
                <a:gd name="T29" fmla="*/ 464 h 818"/>
                <a:gd name="T30" fmla="*/ 805 w 820"/>
                <a:gd name="T31" fmla="*/ 518 h 818"/>
                <a:gd name="T32" fmla="*/ 788 w 820"/>
                <a:gd name="T33" fmla="*/ 568 h 818"/>
                <a:gd name="T34" fmla="*/ 764 w 820"/>
                <a:gd name="T35" fmla="*/ 616 h 818"/>
                <a:gd name="T36" fmla="*/ 735 w 820"/>
                <a:gd name="T37" fmla="*/ 660 h 818"/>
                <a:gd name="T38" fmla="*/ 699 w 820"/>
                <a:gd name="T39" fmla="*/ 699 h 818"/>
                <a:gd name="T40" fmla="*/ 660 w 820"/>
                <a:gd name="T41" fmla="*/ 734 h 818"/>
                <a:gd name="T42" fmla="*/ 617 w 820"/>
                <a:gd name="T43" fmla="*/ 762 h 818"/>
                <a:gd name="T44" fmla="*/ 570 w 820"/>
                <a:gd name="T45" fmla="*/ 786 h 818"/>
                <a:gd name="T46" fmla="*/ 519 w 820"/>
                <a:gd name="T47" fmla="*/ 804 h 818"/>
                <a:gd name="T48" fmla="*/ 465 w 820"/>
                <a:gd name="T49" fmla="*/ 815 h 818"/>
                <a:gd name="T50" fmla="*/ 410 w 820"/>
                <a:gd name="T51" fmla="*/ 818 h 818"/>
                <a:gd name="T52" fmla="*/ 354 w 820"/>
                <a:gd name="T53" fmla="*/ 815 h 818"/>
                <a:gd name="T54" fmla="*/ 301 w 820"/>
                <a:gd name="T55" fmla="*/ 804 h 818"/>
                <a:gd name="T56" fmla="*/ 250 w 820"/>
                <a:gd name="T57" fmla="*/ 787 h 818"/>
                <a:gd name="T58" fmla="*/ 203 w 820"/>
                <a:gd name="T59" fmla="*/ 764 h 818"/>
                <a:gd name="T60" fmla="*/ 159 w 820"/>
                <a:gd name="T61" fmla="*/ 735 h 818"/>
                <a:gd name="T62" fmla="*/ 120 w 820"/>
                <a:gd name="T63" fmla="*/ 700 h 818"/>
                <a:gd name="T64" fmla="*/ 85 w 820"/>
                <a:gd name="T65" fmla="*/ 661 h 818"/>
                <a:gd name="T66" fmla="*/ 56 w 820"/>
                <a:gd name="T67" fmla="*/ 617 h 818"/>
                <a:gd name="T68" fmla="*/ 32 w 820"/>
                <a:gd name="T69" fmla="*/ 571 h 818"/>
                <a:gd name="T70" fmla="*/ 14 w 820"/>
                <a:gd name="T71" fmla="*/ 519 h 818"/>
                <a:gd name="T72" fmla="*/ 3 w 820"/>
                <a:gd name="T73" fmla="*/ 466 h 818"/>
                <a:gd name="T74" fmla="*/ 0 w 820"/>
                <a:gd name="T75" fmla="*/ 410 h 818"/>
                <a:gd name="T76" fmla="*/ 2 w 820"/>
                <a:gd name="T77" fmla="*/ 355 h 818"/>
                <a:gd name="T78" fmla="*/ 13 w 820"/>
                <a:gd name="T79" fmla="*/ 302 h 818"/>
                <a:gd name="T80" fmla="*/ 31 w 820"/>
                <a:gd name="T81" fmla="*/ 252 h 818"/>
                <a:gd name="T82" fmla="*/ 54 w 820"/>
                <a:gd name="T83" fmla="*/ 205 h 818"/>
                <a:gd name="T84" fmla="*/ 83 w 820"/>
                <a:gd name="T85" fmla="*/ 161 h 818"/>
                <a:gd name="T86" fmla="*/ 118 w 820"/>
                <a:gd name="T87" fmla="*/ 121 h 818"/>
                <a:gd name="T88" fmla="*/ 157 w 820"/>
                <a:gd name="T89" fmla="*/ 87 h 818"/>
                <a:gd name="T90" fmla="*/ 200 w 820"/>
                <a:gd name="T91" fmla="*/ 57 h 818"/>
                <a:gd name="T92" fmla="*/ 246 w 820"/>
                <a:gd name="T93" fmla="*/ 33 h 818"/>
                <a:gd name="T94" fmla="*/ 296 w 820"/>
                <a:gd name="T95" fmla="*/ 15 h 818"/>
                <a:gd name="T96" fmla="*/ 350 w 820"/>
                <a:gd name="T97" fmla="*/ 3 h 818"/>
                <a:gd name="T98" fmla="*/ 403 w 820"/>
                <a:gd name="T99"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0" h="818">
                  <a:moveTo>
                    <a:pt x="403" y="0"/>
                  </a:moveTo>
                  <a:lnTo>
                    <a:pt x="457" y="3"/>
                  </a:lnTo>
                  <a:lnTo>
                    <a:pt x="507" y="12"/>
                  </a:lnTo>
                  <a:lnTo>
                    <a:pt x="554" y="27"/>
                  </a:lnTo>
                  <a:lnTo>
                    <a:pt x="600" y="48"/>
                  </a:lnTo>
                  <a:lnTo>
                    <a:pt x="642" y="73"/>
                  </a:lnTo>
                  <a:lnTo>
                    <a:pt x="680" y="102"/>
                  </a:lnTo>
                  <a:lnTo>
                    <a:pt x="715" y="136"/>
                  </a:lnTo>
                  <a:lnTo>
                    <a:pt x="746" y="174"/>
                  </a:lnTo>
                  <a:lnTo>
                    <a:pt x="771" y="216"/>
                  </a:lnTo>
                  <a:lnTo>
                    <a:pt x="792" y="261"/>
                  </a:lnTo>
                  <a:lnTo>
                    <a:pt x="807" y="307"/>
                  </a:lnTo>
                  <a:lnTo>
                    <a:pt x="816" y="357"/>
                  </a:lnTo>
                  <a:lnTo>
                    <a:pt x="820" y="409"/>
                  </a:lnTo>
                  <a:lnTo>
                    <a:pt x="816" y="464"/>
                  </a:lnTo>
                  <a:lnTo>
                    <a:pt x="805" y="518"/>
                  </a:lnTo>
                  <a:lnTo>
                    <a:pt x="788" y="568"/>
                  </a:lnTo>
                  <a:lnTo>
                    <a:pt x="764" y="616"/>
                  </a:lnTo>
                  <a:lnTo>
                    <a:pt x="735" y="660"/>
                  </a:lnTo>
                  <a:lnTo>
                    <a:pt x="699" y="699"/>
                  </a:lnTo>
                  <a:lnTo>
                    <a:pt x="660" y="734"/>
                  </a:lnTo>
                  <a:lnTo>
                    <a:pt x="617" y="762"/>
                  </a:lnTo>
                  <a:lnTo>
                    <a:pt x="570" y="786"/>
                  </a:lnTo>
                  <a:lnTo>
                    <a:pt x="519" y="804"/>
                  </a:lnTo>
                  <a:lnTo>
                    <a:pt x="465" y="815"/>
                  </a:lnTo>
                  <a:lnTo>
                    <a:pt x="410" y="818"/>
                  </a:lnTo>
                  <a:lnTo>
                    <a:pt x="354" y="815"/>
                  </a:lnTo>
                  <a:lnTo>
                    <a:pt x="301" y="804"/>
                  </a:lnTo>
                  <a:lnTo>
                    <a:pt x="250" y="787"/>
                  </a:lnTo>
                  <a:lnTo>
                    <a:pt x="203" y="764"/>
                  </a:lnTo>
                  <a:lnTo>
                    <a:pt x="159" y="735"/>
                  </a:lnTo>
                  <a:lnTo>
                    <a:pt x="120" y="700"/>
                  </a:lnTo>
                  <a:lnTo>
                    <a:pt x="85" y="661"/>
                  </a:lnTo>
                  <a:lnTo>
                    <a:pt x="56" y="617"/>
                  </a:lnTo>
                  <a:lnTo>
                    <a:pt x="32" y="571"/>
                  </a:lnTo>
                  <a:lnTo>
                    <a:pt x="14" y="519"/>
                  </a:lnTo>
                  <a:lnTo>
                    <a:pt x="3" y="466"/>
                  </a:lnTo>
                  <a:lnTo>
                    <a:pt x="0" y="410"/>
                  </a:lnTo>
                  <a:lnTo>
                    <a:pt x="2" y="355"/>
                  </a:lnTo>
                  <a:lnTo>
                    <a:pt x="13" y="302"/>
                  </a:lnTo>
                  <a:lnTo>
                    <a:pt x="31" y="252"/>
                  </a:lnTo>
                  <a:lnTo>
                    <a:pt x="54" y="205"/>
                  </a:lnTo>
                  <a:lnTo>
                    <a:pt x="83" y="161"/>
                  </a:lnTo>
                  <a:lnTo>
                    <a:pt x="118" y="121"/>
                  </a:lnTo>
                  <a:lnTo>
                    <a:pt x="157" y="87"/>
                  </a:lnTo>
                  <a:lnTo>
                    <a:pt x="200" y="57"/>
                  </a:lnTo>
                  <a:lnTo>
                    <a:pt x="246" y="33"/>
                  </a:lnTo>
                  <a:lnTo>
                    <a:pt x="296" y="15"/>
                  </a:lnTo>
                  <a:lnTo>
                    <a:pt x="350" y="3"/>
                  </a:lnTo>
                  <a:lnTo>
                    <a:pt x="403" y="0"/>
                  </a:lnTo>
                  <a:close/>
                </a:path>
              </a:pathLst>
            </a:custGeom>
            <a:grpFill/>
            <a:ln w="222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 name="Freeform 12"/>
            <p:cNvSpPr>
              <a:spLocks/>
            </p:cNvSpPr>
            <p:nvPr/>
          </p:nvSpPr>
          <p:spPr bwMode="auto">
            <a:xfrm>
              <a:off x="-2266951" y="1431926"/>
              <a:ext cx="433388" cy="433388"/>
            </a:xfrm>
            <a:custGeom>
              <a:avLst/>
              <a:gdLst>
                <a:gd name="T0" fmla="*/ 409 w 820"/>
                <a:gd name="T1" fmla="*/ 0 h 821"/>
                <a:gd name="T2" fmla="*/ 465 w 820"/>
                <a:gd name="T3" fmla="*/ 4 h 821"/>
                <a:gd name="T4" fmla="*/ 517 w 820"/>
                <a:gd name="T5" fmla="*/ 15 h 821"/>
                <a:gd name="T6" fmla="*/ 569 w 820"/>
                <a:gd name="T7" fmla="*/ 31 h 821"/>
                <a:gd name="T8" fmla="*/ 616 w 820"/>
                <a:gd name="T9" fmla="*/ 55 h 821"/>
                <a:gd name="T10" fmla="*/ 659 w 820"/>
                <a:gd name="T11" fmla="*/ 85 h 821"/>
                <a:gd name="T12" fmla="*/ 698 w 820"/>
                <a:gd name="T13" fmla="*/ 120 h 821"/>
                <a:gd name="T14" fmla="*/ 734 w 820"/>
                <a:gd name="T15" fmla="*/ 159 h 821"/>
                <a:gd name="T16" fmla="*/ 763 w 820"/>
                <a:gd name="T17" fmla="*/ 203 h 821"/>
                <a:gd name="T18" fmla="*/ 786 w 820"/>
                <a:gd name="T19" fmla="*/ 251 h 821"/>
                <a:gd name="T20" fmla="*/ 804 w 820"/>
                <a:gd name="T21" fmla="*/ 301 h 821"/>
                <a:gd name="T22" fmla="*/ 816 w 820"/>
                <a:gd name="T23" fmla="*/ 354 h 821"/>
                <a:gd name="T24" fmla="*/ 820 w 820"/>
                <a:gd name="T25" fmla="*/ 410 h 821"/>
                <a:gd name="T26" fmla="*/ 816 w 820"/>
                <a:gd name="T27" fmla="*/ 466 h 821"/>
                <a:gd name="T28" fmla="*/ 805 w 820"/>
                <a:gd name="T29" fmla="*/ 520 h 821"/>
                <a:gd name="T30" fmla="*/ 788 w 820"/>
                <a:gd name="T31" fmla="*/ 570 h 821"/>
                <a:gd name="T32" fmla="*/ 764 w 820"/>
                <a:gd name="T33" fmla="*/ 617 h 821"/>
                <a:gd name="T34" fmla="*/ 734 w 820"/>
                <a:gd name="T35" fmla="*/ 662 h 821"/>
                <a:gd name="T36" fmla="*/ 699 w 820"/>
                <a:gd name="T37" fmla="*/ 701 h 821"/>
                <a:gd name="T38" fmla="*/ 661 w 820"/>
                <a:gd name="T39" fmla="*/ 735 h 821"/>
                <a:gd name="T40" fmla="*/ 617 w 820"/>
                <a:gd name="T41" fmla="*/ 765 h 821"/>
                <a:gd name="T42" fmla="*/ 570 w 820"/>
                <a:gd name="T43" fmla="*/ 789 h 821"/>
                <a:gd name="T44" fmla="*/ 520 w 820"/>
                <a:gd name="T45" fmla="*/ 807 h 821"/>
                <a:gd name="T46" fmla="*/ 466 w 820"/>
                <a:gd name="T47" fmla="*/ 818 h 821"/>
                <a:gd name="T48" fmla="*/ 410 w 820"/>
                <a:gd name="T49" fmla="*/ 821 h 821"/>
                <a:gd name="T50" fmla="*/ 356 w 820"/>
                <a:gd name="T51" fmla="*/ 818 h 821"/>
                <a:gd name="T52" fmla="*/ 302 w 820"/>
                <a:gd name="T53" fmla="*/ 807 h 821"/>
                <a:gd name="T54" fmla="*/ 251 w 820"/>
                <a:gd name="T55" fmla="*/ 789 h 821"/>
                <a:gd name="T56" fmla="*/ 203 w 820"/>
                <a:gd name="T57" fmla="*/ 765 h 821"/>
                <a:gd name="T58" fmla="*/ 160 w 820"/>
                <a:gd name="T59" fmla="*/ 735 h 821"/>
                <a:gd name="T60" fmla="*/ 120 w 820"/>
                <a:gd name="T61" fmla="*/ 701 h 821"/>
                <a:gd name="T62" fmla="*/ 85 w 820"/>
                <a:gd name="T63" fmla="*/ 662 h 821"/>
                <a:gd name="T64" fmla="*/ 56 w 820"/>
                <a:gd name="T65" fmla="*/ 617 h 821"/>
                <a:gd name="T66" fmla="*/ 32 w 820"/>
                <a:gd name="T67" fmla="*/ 571 h 821"/>
                <a:gd name="T68" fmla="*/ 14 w 820"/>
                <a:gd name="T69" fmla="*/ 520 h 821"/>
                <a:gd name="T70" fmla="*/ 3 w 820"/>
                <a:gd name="T71" fmla="*/ 466 h 821"/>
                <a:gd name="T72" fmla="*/ 0 w 820"/>
                <a:gd name="T73" fmla="*/ 411 h 821"/>
                <a:gd name="T74" fmla="*/ 3 w 820"/>
                <a:gd name="T75" fmla="*/ 355 h 821"/>
                <a:gd name="T76" fmla="*/ 15 w 820"/>
                <a:gd name="T77" fmla="*/ 302 h 821"/>
                <a:gd name="T78" fmla="*/ 32 w 820"/>
                <a:gd name="T79" fmla="*/ 252 h 821"/>
                <a:gd name="T80" fmla="*/ 56 w 820"/>
                <a:gd name="T81" fmla="*/ 204 h 821"/>
                <a:gd name="T82" fmla="*/ 85 w 820"/>
                <a:gd name="T83" fmla="*/ 160 h 821"/>
                <a:gd name="T84" fmla="*/ 120 w 820"/>
                <a:gd name="T85" fmla="*/ 121 h 821"/>
                <a:gd name="T86" fmla="*/ 159 w 820"/>
                <a:gd name="T87" fmla="*/ 86 h 821"/>
                <a:gd name="T88" fmla="*/ 203 w 820"/>
                <a:gd name="T89" fmla="*/ 56 h 821"/>
                <a:gd name="T90" fmla="*/ 250 w 820"/>
                <a:gd name="T91" fmla="*/ 33 h 821"/>
                <a:gd name="T92" fmla="*/ 301 w 820"/>
                <a:gd name="T93" fmla="*/ 15 h 821"/>
                <a:gd name="T94" fmla="*/ 353 w 820"/>
                <a:gd name="T95" fmla="*/ 4 h 821"/>
                <a:gd name="T96" fmla="*/ 409 w 820"/>
                <a:gd name="T97"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0" h="821">
                  <a:moveTo>
                    <a:pt x="409" y="0"/>
                  </a:moveTo>
                  <a:lnTo>
                    <a:pt x="465" y="4"/>
                  </a:lnTo>
                  <a:lnTo>
                    <a:pt x="517" y="15"/>
                  </a:lnTo>
                  <a:lnTo>
                    <a:pt x="569" y="31"/>
                  </a:lnTo>
                  <a:lnTo>
                    <a:pt x="616" y="55"/>
                  </a:lnTo>
                  <a:lnTo>
                    <a:pt x="659" y="85"/>
                  </a:lnTo>
                  <a:lnTo>
                    <a:pt x="698" y="120"/>
                  </a:lnTo>
                  <a:lnTo>
                    <a:pt x="734" y="159"/>
                  </a:lnTo>
                  <a:lnTo>
                    <a:pt x="763" y="203"/>
                  </a:lnTo>
                  <a:lnTo>
                    <a:pt x="786" y="251"/>
                  </a:lnTo>
                  <a:lnTo>
                    <a:pt x="804" y="301"/>
                  </a:lnTo>
                  <a:lnTo>
                    <a:pt x="816" y="354"/>
                  </a:lnTo>
                  <a:lnTo>
                    <a:pt x="820" y="410"/>
                  </a:lnTo>
                  <a:lnTo>
                    <a:pt x="816" y="466"/>
                  </a:lnTo>
                  <a:lnTo>
                    <a:pt x="805" y="520"/>
                  </a:lnTo>
                  <a:lnTo>
                    <a:pt x="788" y="570"/>
                  </a:lnTo>
                  <a:lnTo>
                    <a:pt x="764" y="617"/>
                  </a:lnTo>
                  <a:lnTo>
                    <a:pt x="734" y="662"/>
                  </a:lnTo>
                  <a:lnTo>
                    <a:pt x="699" y="701"/>
                  </a:lnTo>
                  <a:lnTo>
                    <a:pt x="661" y="735"/>
                  </a:lnTo>
                  <a:lnTo>
                    <a:pt x="617" y="765"/>
                  </a:lnTo>
                  <a:lnTo>
                    <a:pt x="570" y="789"/>
                  </a:lnTo>
                  <a:lnTo>
                    <a:pt x="520" y="807"/>
                  </a:lnTo>
                  <a:lnTo>
                    <a:pt x="466" y="818"/>
                  </a:lnTo>
                  <a:lnTo>
                    <a:pt x="410" y="821"/>
                  </a:lnTo>
                  <a:lnTo>
                    <a:pt x="356" y="818"/>
                  </a:lnTo>
                  <a:lnTo>
                    <a:pt x="302" y="807"/>
                  </a:lnTo>
                  <a:lnTo>
                    <a:pt x="251" y="789"/>
                  </a:lnTo>
                  <a:lnTo>
                    <a:pt x="203" y="765"/>
                  </a:lnTo>
                  <a:lnTo>
                    <a:pt x="160" y="735"/>
                  </a:lnTo>
                  <a:lnTo>
                    <a:pt x="120" y="701"/>
                  </a:lnTo>
                  <a:lnTo>
                    <a:pt x="85" y="662"/>
                  </a:lnTo>
                  <a:lnTo>
                    <a:pt x="56" y="617"/>
                  </a:lnTo>
                  <a:lnTo>
                    <a:pt x="32" y="571"/>
                  </a:lnTo>
                  <a:lnTo>
                    <a:pt x="14" y="520"/>
                  </a:lnTo>
                  <a:lnTo>
                    <a:pt x="3" y="466"/>
                  </a:lnTo>
                  <a:lnTo>
                    <a:pt x="0" y="411"/>
                  </a:lnTo>
                  <a:lnTo>
                    <a:pt x="3" y="355"/>
                  </a:lnTo>
                  <a:lnTo>
                    <a:pt x="15" y="302"/>
                  </a:lnTo>
                  <a:lnTo>
                    <a:pt x="32" y="252"/>
                  </a:lnTo>
                  <a:lnTo>
                    <a:pt x="56" y="204"/>
                  </a:lnTo>
                  <a:lnTo>
                    <a:pt x="85" y="160"/>
                  </a:lnTo>
                  <a:lnTo>
                    <a:pt x="120" y="121"/>
                  </a:lnTo>
                  <a:lnTo>
                    <a:pt x="159" y="86"/>
                  </a:lnTo>
                  <a:lnTo>
                    <a:pt x="203" y="56"/>
                  </a:lnTo>
                  <a:lnTo>
                    <a:pt x="250" y="33"/>
                  </a:lnTo>
                  <a:lnTo>
                    <a:pt x="301" y="15"/>
                  </a:lnTo>
                  <a:lnTo>
                    <a:pt x="353" y="4"/>
                  </a:lnTo>
                  <a:lnTo>
                    <a:pt x="409" y="0"/>
                  </a:lnTo>
                  <a:close/>
                </a:path>
              </a:pathLst>
            </a:custGeom>
            <a:grpFill/>
            <a:ln w="222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 name="Freeform 13"/>
            <p:cNvSpPr>
              <a:spLocks/>
            </p:cNvSpPr>
            <p:nvPr/>
          </p:nvSpPr>
          <p:spPr bwMode="auto">
            <a:xfrm>
              <a:off x="-1536701" y="2636838"/>
              <a:ext cx="433388" cy="431800"/>
            </a:xfrm>
            <a:custGeom>
              <a:avLst/>
              <a:gdLst>
                <a:gd name="T0" fmla="*/ 401 w 820"/>
                <a:gd name="T1" fmla="*/ 0 h 818"/>
                <a:gd name="T2" fmla="*/ 454 w 820"/>
                <a:gd name="T3" fmla="*/ 2 h 818"/>
                <a:gd name="T4" fmla="*/ 504 w 820"/>
                <a:gd name="T5" fmla="*/ 11 h 818"/>
                <a:gd name="T6" fmla="*/ 552 w 820"/>
                <a:gd name="T7" fmla="*/ 25 h 818"/>
                <a:gd name="T8" fmla="*/ 598 w 820"/>
                <a:gd name="T9" fmla="*/ 45 h 818"/>
                <a:gd name="T10" fmla="*/ 640 w 820"/>
                <a:gd name="T11" fmla="*/ 70 h 818"/>
                <a:gd name="T12" fmla="*/ 678 w 820"/>
                <a:gd name="T13" fmla="*/ 100 h 818"/>
                <a:gd name="T14" fmla="*/ 713 w 820"/>
                <a:gd name="T15" fmla="*/ 133 h 818"/>
                <a:gd name="T16" fmla="*/ 744 w 820"/>
                <a:gd name="T17" fmla="*/ 171 h 818"/>
                <a:gd name="T18" fmla="*/ 770 w 820"/>
                <a:gd name="T19" fmla="*/ 212 h 818"/>
                <a:gd name="T20" fmla="*/ 792 w 820"/>
                <a:gd name="T21" fmla="*/ 256 h 818"/>
                <a:gd name="T22" fmla="*/ 807 w 820"/>
                <a:gd name="T23" fmla="*/ 304 h 818"/>
                <a:gd name="T24" fmla="*/ 817 w 820"/>
                <a:gd name="T25" fmla="*/ 354 h 818"/>
                <a:gd name="T26" fmla="*/ 820 w 820"/>
                <a:gd name="T27" fmla="*/ 405 h 818"/>
                <a:gd name="T28" fmla="*/ 818 w 820"/>
                <a:gd name="T29" fmla="*/ 461 h 818"/>
                <a:gd name="T30" fmla="*/ 807 w 820"/>
                <a:gd name="T31" fmla="*/ 515 h 818"/>
                <a:gd name="T32" fmla="*/ 790 w 820"/>
                <a:gd name="T33" fmla="*/ 566 h 818"/>
                <a:gd name="T34" fmla="*/ 767 w 820"/>
                <a:gd name="T35" fmla="*/ 612 h 818"/>
                <a:gd name="T36" fmla="*/ 738 w 820"/>
                <a:gd name="T37" fmla="*/ 656 h 818"/>
                <a:gd name="T38" fmla="*/ 703 w 820"/>
                <a:gd name="T39" fmla="*/ 696 h 818"/>
                <a:gd name="T40" fmla="*/ 665 w 820"/>
                <a:gd name="T41" fmla="*/ 731 h 818"/>
                <a:gd name="T42" fmla="*/ 621 w 820"/>
                <a:gd name="T43" fmla="*/ 761 h 818"/>
                <a:gd name="T44" fmla="*/ 575 w 820"/>
                <a:gd name="T45" fmla="*/ 785 h 818"/>
                <a:gd name="T46" fmla="*/ 524 w 820"/>
                <a:gd name="T47" fmla="*/ 803 h 818"/>
                <a:gd name="T48" fmla="*/ 470 w 820"/>
                <a:gd name="T49" fmla="*/ 815 h 818"/>
                <a:gd name="T50" fmla="*/ 414 w 820"/>
                <a:gd name="T51" fmla="*/ 818 h 818"/>
                <a:gd name="T52" fmla="*/ 360 w 820"/>
                <a:gd name="T53" fmla="*/ 816 h 818"/>
                <a:gd name="T54" fmla="*/ 306 w 820"/>
                <a:gd name="T55" fmla="*/ 805 h 818"/>
                <a:gd name="T56" fmla="*/ 255 w 820"/>
                <a:gd name="T57" fmla="*/ 789 h 818"/>
                <a:gd name="T58" fmla="*/ 207 w 820"/>
                <a:gd name="T59" fmla="*/ 766 h 818"/>
                <a:gd name="T60" fmla="*/ 163 w 820"/>
                <a:gd name="T61" fmla="*/ 736 h 818"/>
                <a:gd name="T62" fmla="*/ 124 w 820"/>
                <a:gd name="T63" fmla="*/ 703 h 818"/>
                <a:gd name="T64" fmla="*/ 88 w 820"/>
                <a:gd name="T65" fmla="*/ 663 h 818"/>
                <a:gd name="T66" fmla="*/ 58 w 820"/>
                <a:gd name="T67" fmla="*/ 621 h 818"/>
                <a:gd name="T68" fmla="*/ 35 w 820"/>
                <a:gd name="T69" fmla="*/ 573 h 818"/>
                <a:gd name="T70" fmla="*/ 16 w 820"/>
                <a:gd name="T71" fmla="*/ 523 h 818"/>
                <a:gd name="T72" fmla="*/ 5 w 820"/>
                <a:gd name="T73" fmla="*/ 469 h 818"/>
                <a:gd name="T74" fmla="*/ 0 w 820"/>
                <a:gd name="T75" fmla="*/ 414 h 818"/>
                <a:gd name="T76" fmla="*/ 4 w 820"/>
                <a:gd name="T77" fmla="*/ 358 h 818"/>
                <a:gd name="T78" fmla="*/ 13 w 820"/>
                <a:gd name="T79" fmla="*/ 306 h 818"/>
                <a:gd name="T80" fmla="*/ 31 w 820"/>
                <a:gd name="T81" fmla="*/ 255 h 818"/>
                <a:gd name="T82" fmla="*/ 54 w 820"/>
                <a:gd name="T83" fmla="*/ 208 h 818"/>
                <a:gd name="T84" fmla="*/ 82 w 820"/>
                <a:gd name="T85" fmla="*/ 164 h 818"/>
                <a:gd name="T86" fmla="*/ 117 w 820"/>
                <a:gd name="T87" fmla="*/ 124 h 818"/>
                <a:gd name="T88" fmla="*/ 155 w 820"/>
                <a:gd name="T89" fmla="*/ 89 h 818"/>
                <a:gd name="T90" fmla="*/ 198 w 820"/>
                <a:gd name="T91" fmla="*/ 58 h 818"/>
                <a:gd name="T92" fmla="*/ 244 w 820"/>
                <a:gd name="T93" fmla="*/ 34 h 818"/>
                <a:gd name="T94" fmla="*/ 294 w 820"/>
                <a:gd name="T95" fmla="*/ 17 h 818"/>
                <a:gd name="T96" fmla="*/ 346 w 820"/>
                <a:gd name="T97" fmla="*/ 5 h 818"/>
                <a:gd name="T98" fmla="*/ 401 w 820"/>
                <a:gd name="T99"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0" h="818">
                  <a:moveTo>
                    <a:pt x="401" y="0"/>
                  </a:moveTo>
                  <a:lnTo>
                    <a:pt x="454" y="2"/>
                  </a:lnTo>
                  <a:lnTo>
                    <a:pt x="504" y="11"/>
                  </a:lnTo>
                  <a:lnTo>
                    <a:pt x="552" y="25"/>
                  </a:lnTo>
                  <a:lnTo>
                    <a:pt x="598" y="45"/>
                  </a:lnTo>
                  <a:lnTo>
                    <a:pt x="640" y="70"/>
                  </a:lnTo>
                  <a:lnTo>
                    <a:pt x="678" y="100"/>
                  </a:lnTo>
                  <a:lnTo>
                    <a:pt x="713" y="133"/>
                  </a:lnTo>
                  <a:lnTo>
                    <a:pt x="744" y="171"/>
                  </a:lnTo>
                  <a:lnTo>
                    <a:pt x="770" y="212"/>
                  </a:lnTo>
                  <a:lnTo>
                    <a:pt x="792" y="256"/>
                  </a:lnTo>
                  <a:lnTo>
                    <a:pt x="807" y="304"/>
                  </a:lnTo>
                  <a:lnTo>
                    <a:pt x="817" y="354"/>
                  </a:lnTo>
                  <a:lnTo>
                    <a:pt x="820" y="405"/>
                  </a:lnTo>
                  <a:lnTo>
                    <a:pt x="818" y="461"/>
                  </a:lnTo>
                  <a:lnTo>
                    <a:pt x="807" y="515"/>
                  </a:lnTo>
                  <a:lnTo>
                    <a:pt x="790" y="566"/>
                  </a:lnTo>
                  <a:lnTo>
                    <a:pt x="767" y="612"/>
                  </a:lnTo>
                  <a:lnTo>
                    <a:pt x="738" y="656"/>
                  </a:lnTo>
                  <a:lnTo>
                    <a:pt x="703" y="696"/>
                  </a:lnTo>
                  <a:lnTo>
                    <a:pt x="665" y="731"/>
                  </a:lnTo>
                  <a:lnTo>
                    <a:pt x="621" y="761"/>
                  </a:lnTo>
                  <a:lnTo>
                    <a:pt x="575" y="785"/>
                  </a:lnTo>
                  <a:lnTo>
                    <a:pt x="524" y="803"/>
                  </a:lnTo>
                  <a:lnTo>
                    <a:pt x="470" y="815"/>
                  </a:lnTo>
                  <a:lnTo>
                    <a:pt x="414" y="818"/>
                  </a:lnTo>
                  <a:lnTo>
                    <a:pt x="360" y="816"/>
                  </a:lnTo>
                  <a:lnTo>
                    <a:pt x="306" y="805"/>
                  </a:lnTo>
                  <a:lnTo>
                    <a:pt x="255" y="789"/>
                  </a:lnTo>
                  <a:lnTo>
                    <a:pt x="207" y="766"/>
                  </a:lnTo>
                  <a:lnTo>
                    <a:pt x="163" y="736"/>
                  </a:lnTo>
                  <a:lnTo>
                    <a:pt x="124" y="703"/>
                  </a:lnTo>
                  <a:lnTo>
                    <a:pt x="88" y="663"/>
                  </a:lnTo>
                  <a:lnTo>
                    <a:pt x="58" y="621"/>
                  </a:lnTo>
                  <a:lnTo>
                    <a:pt x="35" y="573"/>
                  </a:lnTo>
                  <a:lnTo>
                    <a:pt x="16" y="523"/>
                  </a:lnTo>
                  <a:lnTo>
                    <a:pt x="5" y="469"/>
                  </a:lnTo>
                  <a:lnTo>
                    <a:pt x="0" y="414"/>
                  </a:lnTo>
                  <a:lnTo>
                    <a:pt x="4" y="358"/>
                  </a:lnTo>
                  <a:lnTo>
                    <a:pt x="13" y="306"/>
                  </a:lnTo>
                  <a:lnTo>
                    <a:pt x="31" y="255"/>
                  </a:lnTo>
                  <a:lnTo>
                    <a:pt x="54" y="208"/>
                  </a:lnTo>
                  <a:lnTo>
                    <a:pt x="82" y="164"/>
                  </a:lnTo>
                  <a:lnTo>
                    <a:pt x="117" y="124"/>
                  </a:lnTo>
                  <a:lnTo>
                    <a:pt x="155" y="89"/>
                  </a:lnTo>
                  <a:lnTo>
                    <a:pt x="198" y="58"/>
                  </a:lnTo>
                  <a:lnTo>
                    <a:pt x="244" y="34"/>
                  </a:lnTo>
                  <a:lnTo>
                    <a:pt x="294" y="17"/>
                  </a:lnTo>
                  <a:lnTo>
                    <a:pt x="346" y="5"/>
                  </a:lnTo>
                  <a:lnTo>
                    <a:pt x="401" y="0"/>
                  </a:lnTo>
                  <a:close/>
                </a:path>
              </a:pathLst>
            </a:custGeom>
            <a:grpFill/>
            <a:ln w="222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40" name="Oval 39"/>
          <p:cNvSpPr/>
          <p:nvPr/>
        </p:nvSpPr>
        <p:spPr bwMode="auto">
          <a:xfrm>
            <a:off x="5708679" y="1927877"/>
            <a:ext cx="963778" cy="963778"/>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sp>
        <p:nvSpPr>
          <p:cNvPr id="26" name="Freeform 5"/>
          <p:cNvSpPr>
            <a:spLocks/>
          </p:cNvSpPr>
          <p:nvPr/>
        </p:nvSpPr>
        <p:spPr bwMode="auto">
          <a:xfrm flipH="1">
            <a:off x="5877451" y="2046423"/>
            <a:ext cx="647120" cy="562720"/>
          </a:xfrm>
          <a:custGeom>
            <a:avLst/>
            <a:gdLst>
              <a:gd name="T0" fmla="*/ 162 w 325"/>
              <a:gd name="T1" fmla="*/ 283 h 283"/>
              <a:gd name="T2" fmla="*/ 27 w 325"/>
              <a:gd name="T3" fmla="*/ 283 h 283"/>
              <a:gd name="T4" fmla="*/ 8 w 325"/>
              <a:gd name="T5" fmla="*/ 250 h 283"/>
              <a:gd name="T6" fmla="*/ 76 w 325"/>
              <a:gd name="T7" fmla="*/ 132 h 283"/>
              <a:gd name="T8" fmla="*/ 144 w 325"/>
              <a:gd name="T9" fmla="*/ 15 h 283"/>
              <a:gd name="T10" fmla="*/ 181 w 325"/>
              <a:gd name="T11" fmla="*/ 15 h 283"/>
              <a:gd name="T12" fmla="*/ 249 w 325"/>
              <a:gd name="T13" fmla="*/ 132 h 283"/>
              <a:gd name="T14" fmla="*/ 317 w 325"/>
              <a:gd name="T15" fmla="*/ 250 h 283"/>
              <a:gd name="T16" fmla="*/ 298 w 325"/>
              <a:gd name="T17" fmla="*/ 283 h 283"/>
              <a:gd name="T18" fmla="*/ 162 w 325"/>
              <a:gd name="T19"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283">
                <a:moveTo>
                  <a:pt x="162" y="283"/>
                </a:moveTo>
                <a:cubicBezTo>
                  <a:pt x="27" y="283"/>
                  <a:pt x="27" y="283"/>
                  <a:pt x="27" y="283"/>
                </a:cubicBezTo>
                <a:cubicBezTo>
                  <a:pt x="10" y="283"/>
                  <a:pt x="0" y="264"/>
                  <a:pt x="8" y="250"/>
                </a:cubicBezTo>
                <a:cubicBezTo>
                  <a:pt x="76" y="132"/>
                  <a:pt x="76" y="132"/>
                  <a:pt x="76" y="132"/>
                </a:cubicBezTo>
                <a:cubicBezTo>
                  <a:pt x="144" y="15"/>
                  <a:pt x="144" y="15"/>
                  <a:pt x="144" y="15"/>
                </a:cubicBezTo>
                <a:cubicBezTo>
                  <a:pt x="152" y="0"/>
                  <a:pt x="173" y="0"/>
                  <a:pt x="181" y="15"/>
                </a:cubicBezTo>
                <a:cubicBezTo>
                  <a:pt x="249" y="132"/>
                  <a:pt x="249" y="132"/>
                  <a:pt x="249" y="132"/>
                </a:cubicBezTo>
                <a:cubicBezTo>
                  <a:pt x="317" y="250"/>
                  <a:pt x="317" y="250"/>
                  <a:pt x="317" y="250"/>
                </a:cubicBezTo>
                <a:cubicBezTo>
                  <a:pt x="325" y="264"/>
                  <a:pt x="315" y="283"/>
                  <a:pt x="298" y="283"/>
                </a:cubicBezTo>
                <a:lnTo>
                  <a:pt x="162" y="283"/>
                </a:lnTo>
                <a:close/>
              </a:path>
            </a:pathLst>
          </a:custGeom>
          <a:solidFill>
            <a:schemeClr val="tx2"/>
          </a:solidFill>
          <a:ln w="222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91401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7" name="TextBox 26"/>
          <p:cNvSpPr txBox="1"/>
          <p:nvPr/>
        </p:nvSpPr>
        <p:spPr>
          <a:xfrm flipH="1">
            <a:off x="6019755" y="2141417"/>
            <a:ext cx="361535" cy="498598"/>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a:t>
            </a:r>
          </a:p>
        </p:txBody>
      </p:sp>
      <p:sp>
        <p:nvSpPr>
          <p:cNvPr id="49" name="Oval 48"/>
          <p:cNvSpPr/>
          <p:nvPr/>
        </p:nvSpPr>
        <p:spPr bwMode="auto">
          <a:xfrm>
            <a:off x="9395776" y="1927877"/>
            <a:ext cx="963778" cy="963778"/>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grpSp>
        <p:nvGrpSpPr>
          <p:cNvPr id="33" name="Group 32"/>
          <p:cNvGrpSpPr/>
          <p:nvPr/>
        </p:nvGrpSpPr>
        <p:grpSpPr>
          <a:xfrm>
            <a:off x="9611371" y="2094597"/>
            <a:ext cx="611874" cy="611289"/>
            <a:chOff x="9378416" y="2686319"/>
            <a:chExt cx="816460" cy="815680"/>
          </a:xfrm>
          <a:solidFill>
            <a:schemeClr val="bg1"/>
          </a:solidFill>
        </p:grpSpPr>
        <p:grpSp>
          <p:nvGrpSpPr>
            <p:cNvPr id="35" name="Group 34"/>
            <p:cNvGrpSpPr/>
            <p:nvPr/>
          </p:nvGrpSpPr>
          <p:grpSpPr>
            <a:xfrm>
              <a:off x="9378416" y="2686319"/>
              <a:ext cx="816460" cy="815680"/>
              <a:chOff x="4432300" y="1766888"/>
              <a:chExt cx="3324225" cy="3321050"/>
            </a:xfrm>
            <a:grpFill/>
          </p:grpSpPr>
          <p:sp>
            <p:nvSpPr>
              <p:cNvPr id="37" name="Freeform 36"/>
              <p:cNvSpPr>
                <a:spLocks/>
              </p:cNvSpPr>
              <p:nvPr/>
            </p:nvSpPr>
            <p:spPr bwMode="auto">
              <a:xfrm>
                <a:off x="4432300" y="2167270"/>
                <a:ext cx="2257425" cy="2920668"/>
              </a:xfrm>
              <a:custGeom>
                <a:avLst/>
                <a:gdLst>
                  <a:gd name="connsiteX0" fmla="*/ 194437 w 2257425"/>
                  <a:gd name="connsiteY0" fmla="*/ 122771 h 2920668"/>
                  <a:gd name="connsiteX1" fmla="*/ 121523 w 2257425"/>
                  <a:gd name="connsiteY1" fmla="*/ 195680 h 2920668"/>
                  <a:gd name="connsiteX2" fmla="*/ 121523 w 2257425"/>
                  <a:gd name="connsiteY2" fmla="*/ 2726243 h 2920668"/>
                  <a:gd name="connsiteX3" fmla="*/ 194437 w 2257425"/>
                  <a:gd name="connsiteY3" fmla="*/ 2799152 h 2920668"/>
                  <a:gd name="connsiteX4" fmla="*/ 2059814 w 2257425"/>
                  <a:gd name="connsiteY4" fmla="*/ 2799152 h 2920668"/>
                  <a:gd name="connsiteX5" fmla="*/ 2132727 w 2257425"/>
                  <a:gd name="connsiteY5" fmla="*/ 2726243 h 2920668"/>
                  <a:gd name="connsiteX6" fmla="*/ 2132727 w 2257425"/>
                  <a:gd name="connsiteY6" fmla="*/ 1078413 h 2920668"/>
                  <a:gd name="connsiteX7" fmla="*/ 2132727 w 2257425"/>
                  <a:gd name="connsiteY7" fmla="*/ 1054761 h 2920668"/>
                  <a:gd name="connsiteX8" fmla="*/ 2129823 w 2257425"/>
                  <a:gd name="connsiteY8" fmla="*/ 1055355 h 2920668"/>
                  <a:gd name="connsiteX9" fmla="*/ 2126785 w 2257425"/>
                  <a:gd name="connsiteY9" fmla="*/ 1055355 h 2920668"/>
                  <a:gd name="connsiteX10" fmla="*/ 2123747 w 2257425"/>
                  <a:gd name="connsiteY10" fmla="*/ 1055355 h 2920668"/>
                  <a:gd name="connsiteX11" fmla="*/ 1327752 w 2257425"/>
                  <a:gd name="connsiteY11" fmla="*/ 1055355 h 2920668"/>
                  <a:gd name="connsiteX12" fmla="*/ 1200150 w 2257425"/>
                  <a:gd name="connsiteY12" fmla="*/ 927704 h 2920668"/>
                  <a:gd name="connsiteX13" fmla="*/ 1200150 w 2257425"/>
                  <a:gd name="connsiteY13" fmla="*/ 128364 h 2920668"/>
                  <a:gd name="connsiteX14" fmla="*/ 1200966 w 2257425"/>
                  <a:gd name="connsiteY14" fmla="*/ 122771 h 2920668"/>
                  <a:gd name="connsiteX15" fmla="*/ 1128166 w 2257425"/>
                  <a:gd name="connsiteY15" fmla="*/ 122771 h 2920668"/>
                  <a:gd name="connsiteX16" fmla="*/ 194437 w 2257425"/>
                  <a:gd name="connsiteY16" fmla="*/ 122771 h 2920668"/>
                  <a:gd name="connsiteX17" fmla="*/ 1331572 w 2257425"/>
                  <a:gd name="connsiteY17" fmla="*/ 121972 h 2920668"/>
                  <a:gd name="connsiteX18" fmla="*/ 1327638 w 2257425"/>
                  <a:gd name="connsiteY18" fmla="*/ 122771 h 2920668"/>
                  <a:gd name="connsiteX19" fmla="*/ 1324994 w 2257425"/>
                  <a:gd name="connsiteY19" fmla="*/ 122771 h 2920668"/>
                  <a:gd name="connsiteX20" fmla="*/ 1322388 w 2257425"/>
                  <a:gd name="connsiteY20" fmla="*/ 127982 h 2920668"/>
                  <a:gd name="connsiteX21" fmla="*/ 1322388 w 2257425"/>
                  <a:gd name="connsiteY21" fmla="*/ 927042 h 2920668"/>
                  <a:gd name="connsiteX22" fmla="*/ 1328466 w 2257425"/>
                  <a:gd name="connsiteY22" fmla="*/ 933118 h 2920668"/>
                  <a:gd name="connsiteX23" fmla="*/ 2130699 w 2257425"/>
                  <a:gd name="connsiteY23" fmla="*/ 933118 h 2920668"/>
                  <a:gd name="connsiteX24" fmla="*/ 2132727 w 2257425"/>
                  <a:gd name="connsiteY24" fmla="*/ 931091 h 2920668"/>
                  <a:gd name="connsiteX25" fmla="*/ 2132727 w 2257425"/>
                  <a:gd name="connsiteY25" fmla="*/ 927812 h 2920668"/>
                  <a:gd name="connsiteX26" fmla="*/ 2134009 w 2257425"/>
                  <a:gd name="connsiteY26" fmla="*/ 921508 h 2920668"/>
                  <a:gd name="connsiteX27" fmla="*/ 2133737 w 2257425"/>
                  <a:gd name="connsiteY27" fmla="*/ 920965 h 2920668"/>
                  <a:gd name="connsiteX28" fmla="*/ 2127660 w 2257425"/>
                  <a:gd name="connsiteY28" fmla="*/ 917927 h 2920668"/>
                  <a:gd name="connsiteX29" fmla="*/ 1333060 w 2257425"/>
                  <a:gd name="connsiteY29" fmla="*/ 123460 h 2920668"/>
                  <a:gd name="connsiteX30" fmla="*/ 1315932 w 2257425"/>
                  <a:gd name="connsiteY30" fmla="*/ 0 h 2920668"/>
                  <a:gd name="connsiteX31" fmla="*/ 1325803 w 2257425"/>
                  <a:gd name="connsiteY31" fmla="*/ 1255 h 2920668"/>
                  <a:gd name="connsiteX32" fmla="*/ 1327638 w 2257425"/>
                  <a:gd name="connsiteY32" fmla="*/ 1255 h 2920668"/>
                  <a:gd name="connsiteX33" fmla="*/ 1330705 w 2257425"/>
                  <a:gd name="connsiteY33" fmla="*/ 1878 h 2920668"/>
                  <a:gd name="connsiteX34" fmla="*/ 1370138 w 2257425"/>
                  <a:gd name="connsiteY34" fmla="*/ 6892 h 2920668"/>
                  <a:gd name="connsiteX35" fmla="*/ 1418897 w 2257425"/>
                  <a:gd name="connsiteY35" fmla="*/ 37184 h 2920668"/>
                  <a:gd name="connsiteX36" fmla="*/ 2205777 w 2257425"/>
                  <a:gd name="connsiteY36" fmla="*/ 827406 h 2920668"/>
                  <a:gd name="connsiteX37" fmla="*/ 2257425 w 2257425"/>
                  <a:gd name="connsiteY37" fmla="*/ 927704 h 2920668"/>
                  <a:gd name="connsiteX38" fmla="*/ 2254250 w 2257425"/>
                  <a:gd name="connsiteY38" fmla="*/ 943227 h 2920668"/>
                  <a:gd name="connsiteX39" fmla="*/ 2254250 w 2257425"/>
                  <a:gd name="connsiteY39" fmla="*/ 1091201 h 2920668"/>
                  <a:gd name="connsiteX40" fmla="*/ 2254250 w 2257425"/>
                  <a:gd name="connsiteY40" fmla="*/ 2726243 h 2920668"/>
                  <a:gd name="connsiteX41" fmla="*/ 2059814 w 2257425"/>
                  <a:gd name="connsiteY41" fmla="*/ 2920668 h 2920668"/>
                  <a:gd name="connsiteX42" fmla="*/ 194437 w 2257425"/>
                  <a:gd name="connsiteY42" fmla="*/ 2920668 h 2920668"/>
                  <a:gd name="connsiteX43" fmla="*/ 0 w 2257425"/>
                  <a:gd name="connsiteY43" fmla="*/ 2726243 h 2920668"/>
                  <a:gd name="connsiteX44" fmla="*/ 0 w 2257425"/>
                  <a:gd name="connsiteY44" fmla="*/ 195680 h 2920668"/>
                  <a:gd name="connsiteX45" fmla="*/ 194437 w 2257425"/>
                  <a:gd name="connsiteY45" fmla="*/ 1255 h 2920668"/>
                  <a:gd name="connsiteX46" fmla="*/ 1309932 w 2257425"/>
                  <a:gd name="connsiteY46" fmla="*/ 1255 h 2920668"/>
                  <a:gd name="connsiteX47" fmla="*/ 1311235 w 2257425"/>
                  <a:gd name="connsiteY47" fmla="*/ 1255 h 292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57425" h="2920668">
                    <a:moveTo>
                      <a:pt x="194437" y="122771"/>
                    </a:moveTo>
                    <a:cubicBezTo>
                      <a:pt x="154942" y="122771"/>
                      <a:pt x="121523" y="153150"/>
                      <a:pt x="121523" y="195680"/>
                    </a:cubicBezTo>
                    <a:cubicBezTo>
                      <a:pt x="121523" y="2726243"/>
                      <a:pt x="121523" y="2726243"/>
                      <a:pt x="121523" y="2726243"/>
                    </a:cubicBezTo>
                    <a:cubicBezTo>
                      <a:pt x="121523" y="2768774"/>
                      <a:pt x="154942" y="2799152"/>
                      <a:pt x="194437" y="2799152"/>
                    </a:cubicBezTo>
                    <a:cubicBezTo>
                      <a:pt x="2059814" y="2799152"/>
                      <a:pt x="2059814" y="2799152"/>
                      <a:pt x="2059814" y="2799152"/>
                    </a:cubicBezTo>
                    <a:cubicBezTo>
                      <a:pt x="2099308" y="2799152"/>
                      <a:pt x="2132727" y="2768774"/>
                      <a:pt x="2132727" y="2726243"/>
                    </a:cubicBezTo>
                    <a:cubicBezTo>
                      <a:pt x="2132727" y="1714626"/>
                      <a:pt x="2132727" y="1272043"/>
                      <a:pt x="2132727" y="1078413"/>
                    </a:cubicBezTo>
                    <a:lnTo>
                      <a:pt x="2132727" y="1054761"/>
                    </a:lnTo>
                    <a:lnTo>
                      <a:pt x="2129823" y="1055355"/>
                    </a:lnTo>
                    <a:lnTo>
                      <a:pt x="2126785" y="1055355"/>
                    </a:lnTo>
                    <a:cubicBezTo>
                      <a:pt x="2123747" y="1055355"/>
                      <a:pt x="2123747" y="1055355"/>
                      <a:pt x="2123747" y="1055355"/>
                    </a:cubicBezTo>
                    <a:cubicBezTo>
                      <a:pt x="1327752" y="1055355"/>
                      <a:pt x="1327752" y="1055355"/>
                      <a:pt x="1327752" y="1055355"/>
                    </a:cubicBezTo>
                    <a:cubicBezTo>
                      <a:pt x="1257875" y="1055355"/>
                      <a:pt x="1200150" y="997608"/>
                      <a:pt x="1200150" y="927704"/>
                    </a:cubicBezTo>
                    <a:cubicBezTo>
                      <a:pt x="1200150" y="128364"/>
                      <a:pt x="1200150" y="128364"/>
                      <a:pt x="1200150" y="128364"/>
                    </a:cubicBezTo>
                    <a:lnTo>
                      <a:pt x="1200966" y="122771"/>
                    </a:lnTo>
                    <a:lnTo>
                      <a:pt x="1128166" y="122771"/>
                    </a:lnTo>
                    <a:cubicBezTo>
                      <a:pt x="194437" y="122771"/>
                      <a:pt x="194437" y="122771"/>
                      <a:pt x="194437" y="122771"/>
                    </a:cubicBezTo>
                    <a:close/>
                    <a:moveTo>
                      <a:pt x="1331572" y="121972"/>
                    </a:moveTo>
                    <a:lnTo>
                      <a:pt x="1327638" y="122771"/>
                    </a:lnTo>
                    <a:lnTo>
                      <a:pt x="1324994" y="122771"/>
                    </a:lnTo>
                    <a:lnTo>
                      <a:pt x="1322388" y="127982"/>
                    </a:lnTo>
                    <a:cubicBezTo>
                      <a:pt x="1322388" y="927042"/>
                      <a:pt x="1322388" y="927042"/>
                      <a:pt x="1322388" y="927042"/>
                    </a:cubicBezTo>
                    <a:cubicBezTo>
                      <a:pt x="1322388" y="930080"/>
                      <a:pt x="1325427" y="933118"/>
                      <a:pt x="1328466" y="933118"/>
                    </a:cubicBezTo>
                    <a:cubicBezTo>
                      <a:pt x="2130699" y="933118"/>
                      <a:pt x="2130699" y="933118"/>
                      <a:pt x="2130699" y="933118"/>
                    </a:cubicBezTo>
                    <a:lnTo>
                      <a:pt x="2132727" y="931091"/>
                    </a:lnTo>
                    <a:lnTo>
                      <a:pt x="2132727" y="927812"/>
                    </a:lnTo>
                    <a:lnTo>
                      <a:pt x="2134009" y="921508"/>
                    </a:lnTo>
                    <a:lnTo>
                      <a:pt x="2133737" y="920965"/>
                    </a:lnTo>
                    <a:cubicBezTo>
                      <a:pt x="2127660" y="917927"/>
                      <a:pt x="2127660" y="917927"/>
                      <a:pt x="2127660" y="917927"/>
                    </a:cubicBezTo>
                    <a:cubicBezTo>
                      <a:pt x="1431025" y="221408"/>
                      <a:pt x="1343945" y="134343"/>
                      <a:pt x="1333060" y="123460"/>
                    </a:cubicBezTo>
                    <a:close/>
                    <a:moveTo>
                      <a:pt x="1315932" y="0"/>
                    </a:moveTo>
                    <a:lnTo>
                      <a:pt x="1325803" y="1255"/>
                    </a:lnTo>
                    <a:lnTo>
                      <a:pt x="1327638" y="1255"/>
                    </a:lnTo>
                    <a:lnTo>
                      <a:pt x="1330705" y="1878"/>
                    </a:lnTo>
                    <a:lnTo>
                      <a:pt x="1370138" y="6892"/>
                    </a:lnTo>
                    <a:cubicBezTo>
                      <a:pt x="1387566" y="13249"/>
                      <a:pt x="1404086" y="23507"/>
                      <a:pt x="1418897" y="37184"/>
                    </a:cubicBezTo>
                    <a:cubicBezTo>
                      <a:pt x="2205777" y="827406"/>
                      <a:pt x="2205777" y="827406"/>
                      <a:pt x="2205777" y="827406"/>
                    </a:cubicBezTo>
                    <a:cubicBezTo>
                      <a:pt x="2239196" y="851721"/>
                      <a:pt x="2257425" y="888193"/>
                      <a:pt x="2257425" y="927704"/>
                    </a:cubicBezTo>
                    <a:lnTo>
                      <a:pt x="2254250" y="943227"/>
                    </a:lnTo>
                    <a:lnTo>
                      <a:pt x="2254250" y="1091201"/>
                    </a:lnTo>
                    <a:cubicBezTo>
                      <a:pt x="2254250" y="2726243"/>
                      <a:pt x="2254250" y="2726243"/>
                      <a:pt x="2254250" y="2726243"/>
                    </a:cubicBezTo>
                    <a:cubicBezTo>
                      <a:pt x="2254250" y="2835607"/>
                      <a:pt x="2166146" y="2920668"/>
                      <a:pt x="2059814" y="2920668"/>
                    </a:cubicBezTo>
                    <a:cubicBezTo>
                      <a:pt x="194437" y="2920668"/>
                      <a:pt x="194437" y="2920668"/>
                      <a:pt x="194437" y="2920668"/>
                    </a:cubicBezTo>
                    <a:cubicBezTo>
                      <a:pt x="88104" y="2920668"/>
                      <a:pt x="0" y="2835607"/>
                      <a:pt x="0" y="2726243"/>
                    </a:cubicBezTo>
                    <a:cubicBezTo>
                      <a:pt x="0" y="195680"/>
                      <a:pt x="0" y="195680"/>
                      <a:pt x="0" y="195680"/>
                    </a:cubicBezTo>
                    <a:cubicBezTo>
                      <a:pt x="0" y="86316"/>
                      <a:pt x="88104" y="1255"/>
                      <a:pt x="194437" y="1255"/>
                    </a:cubicBezTo>
                    <a:cubicBezTo>
                      <a:pt x="1044338" y="1255"/>
                      <a:pt x="1256813" y="1255"/>
                      <a:pt x="1309932" y="1255"/>
                    </a:cubicBezTo>
                    <a:lnTo>
                      <a:pt x="1311235" y="1255"/>
                    </a:lnTo>
                    <a:close/>
                  </a:path>
                </a:pathLst>
              </a:custGeom>
              <a:grpFill/>
              <a:ln w="22225">
                <a:noFill/>
                <a:headEnd type="none"/>
                <a:tailEnd type="none"/>
              </a:ln>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91401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8" name="Freeform 37"/>
              <p:cNvSpPr>
                <a:spLocks/>
              </p:cNvSpPr>
              <p:nvPr/>
            </p:nvSpPr>
            <p:spPr bwMode="auto">
              <a:xfrm>
                <a:off x="5499100" y="1766888"/>
                <a:ext cx="2257425" cy="2922588"/>
              </a:xfrm>
              <a:custGeom>
                <a:avLst/>
                <a:gdLst>
                  <a:gd name="connsiteX0" fmla="*/ 1323839 w 2257425"/>
                  <a:gd name="connsiteY0" fmla="*/ 122238 h 2922588"/>
                  <a:gd name="connsiteX1" fmla="*/ 1320800 w 2257425"/>
                  <a:gd name="connsiteY1" fmla="*/ 128315 h 2922588"/>
                  <a:gd name="connsiteX2" fmla="*/ 1320800 w 2257425"/>
                  <a:gd name="connsiteY2" fmla="*/ 927375 h 2922588"/>
                  <a:gd name="connsiteX3" fmla="*/ 1326878 w 2257425"/>
                  <a:gd name="connsiteY3" fmla="*/ 933451 h 2922588"/>
                  <a:gd name="connsiteX4" fmla="*/ 2129111 w 2257425"/>
                  <a:gd name="connsiteY4" fmla="*/ 933451 h 2922588"/>
                  <a:gd name="connsiteX5" fmla="*/ 2132699 w 2257425"/>
                  <a:gd name="connsiteY5" fmla="*/ 929864 h 2922588"/>
                  <a:gd name="connsiteX6" fmla="*/ 2132699 w 2257425"/>
                  <a:gd name="connsiteY6" fmla="*/ 927508 h 2922588"/>
                  <a:gd name="connsiteX7" fmla="*/ 2133142 w 2257425"/>
                  <a:gd name="connsiteY7" fmla="*/ 925329 h 2922588"/>
                  <a:gd name="connsiteX8" fmla="*/ 2132149 w 2257425"/>
                  <a:gd name="connsiteY8" fmla="*/ 924336 h 2922588"/>
                  <a:gd name="connsiteX9" fmla="*/ 2126072 w 2257425"/>
                  <a:gd name="connsiteY9" fmla="*/ 921298 h 2922588"/>
                  <a:gd name="connsiteX10" fmla="*/ 1329917 w 2257425"/>
                  <a:gd name="connsiteY10" fmla="*/ 125276 h 2922588"/>
                  <a:gd name="connsiteX11" fmla="*/ 1326878 w 2257425"/>
                  <a:gd name="connsiteY11" fmla="*/ 122238 h 2922588"/>
                  <a:gd name="connsiteX12" fmla="*/ 1323839 w 2257425"/>
                  <a:gd name="connsiteY12" fmla="*/ 122238 h 2922588"/>
                  <a:gd name="connsiteX13" fmla="*/ 194307 w 2257425"/>
                  <a:gd name="connsiteY13" fmla="*/ 0 h 2922588"/>
                  <a:gd name="connsiteX14" fmla="*/ 1326754 w 2257425"/>
                  <a:gd name="connsiteY14" fmla="*/ 0 h 2922588"/>
                  <a:gd name="connsiteX15" fmla="*/ 1342448 w 2257425"/>
                  <a:gd name="connsiteY15" fmla="*/ 3196 h 2922588"/>
                  <a:gd name="connsiteX16" fmla="*/ 1371473 w 2257425"/>
                  <a:gd name="connsiteY16" fmla="*/ 6572 h 2922588"/>
                  <a:gd name="connsiteX17" fmla="*/ 1418897 w 2257425"/>
                  <a:gd name="connsiteY17" fmla="*/ 36059 h 2922588"/>
                  <a:gd name="connsiteX18" fmla="*/ 2208815 w 2257425"/>
                  <a:gd name="connsiteY18" fmla="*/ 826181 h 2922588"/>
                  <a:gd name="connsiteX19" fmla="*/ 2257425 w 2257425"/>
                  <a:gd name="connsiteY19" fmla="*/ 926465 h 2922588"/>
                  <a:gd name="connsiteX20" fmla="*/ 2254250 w 2257425"/>
                  <a:gd name="connsiteY20" fmla="*/ 942060 h 2922588"/>
                  <a:gd name="connsiteX21" fmla="*/ 2254250 w 2257425"/>
                  <a:gd name="connsiteY21" fmla="*/ 1091106 h 2922588"/>
                  <a:gd name="connsiteX22" fmla="*/ 2254250 w 2257425"/>
                  <a:gd name="connsiteY22" fmla="*/ 2728242 h 2922588"/>
                  <a:gd name="connsiteX23" fmla="*/ 2059768 w 2257425"/>
                  <a:gd name="connsiteY23" fmla="*/ 2922588 h 2922588"/>
                  <a:gd name="connsiteX24" fmla="*/ 1394276 w 2257425"/>
                  <a:gd name="connsiteY24" fmla="*/ 2922588 h 2922588"/>
                  <a:gd name="connsiteX25" fmla="*/ 1333500 w 2257425"/>
                  <a:gd name="connsiteY25" fmla="*/ 2861855 h 2922588"/>
                  <a:gd name="connsiteX26" fmla="*/ 1394276 w 2257425"/>
                  <a:gd name="connsiteY26" fmla="*/ 2801122 h 2922588"/>
                  <a:gd name="connsiteX27" fmla="*/ 2059768 w 2257425"/>
                  <a:gd name="connsiteY27" fmla="*/ 2801122 h 2922588"/>
                  <a:gd name="connsiteX28" fmla="*/ 2132699 w 2257425"/>
                  <a:gd name="connsiteY28" fmla="*/ 2728242 h 2922588"/>
                  <a:gd name="connsiteX29" fmla="*/ 2132699 w 2257425"/>
                  <a:gd name="connsiteY29" fmla="*/ 1078302 h 2922588"/>
                  <a:gd name="connsiteX30" fmla="*/ 2132699 w 2257425"/>
                  <a:gd name="connsiteY30" fmla="*/ 1054100 h 2922588"/>
                  <a:gd name="connsiteX31" fmla="*/ 2129823 w 2257425"/>
                  <a:gd name="connsiteY31" fmla="*/ 1054100 h 2922588"/>
                  <a:gd name="connsiteX32" fmla="*/ 2126785 w 2257425"/>
                  <a:gd name="connsiteY32" fmla="*/ 1054100 h 2922588"/>
                  <a:gd name="connsiteX33" fmla="*/ 1327752 w 2257425"/>
                  <a:gd name="connsiteY33" fmla="*/ 1054100 h 2922588"/>
                  <a:gd name="connsiteX34" fmla="*/ 1200150 w 2257425"/>
                  <a:gd name="connsiteY34" fmla="*/ 926465 h 2922588"/>
                  <a:gd name="connsiteX35" fmla="*/ 1200150 w 2257425"/>
                  <a:gd name="connsiteY35" fmla="*/ 127227 h 2922588"/>
                  <a:gd name="connsiteX36" fmla="*/ 1201811 w 2257425"/>
                  <a:gd name="connsiteY36" fmla="*/ 121709 h 2922588"/>
                  <a:gd name="connsiteX37" fmla="*/ 1127415 w 2257425"/>
                  <a:gd name="connsiteY37" fmla="*/ 121709 h 2922588"/>
                  <a:gd name="connsiteX38" fmla="*/ 194307 w 2257425"/>
                  <a:gd name="connsiteY38" fmla="*/ 121709 h 2922588"/>
                  <a:gd name="connsiteX39" fmla="*/ 121442 w 2257425"/>
                  <a:gd name="connsiteY39" fmla="*/ 161264 h 2922588"/>
                  <a:gd name="connsiteX40" fmla="*/ 121442 w 2257425"/>
                  <a:gd name="connsiteY40" fmla="*/ 194734 h 2922588"/>
                  <a:gd name="connsiteX41" fmla="*/ 60721 w 2257425"/>
                  <a:gd name="connsiteY41" fmla="*/ 255588 h 2922588"/>
                  <a:gd name="connsiteX42" fmla="*/ 0 w 2257425"/>
                  <a:gd name="connsiteY42" fmla="*/ 194734 h 2922588"/>
                  <a:gd name="connsiteX43" fmla="*/ 0 w 2257425"/>
                  <a:gd name="connsiteY43" fmla="*/ 161264 h 2922588"/>
                  <a:gd name="connsiteX44" fmla="*/ 194307 w 2257425"/>
                  <a:gd name="connsiteY44" fmla="*/ 0 h 292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57425" h="2922588">
                    <a:moveTo>
                      <a:pt x="1323839" y="122238"/>
                    </a:moveTo>
                    <a:cubicBezTo>
                      <a:pt x="1320800" y="122238"/>
                      <a:pt x="1320800" y="125276"/>
                      <a:pt x="1320800" y="128315"/>
                    </a:cubicBezTo>
                    <a:cubicBezTo>
                      <a:pt x="1320800" y="927375"/>
                      <a:pt x="1320800" y="927375"/>
                      <a:pt x="1320800" y="927375"/>
                    </a:cubicBezTo>
                    <a:cubicBezTo>
                      <a:pt x="1320800" y="930413"/>
                      <a:pt x="1323839" y="933451"/>
                      <a:pt x="1326878" y="933451"/>
                    </a:cubicBezTo>
                    <a:cubicBezTo>
                      <a:pt x="2129111" y="933451"/>
                      <a:pt x="2129111" y="933451"/>
                      <a:pt x="2129111" y="933451"/>
                    </a:cubicBezTo>
                    <a:lnTo>
                      <a:pt x="2132699" y="929864"/>
                    </a:lnTo>
                    <a:lnTo>
                      <a:pt x="2132699" y="927508"/>
                    </a:lnTo>
                    <a:lnTo>
                      <a:pt x="2133142" y="925329"/>
                    </a:lnTo>
                    <a:lnTo>
                      <a:pt x="2132149" y="924336"/>
                    </a:lnTo>
                    <a:cubicBezTo>
                      <a:pt x="2126072" y="921298"/>
                      <a:pt x="2126072" y="921298"/>
                      <a:pt x="2126072" y="921298"/>
                    </a:cubicBezTo>
                    <a:cubicBezTo>
                      <a:pt x="1329917" y="125276"/>
                      <a:pt x="1329917" y="125276"/>
                      <a:pt x="1329917" y="125276"/>
                    </a:cubicBezTo>
                    <a:cubicBezTo>
                      <a:pt x="1329917" y="122238"/>
                      <a:pt x="1326878" y="122238"/>
                      <a:pt x="1326878" y="122238"/>
                    </a:cubicBezTo>
                    <a:cubicBezTo>
                      <a:pt x="1326878" y="122238"/>
                      <a:pt x="1323839" y="122238"/>
                      <a:pt x="1323839" y="122238"/>
                    </a:cubicBezTo>
                    <a:close/>
                    <a:moveTo>
                      <a:pt x="194307" y="0"/>
                    </a:moveTo>
                    <a:cubicBezTo>
                      <a:pt x="1326754" y="0"/>
                      <a:pt x="1326754" y="0"/>
                      <a:pt x="1326754" y="0"/>
                    </a:cubicBezTo>
                    <a:lnTo>
                      <a:pt x="1342448" y="3196"/>
                    </a:lnTo>
                    <a:lnTo>
                      <a:pt x="1371473" y="6572"/>
                    </a:lnTo>
                    <a:cubicBezTo>
                      <a:pt x="1388990" y="12555"/>
                      <a:pt x="1405226" y="22384"/>
                      <a:pt x="1418897" y="36059"/>
                    </a:cubicBezTo>
                    <a:cubicBezTo>
                      <a:pt x="2208815" y="826181"/>
                      <a:pt x="2208815" y="826181"/>
                      <a:pt x="2208815" y="826181"/>
                    </a:cubicBezTo>
                    <a:cubicBezTo>
                      <a:pt x="2239196" y="850492"/>
                      <a:pt x="2257425" y="886959"/>
                      <a:pt x="2257425" y="926465"/>
                    </a:cubicBezTo>
                    <a:lnTo>
                      <a:pt x="2254250" y="942060"/>
                    </a:lnTo>
                    <a:lnTo>
                      <a:pt x="2254250" y="1091106"/>
                    </a:lnTo>
                    <a:cubicBezTo>
                      <a:pt x="2254250" y="2728242"/>
                      <a:pt x="2254250" y="2728242"/>
                      <a:pt x="2254250" y="2728242"/>
                    </a:cubicBezTo>
                    <a:cubicBezTo>
                      <a:pt x="2254250" y="2834525"/>
                      <a:pt x="2169164" y="2922588"/>
                      <a:pt x="2059768" y="2922588"/>
                    </a:cubicBezTo>
                    <a:cubicBezTo>
                      <a:pt x="1394276" y="2922588"/>
                      <a:pt x="1394276" y="2922588"/>
                      <a:pt x="1394276" y="2922588"/>
                    </a:cubicBezTo>
                    <a:cubicBezTo>
                      <a:pt x="1360849" y="2922588"/>
                      <a:pt x="1333500" y="2895258"/>
                      <a:pt x="1333500" y="2861855"/>
                    </a:cubicBezTo>
                    <a:cubicBezTo>
                      <a:pt x="1333500" y="2828452"/>
                      <a:pt x="1360849" y="2801122"/>
                      <a:pt x="1394276" y="2801122"/>
                    </a:cubicBezTo>
                    <a:cubicBezTo>
                      <a:pt x="2059768" y="2801122"/>
                      <a:pt x="2059768" y="2801122"/>
                      <a:pt x="2059768" y="2801122"/>
                    </a:cubicBezTo>
                    <a:cubicBezTo>
                      <a:pt x="2102311" y="2801122"/>
                      <a:pt x="2132699" y="2767719"/>
                      <a:pt x="2132699" y="2728242"/>
                    </a:cubicBezTo>
                    <a:cubicBezTo>
                      <a:pt x="2132699" y="1715329"/>
                      <a:pt x="2132699" y="1272180"/>
                      <a:pt x="2132699" y="1078302"/>
                    </a:cubicBezTo>
                    <a:lnTo>
                      <a:pt x="2132699" y="1054100"/>
                    </a:lnTo>
                    <a:lnTo>
                      <a:pt x="2129823" y="1054100"/>
                    </a:lnTo>
                    <a:cubicBezTo>
                      <a:pt x="2126785" y="1054100"/>
                      <a:pt x="2126785" y="1054100"/>
                      <a:pt x="2126785" y="1054100"/>
                    </a:cubicBezTo>
                    <a:cubicBezTo>
                      <a:pt x="1327752" y="1054100"/>
                      <a:pt x="1327752" y="1054100"/>
                      <a:pt x="1327752" y="1054100"/>
                    </a:cubicBezTo>
                    <a:cubicBezTo>
                      <a:pt x="1257875" y="1054100"/>
                      <a:pt x="1200150" y="996361"/>
                      <a:pt x="1200150" y="926465"/>
                    </a:cubicBezTo>
                    <a:cubicBezTo>
                      <a:pt x="1200150" y="127227"/>
                      <a:pt x="1200150" y="127227"/>
                      <a:pt x="1200150" y="127227"/>
                    </a:cubicBezTo>
                    <a:lnTo>
                      <a:pt x="1201811" y="121709"/>
                    </a:lnTo>
                    <a:lnTo>
                      <a:pt x="1127415" y="121709"/>
                    </a:lnTo>
                    <a:cubicBezTo>
                      <a:pt x="194307" y="121709"/>
                      <a:pt x="194307" y="121709"/>
                      <a:pt x="194307" y="121709"/>
                    </a:cubicBezTo>
                    <a:cubicBezTo>
                      <a:pt x="154839" y="121709"/>
                      <a:pt x="121442" y="139965"/>
                      <a:pt x="121442" y="161264"/>
                    </a:cubicBezTo>
                    <a:cubicBezTo>
                      <a:pt x="121442" y="194734"/>
                      <a:pt x="121442" y="194734"/>
                      <a:pt x="121442" y="194734"/>
                    </a:cubicBezTo>
                    <a:cubicBezTo>
                      <a:pt x="121442" y="228204"/>
                      <a:pt x="94118" y="255588"/>
                      <a:pt x="60721" y="255588"/>
                    </a:cubicBezTo>
                    <a:cubicBezTo>
                      <a:pt x="27325" y="255588"/>
                      <a:pt x="0" y="228204"/>
                      <a:pt x="0" y="194734"/>
                    </a:cubicBezTo>
                    <a:cubicBezTo>
                      <a:pt x="0" y="161264"/>
                      <a:pt x="0" y="161264"/>
                      <a:pt x="0" y="161264"/>
                    </a:cubicBezTo>
                    <a:cubicBezTo>
                      <a:pt x="0" y="69982"/>
                      <a:pt x="81974" y="0"/>
                      <a:pt x="194307" y="0"/>
                    </a:cubicBezTo>
                    <a:close/>
                  </a:path>
                </a:pathLst>
              </a:custGeom>
              <a:grpFill/>
              <a:ln w="22225">
                <a:noFill/>
                <a:headEnd type="none"/>
                <a:tailEnd type="none"/>
              </a:ln>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91401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36" name="Freeform 12"/>
            <p:cNvSpPr>
              <a:spLocks/>
            </p:cNvSpPr>
            <p:nvPr/>
          </p:nvSpPr>
          <p:spPr bwMode="auto">
            <a:xfrm>
              <a:off x="9535621" y="3175937"/>
              <a:ext cx="244874" cy="171552"/>
            </a:xfrm>
            <a:custGeom>
              <a:avLst/>
              <a:gdLst>
                <a:gd name="T0" fmla="*/ 1115 w 1229"/>
                <a:gd name="T1" fmla="*/ 0 h 861"/>
                <a:gd name="T2" fmla="*/ 1136 w 1229"/>
                <a:gd name="T3" fmla="*/ 0 h 861"/>
                <a:gd name="T4" fmla="*/ 1156 w 1229"/>
                <a:gd name="T5" fmla="*/ 6 h 861"/>
                <a:gd name="T6" fmla="*/ 1173 w 1229"/>
                <a:gd name="T7" fmla="*/ 15 h 861"/>
                <a:gd name="T8" fmla="*/ 1190 w 1229"/>
                <a:gd name="T9" fmla="*/ 28 h 861"/>
                <a:gd name="T10" fmla="*/ 1206 w 1229"/>
                <a:gd name="T11" fmla="*/ 46 h 861"/>
                <a:gd name="T12" fmla="*/ 1219 w 1229"/>
                <a:gd name="T13" fmla="*/ 68 h 861"/>
                <a:gd name="T14" fmla="*/ 1227 w 1229"/>
                <a:gd name="T15" fmla="*/ 92 h 861"/>
                <a:gd name="T16" fmla="*/ 1229 w 1229"/>
                <a:gd name="T17" fmla="*/ 116 h 861"/>
                <a:gd name="T18" fmla="*/ 1225 w 1229"/>
                <a:gd name="T19" fmla="*/ 141 h 861"/>
                <a:gd name="T20" fmla="*/ 1214 w 1229"/>
                <a:gd name="T21" fmla="*/ 165 h 861"/>
                <a:gd name="T22" fmla="*/ 1199 w 1229"/>
                <a:gd name="T23" fmla="*/ 186 h 861"/>
                <a:gd name="T24" fmla="*/ 1181 w 1229"/>
                <a:gd name="T25" fmla="*/ 205 h 861"/>
                <a:gd name="T26" fmla="*/ 577 w 1229"/>
                <a:gd name="T27" fmla="*/ 811 h 861"/>
                <a:gd name="T28" fmla="*/ 552 w 1229"/>
                <a:gd name="T29" fmla="*/ 833 h 861"/>
                <a:gd name="T30" fmla="*/ 528 w 1229"/>
                <a:gd name="T31" fmla="*/ 849 h 861"/>
                <a:gd name="T32" fmla="*/ 503 w 1229"/>
                <a:gd name="T33" fmla="*/ 858 h 861"/>
                <a:gd name="T34" fmla="*/ 480 w 1229"/>
                <a:gd name="T35" fmla="*/ 861 h 861"/>
                <a:gd name="T36" fmla="*/ 456 w 1229"/>
                <a:gd name="T37" fmla="*/ 859 h 861"/>
                <a:gd name="T38" fmla="*/ 433 w 1229"/>
                <a:gd name="T39" fmla="*/ 849 h 861"/>
                <a:gd name="T40" fmla="*/ 408 w 1229"/>
                <a:gd name="T41" fmla="*/ 833 h 861"/>
                <a:gd name="T42" fmla="*/ 384 w 1229"/>
                <a:gd name="T43" fmla="*/ 812 h 861"/>
                <a:gd name="T44" fmla="*/ 41 w 1229"/>
                <a:gd name="T45" fmla="*/ 470 h 861"/>
                <a:gd name="T46" fmla="*/ 22 w 1229"/>
                <a:gd name="T47" fmla="*/ 446 h 861"/>
                <a:gd name="T48" fmla="*/ 9 w 1229"/>
                <a:gd name="T49" fmla="*/ 423 h 861"/>
                <a:gd name="T50" fmla="*/ 2 w 1229"/>
                <a:gd name="T51" fmla="*/ 397 h 861"/>
                <a:gd name="T52" fmla="*/ 0 w 1229"/>
                <a:gd name="T53" fmla="*/ 372 h 861"/>
                <a:gd name="T54" fmla="*/ 6 w 1229"/>
                <a:gd name="T55" fmla="*/ 347 h 861"/>
                <a:gd name="T56" fmla="*/ 16 w 1229"/>
                <a:gd name="T57" fmla="*/ 324 h 861"/>
                <a:gd name="T58" fmla="*/ 32 w 1229"/>
                <a:gd name="T59" fmla="*/ 302 h 861"/>
                <a:gd name="T60" fmla="*/ 54 w 1229"/>
                <a:gd name="T61" fmla="*/ 286 h 861"/>
                <a:gd name="T62" fmla="*/ 76 w 1229"/>
                <a:gd name="T63" fmla="*/ 275 h 861"/>
                <a:gd name="T64" fmla="*/ 102 w 1229"/>
                <a:gd name="T65" fmla="*/ 269 h 861"/>
                <a:gd name="T66" fmla="*/ 126 w 1229"/>
                <a:gd name="T67" fmla="*/ 270 h 861"/>
                <a:gd name="T68" fmla="*/ 152 w 1229"/>
                <a:gd name="T69" fmla="*/ 277 h 861"/>
                <a:gd name="T70" fmla="*/ 176 w 1229"/>
                <a:gd name="T71" fmla="*/ 290 h 861"/>
                <a:gd name="T72" fmla="*/ 200 w 1229"/>
                <a:gd name="T73" fmla="*/ 309 h 861"/>
                <a:gd name="T74" fmla="*/ 291 w 1229"/>
                <a:gd name="T75" fmla="*/ 402 h 861"/>
                <a:gd name="T76" fmla="*/ 384 w 1229"/>
                <a:gd name="T77" fmla="*/ 495 h 861"/>
                <a:gd name="T78" fmla="*/ 479 w 1229"/>
                <a:gd name="T79" fmla="*/ 591 h 861"/>
                <a:gd name="T80" fmla="*/ 660 w 1229"/>
                <a:gd name="T81" fmla="*/ 409 h 861"/>
                <a:gd name="T82" fmla="*/ 839 w 1229"/>
                <a:gd name="T83" fmla="*/ 230 h 861"/>
                <a:gd name="T84" fmla="*/ 1017 w 1229"/>
                <a:gd name="T85" fmla="*/ 53 h 861"/>
                <a:gd name="T86" fmla="*/ 1041 w 1229"/>
                <a:gd name="T87" fmla="*/ 32 h 861"/>
                <a:gd name="T88" fmla="*/ 1066 w 1229"/>
                <a:gd name="T89" fmla="*/ 16 h 861"/>
                <a:gd name="T90" fmla="*/ 1093 w 1229"/>
                <a:gd name="T91" fmla="*/ 5 h 861"/>
                <a:gd name="T92" fmla="*/ 1115 w 1229"/>
                <a:gd name="T93" fmla="*/ 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29" h="861">
                  <a:moveTo>
                    <a:pt x="1115" y="0"/>
                  </a:moveTo>
                  <a:lnTo>
                    <a:pt x="1136" y="0"/>
                  </a:lnTo>
                  <a:lnTo>
                    <a:pt x="1156" y="6"/>
                  </a:lnTo>
                  <a:lnTo>
                    <a:pt x="1173" y="15"/>
                  </a:lnTo>
                  <a:lnTo>
                    <a:pt x="1190" y="28"/>
                  </a:lnTo>
                  <a:lnTo>
                    <a:pt x="1206" y="46"/>
                  </a:lnTo>
                  <a:lnTo>
                    <a:pt x="1219" y="68"/>
                  </a:lnTo>
                  <a:lnTo>
                    <a:pt x="1227" y="92"/>
                  </a:lnTo>
                  <a:lnTo>
                    <a:pt x="1229" y="116"/>
                  </a:lnTo>
                  <a:lnTo>
                    <a:pt x="1225" y="141"/>
                  </a:lnTo>
                  <a:lnTo>
                    <a:pt x="1214" y="165"/>
                  </a:lnTo>
                  <a:lnTo>
                    <a:pt x="1199" y="186"/>
                  </a:lnTo>
                  <a:lnTo>
                    <a:pt x="1181" y="205"/>
                  </a:lnTo>
                  <a:lnTo>
                    <a:pt x="577" y="811"/>
                  </a:lnTo>
                  <a:lnTo>
                    <a:pt x="552" y="833"/>
                  </a:lnTo>
                  <a:lnTo>
                    <a:pt x="528" y="849"/>
                  </a:lnTo>
                  <a:lnTo>
                    <a:pt x="503" y="858"/>
                  </a:lnTo>
                  <a:lnTo>
                    <a:pt x="480" y="861"/>
                  </a:lnTo>
                  <a:lnTo>
                    <a:pt x="456" y="859"/>
                  </a:lnTo>
                  <a:lnTo>
                    <a:pt x="433" y="849"/>
                  </a:lnTo>
                  <a:lnTo>
                    <a:pt x="408" y="833"/>
                  </a:lnTo>
                  <a:lnTo>
                    <a:pt x="384" y="812"/>
                  </a:lnTo>
                  <a:lnTo>
                    <a:pt x="41" y="470"/>
                  </a:lnTo>
                  <a:lnTo>
                    <a:pt x="22" y="446"/>
                  </a:lnTo>
                  <a:lnTo>
                    <a:pt x="9" y="423"/>
                  </a:lnTo>
                  <a:lnTo>
                    <a:pt x="2" y="397"/>
                  </a:lnTo>
                  <a:lnTo>
                    <a:pt x="0" y="372"/>
                  </a:lnTo>
                  <a:lnTo>
                    <a:pt x="6" y="347"/>
                  </a:lnTo>
                  <a:lnTo>
                    <a:pt x="16" y="324"/>
                  </a:lnTo>
                  <a:lnTo>
                    <a:pt x="32" y="302"/>
                  </a:lnTo>
                  <a:lnTo>
                    <a:pt x="54" y="286"/>
                  </a:lnTo>
                  <a:lnTo>
                    <a:pt x="76" y="275"/>
                  </a:lnTo>
                  <a:lnTo>
                    <a:pt x="102" y="269"/>
                  </a:lnTo>
                  <a:lnTo>
                    <a:pt x="126" y="270"/>
                  </a:lnTo>
                  <a:lnTo>
                    <a:pt x="152" y="277"/>
                  </a:lnTo>
                  <a:lnTo>
                    <a:pt x="176" y="290"/>
                  </a:lnTo>
                  <a:lnTo>
                    <a:pt x="200" y="309"/>
                  </a:lnTo>
                  <a:lnTo>
                    <a:pt x="291" y="402"/>
                  </a:lnTo>
                  <a:lnTo>
                    <a:pt x="384" y="495"/>
                  </a:lnTo>
                  <a:lnTo>
                    <a:pt x="479" y="591"/>
                  </a:lnTo>
                  <a:lnTo>
                    <a:pt x="660" y="409"/>
                  </a:lnTo>
                  <a:lnTo>
                    <a:pt x="839" y="230"/>
                  </a:lnTo>
                  <a:lnTo>
                    <a:pt x="1017" y="53"/>
                  </a:lnTo>
                  <a:lnTo>
                    <a:pt x="1041" y="32"/>
                  </a:lnTo>
                  <a:lnTo>
                    <a:pt x="1066" y="16"/>
                  </a:lnTo>
                  <a:lnTo>
                    <a:pt x="1093" y="5"/>
                  </a:lnTo>
                  <a:lnTo>
                    <a:pt x="11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10" name="Rounded Rectangle 9"/>
          <p:cNvSpPr/>
          <p:nvPr/>
        </p:nvSpPr>
        <p:spPr bwMode="auto">
          <a:xfrm>
            <a:off x="4767130" y="3491643"/>
            <a:ext cx="3014230" cy="820738"/>
          </a:xfrm>
          <a:prstGeom prst="roundRect">
            <a:avLst>
              <a:gd name="adj" fmla="val 0"/>
            </a:avLst>
          </a:prstGeom>
          <a:noFill/>
          <a:ln w="50800">
            <a:noFill/>
            <a:miter lim="800000"/>
            <a:headEnd type="none" w="sm" len="sm"/>
            <a:tailEnd type="none" w="sm" len="sm"/>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ts val="3200"/>
              </a:lnSpc>
              <a:spcBef>
                <a:spcPct val="20000"/>
              </a:spcBef>
              <a:spcAft>
                <a:spcPts val="600"/>
              </a:spcAft>
              <a:buClrTx/>
              <a:buSzTx/>
              <a:buFontTx/>
              <a:buNone/>
              <a:tabLst/>
              <a:defRPr/>
            </a:pPr>
            <a:r>
              <a:rPr kumimoji="0" lang="en-US" sz="2900" b="1"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Data leaks and targeted attacks</a:t>
            </a:r>
          </a:p>
        </p:txBody>
      </p:sp>
      <p:sp>
        <p:nvSpPr>
          <p:cNvPr id="11" name="Rounded Rectangle 10"/>
          <p:cNvSpPr/>
          <p:nvPr/>
        </p:nvSpPr>
        <p:spPr bwMode="auto">
          <a:xfrm>
            <a:off x="1043594" y="3491643"/>
            <a:ext cx="3019480" cy="820738"/>
          </a:xfrm>
          <a:prstGeom prst="roundRect">
            <a:avLst>
              <a:gd name="adj" fmla="val 0"/>
            </a:avLst>
          </a:prstGeom>
          <a:noFill/>
          <a:ln w="50800">
            <a:noFill/>
            <a:miter lim="800000"/>
            <a:headEnd type="none" w="sm" len="sm"/>
            <a:tailEnd type="none" w="sm" len="sm"/>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ts val="3200"/>
              </a:lnSpc>
              <a:spcBef>
                <a:spcPct val="20000"/>
              </a:spcBef>
              <a:spcAft>
                <a:spcPts val="600"/>
              </a:spcAft>
              <a:buClrTx/>
              <a:buSzTx/>
              <a:buFontTx/>
              <a:buNone/>
              <a:tabLst/>
              <a:defRPr/>
            </a:pPr>
            <a:r>
              <a:rPr kumimoji="0" lang="en-US" sz="2900" b="1"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Enhanced mobility and collaboration</a:t>
            </a:r>
          </a:p>
        </p:txBody>
      </p:sp>
      <p:sp>
        <p:nvSpPr>
          <p:cNvPr id="13" name="Rounded Rectangle 12"/>
          <p:cNvSpPr/>
          <p:nvPr/>
        </p:nvSpPr>
        <p:spPr bwMode="auto">
          <a:xfrm>
            <a:off x="8467804" y="3491643"/>
            <a:ext cx="2848264" cy="820738"/>
          </a:xfrm>
          <a:prstGeom prst="roundRect">
            <a:avLst>
              <a:gd name="adj" fmla="val 0"/>
            </a:avLst>
          </a:prstGeom>
          <a:noFill/>
          <a:ln w="50800">
            <a:noFill/>
            <a:miter lim="800000"/>
            <a:headEnd type="none" w="sm" len="sm"/>
            <a:tailEnd type="none" w="sm" len="sm"/>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ts val="3200"/>
              </a:lnSpc>
              <a:spcBef>
                <a:spcPct val="20000"/>
              </a:spcBef>
              <a:spcAft>
                <a:spcPts val="600"/>
              </a:spcAft>
              <a:buClrTx/>
              <a:buSzTx/>
              <a:buFontTx/>
              <a:buNone/>
              <a:tabLst/>
              <a:defRPr/>
            </a:pPr>
            <a:r>
              <a:rPr kumimoji="0" lang="en-US" sz="2900" b="1"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Compliance regulations</a:t>
            </a:r>
          </a:p>
        </p:txBody>
      </p:sp>
      <p:sp>
        <p:nvSpPr>
          <p:cNvPr id="3" name="Rectangle 2"/>
          <p:cNvSpPr/>
          <p:nvPr/>
        </p:nvSpPr>
        <p:spPr>
          <a:xfrm>
            <a:off x="1043594" y="4417088"/>
            <a:ext cx="3204850" cy="817147"/>
          </a:xfrm>
          <a:prstGeom prst="rect">
            <a:avLst/>
          </a:prstGeom>
        </p:spPr>
        <p:txBody>
          <a:bodyPr wrap="square" lIns="0" tIns="0" rIns="0" bIns="0" anchor="t">
            <a:spAutoFit/>
          </a:bodyPr>
          <a:lstStyle/>
          <a:p>
            <a:pPr marR="0" lvl="0" defTabSz="914400" eaLnBrk="1" fontAlgn="auto" latinLnBrk="0" hangingPunct="1">
              <a:lnSpc>
                <a:spcPct val="85000"/>
              </a:lnSpc>
              <a:spcBef>
                <a:spcPct val="20000"/>
              </a:spcBef>
              <a:spcAft>
                <a:spcPts val="0"/>
              </a:spcAft>
              <a:buClrTx/>
              <a:buSzTx/>
              <a:tabLst/>
              <a:defRPr/>
            </a:pPr>
            <a:r>
              <a:rPr kumimoji="0" lang="en-US" sz="1800" i="0" u="none" strike="noStrike" kern="0" cap="none" spc="0" normalizeH="0" baseline="0" noProof="0" dirty="0">
                <a:ln>
                  <a:noFill/>
                </a:ln>
                <a:solidFill>
                  <a:schemeClr val="bg1">
                    <a:lumMod val="95000"/>
                  </a:schemeClr>
                </a:solidFill>
                <a:effectLst/>
                <a:uLnTx/>
                <a:uFillTx/>
                <a:cs typeface="Segoe UI Light" panose="020B0502040204020203" pitchFamily="34" charset="0"/>
              </a:rPr>
              <a:t>Increased threat exposure</a:t>
            </a:r>
          </a:p>
          <a:p>
            <a:pPr marR="0" lvl="0" defTabSz="914400" eaLnBrk="1" fontAlgn="auto" latinLnBrk="0" hangingPunct="1">
              <a:lnSpc>
                <a:spcPct val="85000"/>
              </a:lnSpc>
              <a:spcBef>
                <a:spcPct val="20000"/>
              </a:spcBef>
              <a:spcAft>
                <a:spcPts val="0"/>
              </a:spcAft>
              <a:buClrTx/>
              <a:buSzTx/>
              <a:tabLst/>
              <a:defRPr/>
            </a:pPr>
            <a:r>
              <a:rPr kumimoji="0" lang="en-US" sz="1800" i="0" u="none" strike="noStrike" kern="0" cap="none" spc="0" normalizeH="0" baseline="0" noProof="0" dirty="0">
                <a:ln>
                  <a:noFill/>
                </a:ln>
                <a:solidFill>
                  <a:schemeClr val="bg1">
                    <a:lumMod val="95000"/>
                  </a:schemeClr>
                </a:solidFill>
                <a:effectLst/>
                <a:uLnTx/>
                <a:uFillTx/>
                <a:cs typeface="Segoe UI Light" panose="020B0502040204020203" pitchFamily="34" charset="0"/>
              </a:rPr>
              <a:t>Greater risk</a:t>
            </a:r>
          </a:p>
          <a:p>
            <a:pPr marR="0" lvl="0" defTabSz="914400" eaLnBrk="1" fontAlgn="auto" latinLnBrk="0" hangingPunct="1">
              <a:lnSpc>
                <a:spcPct val="85000"/>
              </a:lnSpc>
              <a:spcBef>
                <a:spcPct val="20000"/>
              </a:spcBef>
              <a:spcAft>
                <a:spcPts val="0"/>
              </a:spcAft>
              <a:buClrTx/>
              <a:buSzTx/>
              <a:tabLst/>
              <a:defRPr/>
            </a:pPr>
            <a:r>
              <a:rPr kumimoji="0" lang="en-US" sz="1800" i="0" u="none" strike="noStrike" kern="0" cap="none" spc="0" normalizeH="0" baseline="0" noProof="0" dirty="0">
                <a:ln>
                  <a:noFill/>
                </a:ln>
                <a:solidFill>
                  <a:schemeClr val="bg1">
                    <a:lumMod val="95000"/>
                  </a:schemeClr>
                </a:solidFill>
                <a:effectLst/>
                <a:uLnTx/>
                <a:uFillTx/>
                <a:cs typeface="Segoe UI Light" panose="020B0502040204020203" pitchFamily="34" charset="0"/>
              </a:rPr>
              <a:t>Evolving threats</a:t>
            </a:r>
          </a:p>
        </p:txBody>
      </p:sp>
      <p:sp>
        <p:nvSpPr>
          <p:cNvPr id="4" name="Rectangle 3"/>
          <p:cNvSpPr/>
          <p:nvPr/>
        </p:nvSpPr>
        <p:spPr>
          <a:xfrm>
            <a:off x="4767130" y="4417088"/>
            <a:ext cx="2632050" cy="817147"/>
          </a:xfrm>
          <a:prstGeom prst="rect">
            <a:avLst/>
          </a:prstGeom>
        </p:spPr>
        <p:txBody>
          <a:bodyPr wrap="square" lIns="0" tIns="0" rIns="0" bIns="0" anchor="t">
            <a:spAutoFit/>
          </a:bodyPr>
          <a:lstStyle/>
          <a:p>
            <a:pPr marR="0" lvl="0" defTabSz="914400" eaLnBrk="1" fontAlgn="auto" latinLnBrk="0" hangingPunct="1">
              <a:lnSpc>
                <a:spcPct val="85000"/>
              </a:lnSpc>
              <a:spcBef>
                <a:spcPct val="20000"/>
              </a:spcBef>
              <a:spcAft>
                <a:spcPts val="0"/>
              </a:spcAft>
              <a:buClrTx/>
              <a:buSzTx/>
              <a:tabLst/>
              <a:defRPr/>
            </a:pPr>
            <a:r>
              <a:rPr kumimoji="0" lang="en-US" sz="1800" i="0" u="none" strike="noStrike" kern="0" cap="none" spc="0" normalizeH="0" baseline="0" noProof="0" dirty="0">
                <a:ln>
                  <a:noFill/>
                </a:ln>
                <a:solidFill>
                  <a:schemeClr val="bg1">
                    <a:lumMod val="95000"/>
                  </a:schemeClr>
                </a:solidFill>
                <a:effectLst/>
                <a:uLnTx/>
                <a:uFillTx/>
                <a:cs typeface="Segoe UI Light" panose="020B0502040204020203" pitchFamily="34" charset="0"/>
              </a:rPr>
              <a:t>Increased costs</a:t>
            </a:r>
          </a:p>
          <a:p>
            <a:pPr marR="0" lvl="0" defTabSz="914400" eaLnBrk="1" fontAlgn="auto" latinLnBrk="0" hangingPunct="1">
              <a:lnSpc>
                <a:spcPct val="85000"/>
              </a:lnSpc>
              <a:spcBef>
                <a:spcPct val="20000"/>
              </a:spcBef>
              <a:spcAft>
                <a:spcPts val="0"/>
              </a:spcAft>
              <a:buClrTx/>
              <a:buSzTx/>
              <a:tabLst/>
              <a:defRPr/>
            </a:pPr>
            <a:r>
              <a:rPr kumimoji="0" lang="en-US" sz="1800" i="0" u="none" strike="noStrike" kern="0" cap="none" spc="0" normalizeH="0" baseline="0" noProof="0" dirty="0">
                <a:ln>
                  <a:noFill/>
                </a:ln>
                <a:solidFill>
                  <a:schemeClr val="bg1">
                    <a:lumMod val="95000"/>
                  </a:schemeClr>
                </a:solidFill>
                <a:effectLst/>
                <a:uLnTx/>
                <a:uFillTx/>
                <a:cs typeface="Segoe UI Light" panose="020B0502040204020203" pitchFamily="34" charset="0"/>
              </a:rPr>
              <a:t>Antiquated defenses</a:t>
            </a:r>
          </a:p>
          <a:p>
            <a:pPr marR="0" lvl="0" defTabSz="914400" eaLnBrk="1" fontAlgn="auto" latinLnBrk="0" hangingPunct="1">
              <a:lnSpc>
                <a:spcPct val="85000"/>
              </a:lnSpc>
              <a:spcBef>
                <a:spcPct val="20000"/>
              </a:spcBef>
              <a:spcAft>
                <a:spcPts val="0"/>
              </a:spcAft>
              <a:buClrTx/>
              <a:buSzTx/>
              <a:tabLst/>
              <a:defRPr/>
            </a:pPr>
            <a:r>
              <a:rPr kumimoji="0" lang="en-US" sz="1800" i="0" u="none" strike="noStrike" kern="0" cap="none" spc="0" normalizeH="0" baseline="0" noProof="0" dirty="0">
                <a:ln>
                  <a:noFill/>
                </a:ln>
                <a:solidFill>
                  <a:schemeClr val="bg1">
                    <a:lumMod val="95000"/>
                  </a:schemeClr>
                </a:solidFill>
                <a:effectLst/>
                <a:uLnTx/>
                <a:uFillTx/>
                <a:cs typeface="Segoe UI Light" panose="020B0502040204020203" pitchFamily="34" charset="0"/>
              </a:rPr>
              <a:t>Eroding public trust</a:t>
            </a:r>
          </a:p>
        </p:txBody>
      </p:sp>
      <p:sp>
        <p:nvSpPr>
          <p:cNvPr id="5" name="Rectangle 4"/>
          <p:cNvSpPr/>
          <p:nvPr/>
        </p:nvSpPr>
        <p:spPr>
          <a:xfrm>
            <a:off x="8467804" y="4417087"/>
            <a:ext cx="2600667" cy="817147"/>
          </a:xfrm>
          <a:prstGeom prst="rect">
            <a:avLst/>
          </a:prstGeom>
        </p:spPr>
        <p:txBody>
          <a:bodyPr wrap="square" lIns="0" tIns="0" rIns="0" bIns="0" anchor="t">
            <a:spAutoFit/>
          </a:bodyPr>
          <a:lstStyle/>
          <a:p>
            <a:pPr marR="0" lvl="0" defTabSz="914400" eaLnBrk="1" fontAlgn="auto" latinLnBrk="0" hangingPunct="1">
              <a:lnSpc>
                <a:spcPct val="85000"/>
              </a:lnSpc>
              <a:spcBef>
                <a:spcPct val="20000"/>
              </a:spcBef>
              <a:spcAft>
                <a:spcPts val="0"/>
              </a:spcAft>
              <a:buClrTx/>
              <a:buSzTx/>
              <a:tabLst/>
              <a:defRPr/>
            </a:pPr>
            <a:r>
              <a:rPr kumimoji="0" lang="en-US" sz="1800" i="0" u="none" strike="noStrike" kern="0" cap="none" spc="0" normalizeH="0" baseline="0" noProof="0" dirty="0">
                <a:ln>
                  <a:noFill/>
                </a:ln>
                <a:solidFill>
                  <a:schemeClr val="bg1">
                    <a:lumMod val="95000"/>
                  </a:schemeClr>
                </a:solidFill>
                <a:effectLst/>
                <a:uLnTx/>
                <a:uFillTx/>
                <a:cs typeface="Segoe UI Light" panose="020B0502040204020203" pitchFamily="34" charset="0"/>
              </a:rPr>
              <a:t>Increased scrutiny</a:t>
            </a:r>
          </a:p>
          <a:p>
            <a:pPr marR="0" lvl="0" defTabSz="914400" eaLnBrk="1" fontAlgn="auto" latinLnBrk="0" hangingPunct="1">
              <a:lnSpc>
                <a:spcPct val="85000"/>
              </a:lnSpc>
              <a:spcBef>
                <a:spcPct val="20000"/>
              </a:spcBef>
              <a:spcAft>
                <a:spcPts val="0"/>
              </a:spcAft>
              <a:buClrTx/>
              <a:buSzTx/>
              <a:tabLst/>
              <a:defRPr/>
            </a:pPr>
            <a:r>
              <a:rPr kumimoji="0" lang="en-US" sz="1800" i="0" u="none" strike="noStrike" kern="0" cap="none" spc="0" normalizeH="0" baseline="0" noProof="0" dirty="0">
                <a:ln>
                  <a:noFill/>
                </a:ln>
                <a:solidFill>
                  <a:schemeClr val="bg1">
                    <a:lumMod val="95000"/>
                  </a:schemeClr>
                </a:solidFill>
                <a:effectLst/>
                <a:uLnTx/>
                <a:uFillTx/>
                <a:cs typeface="Segoe UI Light" panose="020B0502040204020203" pitchFamily="34" charset="0"/>
              </a:rPr>
              <a:t>Complex regulations</a:t>
            </a:r>
          </a:p>
          <a:p>
            <a:pPr marR="0" lvl="0" defTabSz="914400" eaLnBrk="1" fontAlgn="auto" latinLnBrk="0" hangingPunct="1">
              <a:lnSpc>
                <a:spcPct val="85000"/>
              </a:lnSpc>
              <a:spcBef>
                <a:spcPct val="20000"/>
              </a:spcBef>
              <a:spcAft>
                <a:spcPts val="0"/>
              </a:spcAft>
              <a:buClrTx/>
              <a:buSzTx/>
              <a:tabLst/>
              <a:defRPr/>
            </a:pPr>
            <a:r>
              <a:rPr lang="en-US" kern="0" dirty="0">
                <a:solidFill>
                  <a:schemeClr val="bg1">
                    <a:lumMod val="95000"/>
                  </a:schemeClr>
                </a:solidFill>
                <a:cs typeface="Segoe UI Light" panose="020B0502040204020203" pitchFamily="34" charset="0"/>
              </a:rPr>
              <a:t>Legal implications</a:t>
            </a:r>
            <a:endParaRPr kumimoji="0" lang="en-US" sz="1800" i="0" u="none" strike="noStrike" kern="0" cap="none" spc="0" normalizeH="0" baseline="0" noProof="0" dirty="0">
              <a:ln>
                <a:noFill/>
              </a:ln>
              <a:solidFill>
                <a:schemeClr val="bg1">
                  <a:lumMod val="95000"/>
                </a:schemeClr>
              </a:solidFill>
              <a:effectLst/>
              <a:uLnTx/>
              <a:uFillTx/>
              <a:cs typeface="Segoe UI Light" panose="020B0502040204020203" pitchFamily="34" charset="0"/>
            </a:endParaRPr>
          </a:p>
        </p:txBody>
      </p:sp>
    </p:spTree>
    <p:extLst>
      <p:ext uri="{BB962C8B-B14F-4D97-AF65-F5344CB8AC3E}">
        <p14:creationId xmlns:p14="http://schemas.microsoft.com/office/powerpoint/2010/main" val="1397994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631" b="59756"/>
          <a:stretch/>
        </p:blipFill>
        <p:spPr>
          <a:xfrm>
            <a:off x="3050034" y="63500"/>
            <a:ext cx="6087616" cy="2724150"/>
          </a:xfrm>
          <a:prstGeom prst="rect">
            <a:avLst/>
          </a:prstGeom>
        </p:spPr>
      </p:pic>
      <p:pic>
        <p:nvPicPr>
          <p:cNvPr id="3" name="Picture 2"/>
          <p:cNvPicPr>
            <a:picLocks noChangeAspect="1"/>
          </p:cNvPicPr>
          <p:nvPr/>
        </p:nvPicPr>
        <p:blipFill rotWithShape="1">
          <a:blip r:embed="rId3"/>
          <a:srcRect t="7519"/>
          <a:stretch/>
        </p:blipFill>
        <p:spPr>
          <a:xfrm>
            <a:off x="2755715" y="2787650"/>
            <a:ext cx="7134883" cy="4206875"/>
          </a:xfrm>
          <a:prstGeom prst="rect">
            <a:avLst/>
          </a:prstGeom>
        </p:spPr>
      </p:pic>
    </p:spTree>
    <p:extLst>
      <p:ext uri="{BB962C8B-B14F-4D97-AF65-F5344CB8AC3E}">
        <p14:creationId xmlns:p14="http://schemas.microsoft.com/office/powerpoint/2010/main" val="1201427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11" t="9276" b="24657"/>
          <a:stretch/>
        </p:blipFill>
        <p:spPr>
          <a:xfrm>
            <a:off x="3177274" y="0"/>
            <a:ext cx="6222715" cy="2616200"/>
          </a:xfrm>
          <a:prstGeom prst="rect">
            <a:avLst/>
          </a:prstGeom>
        </p:spPr>
      </p:pic>
      <p:pic>
        <p:nvPicPr>
          <p:cNvPr id="3" name="Picture 2"/>
          <p:cNvPicPr>
            <a:picLocks noChangeAspect="1"/>
          </p:cNvPicPr>
          <p:nvPr/>
        </p:nvPicPr>
        <p:blipFill rotWithShape="1">
          <a:blip r:embed="rId3"/>
          <a:srcRect t="4509" b="3005"/>
          <a:stretch/>
        </p:blipFill>
        <p:spPr>
          <a:xfrm>
            <a:off x="2863383" y="2604206"/>
            <a:ext cx="6966417" cy="4317294"/>
          </a:xfrm>
          <a:prstGeom prst="rect">
            <a:avLst/>
          </a:prstGeom>
        </p:spPr>
      </p:pic>
    </p:spTree>
    <p:extLst>
      <p:ext uri="{BB962C8B-B14F-4D97-AF65-F5344CB8AC3E}">
        <p14:creationId xmlns:p14="http://schemas.microsoft.com/office/powerpoint/2010/main" val="3835797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1" y="0"/>
            <a:ext cx="4476466"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74639" y="2901998"/>
            <a:ext cx="4597612" cy="917575"/>
          </a:xfrm>
        </p:spPr>
        <p:txBody>
          <a:bodyPr/>
          <a:lstStyle/>
          <a:p>
            <a:r>
              <a:rPr lang="en-US" sz="6600" dirty="0">
                <a:solidFill>
                  <a:schemeClr val="bg1"/>
                </a:solidFill>
              </a:rPr>
              <a:t>Agenda</a:t>
            </a:r>
          </a:p>
        </p:txBody>
      </p:sp>
      <p:sp>
        <p:nvSpPr>
          <p:cNvPr id="10" name="Rectangle 9"/>
          <p:cNvSpPr/>
          <p:nvPr/>
        </p:nvSpPr>
        <p:spPr>
          <a:xfrm>
            <a:off x="4476468" y="680484"/>
            <a:ext cx="7960007" cy="5497032"/>
          </a:xfrm>
          <a:prstGeom prst="rect">
            <a:avLst/>
          </a:prstGeom>
          <a:solidFill>
            <a:srgbClr val="ECECEC"/>
          </a:solidFill>
        </p:spPr>
        <p:txBody>
          <a:bodyPr wrap="square" lIns="457200" tIns="365760" rIns="182880" bIns="365760" anchor="ctr">
            <a:noAutofit/>
          </a:bodyPr>
          <a:lstStyle/>
          <a:p>
            <a:pPr lvl="0">
              <a:spcAft>
                <a:spcPts val="2400"/>
              </a:spcAft>
              <a:buSzPct val="90000"/>
              <a:defRPr/>
            </a:pPr>
            <a:r>
              <a:rPr lang="en-US" sz="2800" dirty="0">
                <a:gradFill>
                  <a:gsLst>
                    <a:gs pos="1250">
                      <a:schemeClr val="tx1"/>
                    </a:gs>
                    <a:gs pos="100000">
                      <a:schemeClr val="tx1"/>
                    </a:gs>
                  </a:gsLst>
                  <a:lin ang="5400000" scaled="0"/>
                </a:gradFill>
                <a:latin typeface="+mj-lt"/>
              </a:rPr>
              <a:t>Windows 10 Pro means Business</a:t>
            </a:r>
          </a:p>
          <a:p>
            <a:pPr>
              <a:spcAft>
                <a:spcPts val="2400"/>
              </a:spcAft>
              <a:buSzPct val="90000"/>
              <a:defRPr/>
            </a:pPr>
            <a:r>
              <a:rPr lang="en-US" sz="2800" dirty="0">
                <a:gradFill>
                  <a:gsLst>
                    <a:gs pos="1250">
                      <a:schemeClr val="tx1"/>
                    </a:gs>
                    <a:gs pos="100000">
                      <a:schemeClr val="tx1"/>
                    </a:gs>
                  </a:gsLst>
                  <a:lin ang="5400000" scaled="0"/>
                </a:gradFill>
                <a:latin typeface="+mj-lt"/>
              </a:rPr>
              <a:t>Monetizing Windows as a Service</a:t>
            </a:r>
          </a:p>
          <a:p>
            <a:pPr>
              <a:spcAft>
                <a:spcPts val="2400"/>
              </a:spcAft>
              <a:buSzPct val="90000"/>
              <a:defRPr/>
            </a:pPr>
            <a:r>
              <a:rPr lang="en-US" sz="2800" dirty="0">
                <a:gradFill>
                  <a:gsLst>
                    <a:gs pos="1250">
                      <a:schemeClr val="tx1"/>
                    </a:gs>
                    <a:gs pos="100000">
                      <a:schemeClr val="tx1"/>
                    </a:gs>
                  </a:gsLst>
                  <a:lin ang="5400000" scaled="0"/>
                </a:gradFill>
                <a:latin typeface="+mj-lt"/>
              </a:rPr>
              <a:t>From Windows Pro to Windows Enterprise</a:t>
            </a:r>
          </a:p>
          <a:p>
            <a:pPr>
              <a:spcAft>
                <a:spcPts val="2400"/>
              </a:spcAft>
              <a:buSzPct val="90000"/>
              <a:defRPr/>
            </a:pPr>
            <a:r>
              <a:rPr lang="en-US" sz="2800" dirty="0">
                <a:gradFill>
                  <a:gsLst>
                    <a:gs pos="1250">
                      <a:schemeClr val="tx1"/>
                    </a:gs>
                    <a:gs pos="100000">
                      <a:schemeClr val="tx1"/>
                    </a:gs>
                  </a:gsLst>
                  <a:lin ang="5400000" scaled="0"/>
                </a:gradFill>
                <a:latin typeface="+mj-lt"/>
              </a:rPr>
              <a:t>A few vertical scenarios</a:t>
            </a:r>
          </a:p>
        </p:txBody>
      </p:sp>
    </p:spTree>
    <p:extLst>
      <p:ext uri="{BB962C8B-B14F-4D97-AF65-F5344CB8AC3E}">
        <p14:creationId xmlns:p14="http://schemas.microsoft.com/office/powerpoint/2010/main" val="2755804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0299" b="26226"/>
          <a:stretch/>
        </p:blipFill>
        <p:spPr>
          <a:xfrm>
            <a:off x="3371850" y="19049"/>
            <a:ext cx="6356350" cy="2387601"/>
          </a:xfrm>
          <a:prstGeom prst="rect">
            <a:avLst/>
          </a:prstGeom>
        </p:spPr>
      </p:pic>
      <p:pic>
        <p:nvPicPr>
          <p:cNvPr id="3" name="Picture 2"/>
          <p:cNvPicPr>
            <a:picLocks noChangeAspect="1"/>
          </p:cNvPicPr>
          <p:nvPr/>
        </p:nvPicPr>
        <p:blipFill rotWithShape="1">
          <a:blip r:embed="rId3"/>
          <a:srcRect t="4748" b="1259"/>
          <a:stretch/>
        </p:blipFill>
        <p:spPr>
          <a:xfrm>
            <a:off x="3097953" y="2457449"/>
            <a:ext cx="6970167" cy="4537075"/>
          </a:xfrm>
          <a:prstGeom prst="rect">
            <a:avLst/>
          </a:prstGeom>
        </p:spPr>
      </p:pic>
    </p:spTree>
    <p:extLst>
      <p:ext uri="{BB962C8B-B14F-4D97-AF65-F5344CB8AC3E}">
        <p14:creationId xmlns:p14="http://schemas.microsoft.com/office/powerpoint/2010/main" val="3831906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82950" y="0"/>
            <a:ext cx="6054724" cy="2689632"/>
          </a:xfrm>
          <a:prstGeom prst="rect">
            <a:avLst/>
          </a:prstGeom>
        </p:spPr>
      </p:pic>
      <p:pic>
        <p:nvPicPr>
          <p:cNvPr id="3" name="Picture 2"/>
          <p:cNvPicPr>
            <a:picLocks noChangeAspect="1"/>
          </p:cNvPicPr>
          <p:nvPr/>
        </p:nvPicPr>
        <p:blipFill>
          <a:blip r:embed="rId3"/>
          <a:stretch>
            <a:fillRect/>
          </a:stretch>
        </p:blipFill>
        <p:spPr>
          <a:xfrm>
            <a:off x="3187700" y="2689632"/>
            <a:ext cx="6539494" cy="4304893"/>
          </a:xfrm>
          <a:prstGeom prst="rect">
            <a:avLst/>
          </a:prstGeom>
        </p:spPr>
      </p:pic>
    </p:spTree>
    <p:extLst>
      <p:ext uri="{BB962C8B-B14F-4D97-AF65-F5344CB8AC3E}">
        <p14:creationId xmlns:p14="http://schemas.microsoft.com/office/powerpoint/2010/main" val="91657956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87" y="-1"/>
            <a:ext cx="12444179" cy="3426775"/>
          </a:xfrm>
          <a:prstGeom prst="rect">
            <a:avLst/>
          </a:prstGeom>
        </p:spPr>
      </p:pic>
      <p:sp>
        <p:nvSpPr>
          <p:cNvPr id="12" name="Rectangle 11"/>
          <p:cNvSpPr/>
          <p:nvPr/>
        </p:nvSpPr>
        <p:spPr>
          <a:xfrm>
            <a:off x="882" y="0"/>
            <a:ext cx="12434711" cy="3429976"/>
          </a:xfrm>
          <a:prstGeom prst="rect">
            <a:avLst/>
          </a:prstGeom>
          <a:gradFill flip="none" rotWithShape="1">
            <a:gsLst>
              <a:gs pos="0">
                <a:srgbClr val="000C1A">
                  <a:alpha val="80000"/>
                </a:srgbClr>
              </a:gs>
              <a:gs pos="100000">
                <a:srgbClr val="011A38">
                  <a:alpha val="5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defTabSz="932597">
              <a:lnSpc>
                <a:spcPct val="90000"/>
              </a:lnSpc>
              <a:spcBef>
                <a:spcPts val="612"/>
              </a:spcBef>
              <a:defRPr/>
            </a:pPr>
            <a:endParaRPr lang="en-US" sz="2040" kern="0" dirty="0" err="1">
              <a:solidFill>
                <a:sysClr val="windowText" lastClr="000000"/>
              </a:solidFill>
            </a:endParaRPr>
          </a:p>
        </p:txBody>
      </p:sp>
      <p:sp>
        <p:nvSpPr>
          <p:cNvPr id="2" name="Title 1"/>
          <p:cNvSpPr>
            <a:spLocks noGrp="1"/>
          </p:cNvSpPr>
          <p:nvPr>
            <p:ph type="title"/>
          </p:nvPr>
        </p:nvSpPr>
        <p:spPr>
          <a:xfrm>
            <a:off x="366151" y="2343862"/>
            <a:ext cx="11704172" cy="540910"/>
          </a:xfrm>
        </p:spPr>
        <p:txBody>
          <a:bodyPr>
            <a:noAutofit/>
          </a:bodyPr>
          <a:lstStyle/>
          <a:p>
            <a:pPr algn="ctr"/>
            <a:r>
              <a:rPr lang="en-US" sz="4488" kern="1200" dirty="0"/>
              <a:t>Windows 10 Pro means business</a:t>
            </a:r>
            <a:endParaRPr lang="en-US" sz="4488" kern="1200" dirty="0">
              <a:latin typeface="+mj-lt"/>
              <a:ea typeface="+mj-ea"/>
              <a:cs typeface="+mj-cs"/>
            </a:endParaRPr>
          </a:p>
        </p:txBody>
      </p:sp>
      <p:sp>
        <p:nvSpPr>
          <p:cNvPr id="115" name="Rectangle 114"/>
          <p:cNvSpPr/>
          <p:nvPr/>
        </p:nvSpPr>
        <p:spPr bwMode="auto">
          <a:xfrm>
            <a:off x="8244918" y="3816340"/>
            <a:ext cx="3730413" cy="2764196"/>
          </a:xfrm>
          <a:prstGeom prst="rect">
            <a:avLst/>
          </a:prstGeom>
          <a:solidFill>
            <a:schemeClr val="accent1">
              <a:lumMod val="75000"/>
            </a:schemeClr>
          </a:solidFill>
          <a:ln w="9525" cap="flat" cmpd="sng" algn="ctr">
            <a:no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6" name="Rectangle 115"/>
          <p:cNvSpPr/>
          <p:nvPr/>
        </p:nvSpPr>
        <p:spPr>
          <a:xfrm>
            <a:off x="8878787" y="4974990"/>
            <a:ext cx="889881" cy="287745"/>
          </a:xfrm>
          <a:prstGeom prst="rect">
            <a:avLst/>
          </a:prstGeom>
          <a:ln>
            <a:noFill/>
          </a:ln>
        </p:spPr>
        <p:txBody>
          <a:bodyPr wrap="square" lIns="0" tIns="0" rIns="0" bIns="0" anchor="t">
            <a:spAutoFit/>
          </a:bodyPr>
          <a:lstStyle/>
          <a:p>
            <a:pPr algn="ctr" defTabSz="951133" fontAlgn="base">
              <a:lnSpc>
                <a:spcPts val="1122"/>
              </a:lnSpc>
              <a:spcBef>
                <a:spcPct val="0"/>
              </a:spcBef>
              <a:defRPr/>
            </a:pPr>
            <a:r>
              <a:rPr lang="en-US" sz="1122" kern="0" dirty="0">
                <a:solidFill>
                  <a:schemeClr val="bg1"/>
                </a:solidFill>
              </a:rPr>
              <a:t>Cortana at work</a:t>
            </a:r>
          </a:p>
        </p:txBody>
      </p:sp>
      <p:grpSp>
        <p:nvGrpSpPr>
          <p:cNvPr id="117" name="Group 116"/>
          <p:cNvGrpSpPr/>
          <p:nvPr/>
        </p:nvGrpSpPr>
        <p:grpSpPr>
          <a:xfrm>
            <a:off x="10464601" y="5614722"/>
            <a:ext cx="708021" cy="351820"/>
            <a:chOff x="7827915" y="5595384"/>
            <a:chExt cx="659276" cy="344953"/>
          </a:xfrm>
          <a:noFill/>
        </p:grpSpPr>
        <p:grpSp>
          <p:nvGrpSpPr>
            <p:cNvPr id="118" name="Group 117"/>
            <p:cNvGrpSpPr/>
            <p:nvPr/>
          </p:nvGrpSpPr>
          <p:grpSpPr>
            <a:xfrm>
              <a:off x="8092272" y="5595384"/>
              <a:ext cx="394919" cy="344953"/>
              <a:chOff x="3280247" y="5552724"/>
              <a:chExt cx="342808" cy="299436"/>
            </a:xfrm>
            <a:grpFill/>
          </p:grpSpPr>
          <p:sp>
            <p:nvSpPr>
              <p:cNvPr id="121" name="Rounded Rectangle 120"/>
              <p:cNvSpPr/>
              <p:nvPr/>
            </p:nvSpPr>
            <p:spPr bwMode="auto">
              <a:xfrm>
                <a:off x="3280247" y="5552724"/>
                <a:ext cx="342808" cy="246581"/>
              </a:xfrm>
              <a:prstGeom prst="roundRect">
                <a:avLst>
                  <a:gd name="adj" fmla="val 0"/>
                </a:avLst>
              </a:prstGeom>
              <a:grpFill/>
              <a:ln w="22225" cap="sq" cmpd="sng" algn="ctr">
                <a:solidFill>
                  <a:srgbClr val="FFFFFF"/>
                </a:solidFill>
                <a:prstDash val="solid"/>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solidFill>
                    <a:schemeClr val="bg1"/>
                  </a:solidFill>
                  <a:latin typeface="Segoe UI"/>
                  <a:ea typeface="Segoe UI" pitchFamily="34" charset="0"/>
                  <a:cs typeface="Segoe UI" pitchFamily="34" charset="0"/>
                </a:endParaRPr>
              </a:p>
            </p:txBody>
          </p:sp>
          <p:cxnSp>
            <p:nvCxnSpPr>
              <p:cNvPr id="122" name="Straight Connector 121"/>
              <p:cNvCxnSpPr/>
              <p:nvPr/>
            </p:nvCxnSpPr>
            <p:spPr>
              <a:xfrm>
                <a:off x="3451651" y="5799305"/>
                <a:ext cx="0" cy="43420"/>
              </a:xfrm>
              <a:prstGeom prst="line">
                <a:avLst/>
              </a:prstGeom>
              <a:grpFill/>
              <a:ln w="22225" cap="sq" cmpd="sng" algn="ctr">
                <a:solidFill>
                  <a:srgbClr val="FFFFFF"/>
                </a:solidFill>
                <a:prstDash val="solid"/>
                <a:miter lim="800000"/>
                <a:headEnd type="none" w="med" len="med"/>
                <a:tailEnd type="none" w="med" len="med"/>
              </a:ln>
              <a:effectLst/>
            </p:spPr>
          </p:cxnSp>
          <p:cxnSp>
            <p:nvCxnSpPr>
              <p:cNvPr id="123" name="Straight Connector 122"/>
              <p:cNvCxnSpPr/>
              <p:nvPr/>
            </p:nvCxnSpPr>
            <p:spPr>
              <a:xfrm>
                <a:off x="3377371" y="5852160"/>
                <a:ext cx="148559" cy="0"/>
              </a:xfrm>
              <a:prstGeom prst="line">
                <a:avLst/>
              </a:prstGeom>
              <a:grpFill/>
              <a:ln w="22225" cap="sq" cmpd="sng" algn="ctr">
                <a:solidFill>
                  <a:srgbClr val="FFFFFF"/>
                </a:solidFill>
                <a:prstDash val="solid"/>
                <a:miter lim="800000"/>
                <a:headEnd type="none" w="med" len="med"/>
                <a:tailEnd type="none" w="med" len="med"/>
              </a:ln>
              <a:effectLst/>
            </p:spPr>
          </p:cxnSp>
        </p:grpSp>
        <p:sp>
          <p:nvSpPr>
            <p:cNvPr id="119" name="Rounded Rectangle 118"/>
            <p:cNvSpPr/>
            <p:nvPr/>
          </p:nvSpPr>
          <p:spPr bwMode="auto">
            <a:xfrm rot="5400000">
              <a:off x="7796316" y="5653467"/>
              <a:ext cx="225137" cy="161940"/>
            </a:xfrm>
            <a:prstGeom prst="roundRect">
              <a:avLst>
                <a:gd name="adj" fmla="val 0"/>
              </a:avLst>
            </a:prstGeom>
            <a:grpFill/>
            <a:ln w="22225" cap="sq" cmpd="sng" algn="ctr">
              <a:solidFill>
                <a:srgbClr val="FFFFFF"/>
              </a:solidFill>
              <a:prstDash val="solid"/>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solidFill>
                  <a:schemeClr val="bg1"/>
                </a:solidFill>
                <a:latin typeface="Segoe UI"/>
                <a:ea typeface="Segoe UI" pitchFamily="34" charset="0"/>
                <a:cs typeface="Segoe UI" pitchFamily="34" charset="0"/>
              </a:endParaRPr>
            </a:p>
          </p:txBody>
        </p:sp>
        <p:cxnSp>
          <p:nvCxnSpPr>
            <p:cNvPr id="120" name="Straight Connector 119"/>
            <p:cNvCxnSpPr/>
            <p:nvPr/>
          </p:nvCxnSpPr>
          <p:spPr>
            <a:xfrm>
              <a:off x="7879971" y="5736839"/>
              <a:ext cx="414943" cy="0"/>
            </a:xfrm>
            <a:prstGeom prst="line">
              <a:avLst/>
            </a:prstGeom>
            <a:grpFill/>
            <a:ln w="12700" cap="rnd" cmpd="sng" algn="ctr">
              <a:solidFill>
                <a:srgbClr val="FFFFFF"/>
              </a:solidFill>
              <a:prstDash val="sysDot"/>
              <a:round/>
              <a:headEnd type="triangle" w="sm" len="sm"/>
              <a:tailEnd type="triangle" w="sm" len="sm"/>
            </a:ln>
            <a:effectLst/>
          </p:spPr>
        </p:cxnSp>
      </p:grpSp>
      <p:sp>
        <p:nvSpPr>
          <p:cNvPr id="124" name="Rectangle 123"/>
          <p:cNvSpPr/>
          <p:nvPr/>
        </p:nvSpPr>
        <p:spPr bwMode="auto">
          <a:xfrm>
            <a:off x="4345458" y="4228288"/>
            <a:ext cx="3730413" cy="2352248"/>
          </a:xfrm>
          <a:prstGeom prst="rect">
            <a:avLst/>
          </a:prstGeom>
          <a:solidFill>
            <a:schemeClr val="accent1">
              <a:lumMod val="75000"/>
            </a:schemeClr>
          </a:solidFill>
          <a:ln w="9525" cap="flat" cmpd="sng" algn="ctr">
            <a:no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25" name="Freeform 50"/>
          <p:cNvSpPr>
            <a:spLocks noEditPoints="1"/>
          </p:cNvSpPr>
          <p:nvPr/>
        </p:nvSpPr>
        <p:spPr bwMode="auto">
          <a:xfrm>
            <a:off x="6686187" y="5516448"/>
            <a:ext cx="522574" cy="456647"/>
          </a:xfrm>
          <a:custGeom>
            <a:avLst/>
            <a:gdLst>
              <a:gd name="T0" fmla="*/ 143 w 325"/>
              <a:gd name="T1" fmla="*/ 224 h 284"/>
              <a:gd name="T2" fmla="*/ 143 w 325"/>
              <a:gd name="T3" fmla="*/ 264 h 284"/>
              <a:gd name="T4" fmla="*/ 306 w 325"/>
              <a:gd name="T5" fmla="*/ 264 h 284"/>
              <a:gd name="T6" fmla="*/ 306 w 325"/>
              <a:gd name="T7" fmla="*/ 224 h 284"/>
              <a:gd name="T8" fmla="*/ 284 w 325"/>
              <a:gd name="T9" fmla="*/ 224 h 284"/>
              <a:gd name="T10" fmla="*/ 284 w 325"/>
              <a:gd name="T11" fmla="*/ 244 h 284"/>
              <a:gd name="T12" fmla="*/ 264 w 325"/>
              <a:gd name="T13" fmla="*/ 244 h 284"/>
              <a:gd name="T14" fmla="*/ 264 w 325"/>
              <a:gd name="T15" fmla="*/ 224 h 284"/>
              <a:gd name="T16" fmla="*/ 183 w 325"/>
              <a:gd name="T17" fmla="*/ 224 h 284"/>
              <a:gd name="T18" fmla="*/ 183 w 325"/>
              <a:gd name="T19" fmla="*/ 244 h 284"/>
              <a:gd name="T20" fmla="*/ 163 w 325"/>
              <a:gd name="T21" fmla="*/ 244 h 284"/>
              <a:gd name="T22" fmla="*/ 163 w 325"/>
              <a:gd name="T23" fmla="*/ 224 h 284"/>
              <a:gd name="T24" fmla="*/ 143 w 325"/>
              <a:gd name="T25" fmla="*/ 224 h 284"/>
              <a:gd name="T26" fmla="*/ 143 w 325"/>
              <a:gd name="T27" fmla="*/ 163 h 284"/>
              <a:gd name="T28" fmla="*/ 143 w 325"/>
              <a:gd name="T29" fmla="*/ 202 h 284"/>
              <a:gd name="T30" fmla="*/ 163 w 325"/>
              <a:gd name="T31" fmla="*/ 202 h 284"/>
              <a:gd name="T32" fmla="*/ 163 w 325"/>
              <a:gd name="T33" fmla="*/ 183 h 284"/>
              <a:gd name="T34" fmla="*/ 183 w 325"/>
              <a:gd name="T35" fmla="*/ 183 h 284"/>
              <a:gd name="T36" fmla="*/ 183 w 325"/>
              <a:gd name="T37" fmla="*/ 202 h 284"/>
              <a:gd name="T38" fmla="*/ 264 w 325"/>
              <a:gd name="T39" fmla="*/ 202 h 284"/>
              <a:gd name="T40" fmla="*/ 264 w 325"/>
              <a:gd name="T41" fmla="*/ 183 h 284"/>
              <a:gd name="T42" fmla="*/ 284 w 325"/>
              <a:gd name="T43" fmla="*/ 183 h 284"/>
              <a:gd name="T44" fmla="*/ 284 w 325"/>
              <a:gd name="T45" fmla="*/ 202 h 284"/>
              <a:gd name="T46" fmla="*/ 306 w 325"/>
              <a:gd name="T47" fmla="*/ 202 h 284"/>
              <a:gd name="T48" fmla="*/ 306 w 325"/>
              <a:gd name="T49" fmla="*/ 163 h 284"/>
              <a:gd name="T50" fmla="*/ 143 w 325"/>
              <a:gd name="T51" fmla="*/ 163 h 284"/>
              <a:gd name="T52" fmla="*/ 183 w 325"/>
              <a:gd name="T53" fmla="*/ 121 h 284"/>
              <a:gd name="T54" fmla="*/ 183 w 325"/>
              <a:gd name="T55" fmla="*/ 143 h 284"/>
              <a:gd name="T56" fmla="*/ 264 w 325"/>
              <a:gd name="T57" fmla="*/ 143 h 284"/>
              <a:gd name="T58" fmla="*/ 264 w 325"/>
              <a:gd name="T59" fmla="*/ 121 h 284"/>
              <a:gd name="T60" fmla="*/ 183 w 325"/>
              <a:gd name="T61" fmla="*/ 121 h 284"/>
              <a:gd name="T62" fmla="*/ 163 w 325"/>
              <a:gd name="T63" fmla="*/ 101 h 284"/>
              <a:gd name="T64" fmla="*/ 284 w 325"/>
              <a:gd name="T65" fmla="*/ 101 h 284"/>
              <a:gd name="T66" fmla="*/ 284 w 325"/>
              <a:gd name="T67" fmla="*/ 143 h 284"/>
              <a:gd name="T68" fmla="*/ 325 w 325"/>
              <a:gd name="T69" fmla="*/ 143 h 284"/>
              <a:gd name="T70" fmla="*/ 325 w 325"/>
              <a:gd name="T71" fmla="*/ 284 h 284"/>
              <a:gd name="T72" fmla="*/ 123 w 325"/>
              <a:gd name="T73" fmla="*/ 284 h 284"/>
              <a:gd name="T74" fmla="*/ 123 w 325"/>
              <a:gd name="T75" fmla="*/ 143 h 284"/>
              <a:gd name="T76" fmla="*/ 163 w 325"/>
              <a:gd name="T77" fmla="*/ 143 h 284"/>
              <a:gd name="T78" fmla="*/ 163 w 325"/>
              <a:gd name="T79" fmla="*/ 101 h 284"/>
              <a:gd name="T80" fmla="*/ 0 w 325"/>
              <a:gd name="T81" fmla="*/ 0 h 284"/>
              <a:gd name="T82" fmla="*/ 284 w 325"/>
              <a:gd name="T83" fmla="*/ 0 h 284"/>
              <a:gd name="T84" fmla="*/ 284 w 325"/>
              <a:gd name="T85" fmla="*/ 82 h 284"/>
              <a:gd name="T86" fmla="*/ 264 w 325"/>
              <a:gd name="T87" fmla="*/ 82 h 284"/>
              <a:gd name="T88" fmla="*/ 264 w 325"/>
              <a:gd name="T89" fmla="*/ 20 h 284"/>
              <a:gd name="T90" fmla="*/ 22 w 325"/>
              <a:gd name="T91" fmla="*/ 20 h 284"/>
              <a:gd name="T92" fmla="*/ 22 w 325"/>
              <a:gd name="T93" fmla="*/ 143 h 284"/>
              <a:gd name="T94" fmla="*/ 101 w 325"/>
              <a:gd name="T95" fmla="*/ 143 h 284"/>
              <a:gd name="T96" fmla="*/ 101 w 325"/>
              <a:gd name="T97" fmla="*/ 163 h 284"/>
              <a:gd name="T98" fmla="*/ 0 w 325"/>
              <a:gd name="T99" fmla="*/ 163 h 284"/>
              <a:gd name="T100" fmla="*/ 0 w 325"/>
              <a:gd name="T101"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5" h="284">
                <a:moveTo>
                  <a:pt x="143" y="224"/>
                </a:moveTo>
                <a:lnTo>
                  <a:pt x="143" y="264"/>
                </a:lnTo>
                <a:lnTo>
                  <a:pt x="306" y="264"/>
                </a:lnTo>
                <a:lnTo>
                  <a:pt x="306" y="224"/>
                </a:lnTo>
                <a:lnTo>
                  <a:pt x="284" y="224"/>
                </a:lnTo>
                <a:lnTo>
                  <a:pt x="284" y="244"/>
                </a:lnTo>
                <a:lnTo>
                  <a:pt x="264" y="244"/>
                </a:lnTo>
                <a:lnTo>
                  <a:pt x="264" y="224"/>
                </a:lnTo>
                <a:lnTo>
                  <a:pt x="183" y="224"/>
                </a:lnTo>
                <a:lnTo>
                  <a:pt x="183" y="244"/>
                </a:lnTo>
                <a:lnTo>
                  <a:pt x="163" y="244"/>
                </a:lnTo>
                <a:lnTo>
                  <a:pt x="163" y="224"/>
                </a:lnTo>
                <a:lnTo>
                  <a:pt x="143" y="224"/>
                </a:lnTo>
                <a:close/>
                <a:moveTo>
                  <a:pt x="143" y="163"/>
                </a:moveTo>
                <a:lnTo>
                  <a:pt x="143" y="202"/>
                </a:lnTo>
                <a:lnTo>
                  <a:pt x="163" y="202"/>
                </a:lnTo>
                <a:lnTo>
                  <a:pt x="163" y="183"/>
                </a:lnTo>
                <a:lnTo>
                  <a:pt x="183" y="183"/>
                </a:lnTo>
                <a:lnTo>
                  <a:pt x="183" y="202"/>
                </a:lnTo>
                <a:lnTo>
                  <a:pt x="264" y="202"/>
                </a:lnTo>
                <a:lnTo>
                  <a:pt x="264" y="183"/>
                </a:lnTo>
                <a:lnTo>
                  <a:pt x="284" y="183"/>
                </a:lnTo>
                <a:lnTo>
                  <a:pt x="284" y="202"/>
                </a:lnTo>
                <a:lnTo>
                  <a:pt x="306" y="202"/>
                </a:lnTo>
                <a:lnTo>
                  <a:pt x="306" y="163"/>
                </a:lnTo>
                <a:lnTo>
                  <a:pt x="143" y="163"/>
                </a:lnTo>
                <a:close/>
                <a:moveTo>
                  <a:pt x="183" y="121"/>
                </a:moveTo>
                <a:lnTo>
                  <a:pt x="183" y="143"/>
                </a:lnTo>
                <a:lnTo>
                  <a:pt x="264" y="143"/>
                </a:lnTo>
                <a:lnTo>
                  <a:pt x="264" y="121"/>
                </a:lnTo>
                <a:lnTo>
                  <a:pt x="183" y="121"/>
                </a:lnTo>
                <a:close/>
                <a:moveTo>
                  <a:pt x="163" y="101"/>
                </a:moveTo>
                <a:lnTo>
                  <a:pt x="284" y="101"/>
                </a:lnTo>
                <a:lnTo>
                  <a:pt x="284" y="143"/>
                </a:lnTo>
                <a:lnTo>
                  <a:pt x="325" y="143"/>
                </a:lnTo>
                <a:lnTo>
                  <a:pt x="325" y="284"/>
                </a:lnTo>
                <a:lnTo>
                  <a:pt x="123" y="284"/>
                </a:lnTo>
                <a:lnTo>
                  <a:pt x="123" y="143"/>
                </a:lnTo>
                <a:lnTo>
                  <a:pt x="163" y="143"/>
                </a:lnTo>
                <a:lnTo>
                  <a:pt x="163" y="101"/>
                </a:lnTo>
                <a:close/>
                <a:moveTo>
                  <a:pt x="0" y="0"/>
                </a:moveTo>
                <a:lnTo>
                  <a:pt x="284" y="0"/>
                </a:lnTo>
                <a:lnTo>
                  <a:pt x="284" y="82"/>
                </a:lnTo>
                <a:lnTo>
                  <a:pt x="264" y="82"/>
                </a:lnTo>
                <a:lnTo>
                  <a:pt x="264" y="20"/>
                </a:lnTo>
                <a:lnTo>
                  <a:pt x="22" y="20"/>
                </a:lnTo>
                <a:lnTo>
                  <a:pt x="22" y="143"/>
                </a:lnTo>
                <a:lnTo>
                  <a:pt x="101" y="143"/>
                </a:lnTo>
                <a:lnTo>
                  <a:pt x="101" y="163"/>
                </a:lnTo>
                <a:lnTo>
                  <a:pt x="0" y="163"/>
                </a:lnTo>
                <a:lnTo>
                  <a:pt x="0" y="0"/>
                </a:lnTo>
                <a:close/>
              </a:path>
            </a:pathLst>
          </a:custGeom>
          <a:solidFill>
            <a:srgbClr val="FFFFFF"/>
          </a:solidFill>
          <a:ln w="0">
            <a:solidFill>
              <a:srgbClr val="0078D7">
                <a:lumMod val="25000"/>
              </a:srgbClr>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a:solidFill>
                <a:schemeClr val="bg1"/>
              </a:solidFill>
            </a:endParaRPr>
          </a:p>
        </p:txBody>
      </p:sp>
      <p:sp>
        <p:nvSpPr>
          <p:cNvPr id="126" name="Freeform 7"/>
          <p:cNvSpPr>
            <a:spLocks/>
          </p:cNvSpPr>
          <p:nvPr/>
        </p:nvSpPr>
        <p:spPr bwMode="auto">
          <a:xfrm>
            <a:off x="5228810" y="4468198"/>
            <a:ext cx="434408" cy="433769"/>
          </a:xfrm>
          <a:custGeom>
            <a:avLst/>
            <a:gdLst>
              <a:gd name="T0" fmla="*/ 2297 w 4088"/>
              <a:gd name="T1" fmla="*/ 86 h 4084"/>
              <a:gd name="T2" fmla="*/ 2444 w 4088"/>
              <a:gd name="T3" fmla="*/ 329 h 4084"/>
              <a:gd name="T4" fmla="*/ 2399 w 4088"/>
              <a:gd name="T5" fmla="*/ 612 h 4084"/>
              <a:gd name="T6" fmla="*/ 2184 w 4088"/>
              <a:gd name="T7" fmla="*/ 790 h 4084"/>
              <a:gd name="T8" fmla="*/ 2148 w 4088"/>
              <a:gd name="T9" fmla="*/ 1232 h 4084"/>
              <a:gd name="T10" fmla="*/ 2421 w 4088"/>
              <a:gd name="T11" fmla="*/ 1558 h 4084"/>
              <a:gd name="T12" fmla="*/ 2593 w 4088"/>
              <a:gd name="T13" fmla="*/ 1771 h 4084"/>
              <a:gd name="T14" fmla="*/ 3219 w 4088"/>
              <a:gd name="T15" fmla="*/ 1641 h 4084"/>
              <a:gd name="T16" fmla="*/ 3283 w 4088"/>
              <a:gd name="T17" fmla="*/ 1528 h 4084"/>
              <a:gd name="T18" fmla="*/ 3444 w 4088"/>
              <a:gd name="T19" fmla="*/ 1296 h 4084"/>
              <a:gd name="T20" fmla="*/ 3733 w 4088"/>
              <a:gd name="T21" fmla="*/ 1226 h 4084"/>
              <a:gd name="T22" fmla="*/ 3980 w 4088"/>
              <a:gd name="T23" fmla="*/ 1359 h 4084"/>
              <a:gd name="T24" fmla="*/ 4088 w 4088"/>
              <a:gd name="T25" fmla="*/ 1650 h 4084"/>
              <a:gd name="T26" fmla="*/ 3957 w 4088"/>
              <a:gd name="T27" fmla="*/ 1930 h 4084"/>
              <a:gd name="T28" fmla="*/ 3710 w 4088"/>
              <a:gd name="T29" fmla="*/ 2041 h 4084"/>
              <a:gd name="T30" fmla="*/ 3447 w 4088"/>
              <a:gd name="T31" fmla="*/ 1969 h 4084"/>
              <a:gd name="T32" fmla="*/ 3311 w 4088"/>
              <a:gd name="T33" fmla="*/ 1840 h 4084"/>
              <a:gd name="T34" fmla="*/ 2654 w 4088"/>
              <a:gd name="T35" fmla="*/ 2108 h 4084"/>
              <a:gd name="T36" fmla="*/ 2536 w 4088"/>
              <a:gd name="T37" fmla="*/ 2395 h 4084"/>
              <a:gd name="T38" fmla="*/ 2464 w 4088"/>
              <a:gd name="T39" fmla="*/ 2511 h 4084"/>
              <a:gd name="T40" fmla="*/ 3113 w 4088"/>
              <a:gd name="T41" fmla="*/ 3276 h 4084"/>
              <a:gd name="T42" fmla="*/ 3369 w 4088"/>
              <a:gd name="T43" fmla="*/ 3398 h 4084"/>
              <a:gd name="T44" fmla="*/ 3472 w 4088"/>
              <a:gd name="T45" fmla="*/ 3672 h 4084"/>
              <a:gd name="T46" fmla="*/ 3369 w 4088"/>
              <a:gd name="T47" fmla="*/ 3947 h 4084"/>
              <a:gd name="T48" fmla="*/ 3100 w 4088"/>
              <a:gd name="T49" fmla="*/ 4082 h 4084"/>
              <a:gd name="T50" fmla="*/ 2817 w 4088"/>
              <a:gd name="T51" fmla="*/ 3999 h 4084"/>
              <a:gd name="T52" fmla="*/ 2660 w 4088"/>
              <a:gd name="T53" fmla="*/ 3733 h 4084"/>
              <a:gd name="T54" fmla="*/ 2765 w 4088"/>
              <a:gd name="T55" fmla="*/ 3390 h 4084"/>
              <a:gd name="T56" fmla="*/ 2010 w 4088"/>
              <a:gd name="T57" fmla="*/ 2654 h 4084"/>
              <a:gd name="T58" fmla="*/ 1352 w 4088"/>
              <a:gd name="T59" fmla="*/ 3432 h 4084"/>
              <a:gd name="T60" fmla="*/ 1430 w 4088"/>
              <a:gd name="T61" fmla="*/ 3700 h 4084"/>
              <a:gd name="T62" fmla="*/ 1301 w 4088"/>
              <a:gd name="T63" fmla="*/ 3972 h 4084"/>
              <a:gd name="T64" fmla="*/ 1019 w 4088"/>
              <a:gd name="T65" fmla="*/ 4084 h 4084"/>
              <a:gd name="T66" fmla="*/ 735 w 4088"/>
              <a:gd name="T67" fmla="*/ 3965 h 4084"/>
              <a:gd name="T68" fmla="*/ 616 w 4088"/>
              <a:gd name="T69" fmla="*/ 3680 h 4084"/>
              <a:gd name="T70" fmla="*/ 725 w 4088"/>
              <a:gd name="T71" fmla="*/ 3394 h 4084"/>
              <a:gd name="T72" fmla="*/ 997 w 4088"/>
              <a:gd name="T73" fmla="*/ 3267 h 4084"/>
              <a:gd name="T74" fmla="*/ 1157 w 4088"/>
              <a:gd name="T75" fmla="*/ 3264 h 4084"/>
              <a:gd name="T76" fmla="*/ 1620 w 4088"/>
              <a:gd name="T77" fmla="*/ 2497 h 4084"/>
              <a:gd name="T78" fmla="*/ 1509 w 4088"/>
              <a:gd name="T79" fmla="*/ 2335 h 4084"/>
              <a:gd name="T80" fmla="*/ 1440 w 4088"/>
              <a:gd name="T81" fmla="*/ 2138 h 4084"/>
              <a:gd name="T82" fmla="*/ 955 w 4088"/>
              <a:gd name="T83" fmla="*/ 1877 h 4084"/>
              <a:gd name="T84" fmla="*/ 713 w 4088"/>
              <a:gd name="T85" fmla="*/ 1903 h 4084"/>
              <a:gd name="T86" fmla="*/ 458 w 4088"/>
              <a:gd name="T87" fmla="*/ 2039 h 4084"/>
              <a:gd name="T88" fmla="*/ 172 w 4088"/>
              <a:gd name="T89" fmla="*/ 1964 h 4084"/>
              <a:gd name="T90" fmla="*/ 10 w 4088"/>
              <a:gd name="T91" fmla="*/ 1715 h 4084"/>
              <a:gd name="T92" fmla="*/ 56 w 4088"/>
              <a:gd name="T93" fmla="*/ 1428 h 4084"/>
              <a:gd name="T94" fmla="*/ 290 w 4088"/>
              <a:gd name="T95" fmla="*/ 1241 h 4084"/>
              <a:gd name="T96" fmla="*/ 582 w 4088"/>
              <a:gd name="T97" fmla="*/ 1262 h 4084"/>
              <a:gd name="T98" fmla="*/ 785 w 4088"/>
              <a:gd name="T99" fmla="*/ 1471 h 4084"/>
              <a:gd name="T100" fmla="*/ 852 w 4088"/>
              <a:gd name="T101" fmla="*/ 1635 h 4084"/>
              <a:gd name="T102" fmla="*/ 1479 w 4088"/>
              <a:gd name="T103" fmla="*/ 1786 h 4084"/>
              <a:gd name="T104" fmla="*/ 1644 w 4088"/>
              <a:gd name="T105" fmla="*/ 1576 h 4084"/>
              <a:gd name="T106" fmla="*/ 1924 w 4088"/>
              <a:gd name="T107" fmla="*/ 1439 h 4084"/>
              <a:gd name="T108" fmla="*/ 1920 w 4088"/>
              <a:gd name="T109" fmla="*/ 802 h 4084"/>
              <a:gd name="T110" fmla="*/ 1731 w 4088"/>
              <a:gd name="T111" fmla="*/ 670 h 4084"/>
              <a:gd name="T112" fmla="*/ 1635 w 4088"/>
              <a:gd name="T113" fmla="*/ 389 h 4084"/>
              <a:gd name="T114" fmla="*/ 1757 w 4088"/>
              <a:gd name="T115" fmla="*/ 116 h 4084"/>
              <a:gd name="T116" fmla="*/ 2018 w 4088"/>
              <a:gd name="T117" fmla="*/ 0 h 4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88" h="4084">
                <a:moveTo>
                  <a:pt x="2069" y="0"/>
                </a:moveTo>
                <a:lnTo>
                  <a:pt x="2122" y="6"/>
                </a:lnTo>
                <a:lnTo>
                  <a:pt x="2169" y="17"/>
                </a:lnTo>
                <a:lnTo>
                  <a:pt x="2215" y="35"/>
                </a:lnTo>
                <a:lnTo>
                  <a:pt x="2257" y="58"/>
                </a:lnTo>
                <a:lnTo>
                  <a:pt x="2297" y="86"/>
                </a:lnTo>
                <a:lnTo>
                  <a:pt x="2333" y="118"/>
                </a:lnTo>
                <a:lnTo>
                  <a:pt x="2364" y="154"/>
                </a:lnTo>
                <a:lnTo>
                  <a:pt x="2392" y="194"/>
                </a:lnTo>
                <a:lnTo>
                  <a:pt x="2415" y="236"/>
                </a:lnTo>
                <a:lnTo>
                  <a:pt x="2433" y="281"/>
                </a:lnTo>
                <a:lnTo>
                  <a:pt x="2444" y="329"/>
                </a:lnTo>
                <a:lnTo>
                  <a:pt x="2450" y="378"/>
                </a:lnTo>
                <a:lnTo>
                  <a:pt x="2450" y="429"/>
                </a:lnTo>
                <a:lnTo>
                  <a:pt x="2444" y="480"/>
                </a:lnTo>
                <a:lnTo>
                  <a:pt x="2434" y="527"/>
                </a:lnTo>
                <a:lnTo>
                  <a:pt x="2419" y="572"/>
                </a:lnTo>
                <a:lnTo>
                  <a:pt x="2399" y="612"/>
                </a:lnTo>
                <a:lnTo>
                  <a:pt x="2374" y="650"/>
                </a:lnTo>
                <a:lnTo>
                  <a:pt x="2344" y="684"/>
                </a:lnTo>
                <a:lnTo>
                  <a:pt x="2311" y="715"/>
                </a:lnTo>
                <a:lnTo>
                  <a:pt x="2273" y="744"/>
                </a:lnTo>
                <a:lnTo>
                  <a:pt x="2231" y="768"/>
                </a:lnTo>
                <a:lnTo>
                  <a:pt x="2184" y="790"/>
                </a:lnTo>
                <a:lnTo>
                  <a:pt x="2173" y="797"/>
                </a:lnTo>
                <a:lnTo>
                  <a:pt x="2161" y="807"/>
                </a:lnTo>
                <a:lnTo>
                  <a:pt x="2153" y="818"/>
                </a:lnTo>
                <a:lnTo>
                  <a:pt x="2149" y="829"/>
                </a:lnTo>
                <a:lnTo>
                  <a:pt x="2148" y="1030"/>
                </a:lnTo>
                <a:lnTo>
                  <a:pt x="2148" y="1232"/>
                </a:lnTo>
                <a:lnTo>
                  <a:pt x="2148" y="1436"/>
                </a:lnTo>
                <a:lnTo>
                  <a:pt x="2209" y="1451"/>
                </a:lnTo>
                <a:lnTo>
                  <a:pt x="2266" y="1471"/>
                </a:lnTo>
                <a:lnTo>
                  <a:pt x="2321" y="1495"/>
                </a:lnTo>
                <a:lnTo>
                  <a:pt x="2373" y="1525"/>
                </a:lnTo>
                <a:lnTo>
                  <a:pt x="2421" y="1558"/>
                </a:lnTo>
                <a:lnTo>
                  <a:pt x="2466" y="1598"/>
                </a:lnTo>
                <a:lnTo>
                  <a:pt x="2508" y="1643"/>
                </a:lnTo>
                <a:lnTo>
                  <a:pt x="2536" y="1678"/>
                </a:lnTo>
                <a:lnTo>
                  <a:pt x="2561" y="1715"/>
                </a:lnTo>
                <a:lnTo>
                  <a:pt x="2583" y="1753"/>
                </a:lnTo>
                <a:lnTo>
                  <a:pt x="2593" y="1771"/>
                </a:lnTo>
                <a:lnTo>
                  <a:pt x="2604" y="1781"/>
                </a:lnTo>
                <a:lnTo>
                  <a:pt x="2617" y="1786"/>
                </a:lnTo>
                <a:lnTo>
                  <a:pt x="2633" y="1786"/>
                </a:lnTo>
                <a:lnTo>
                  <a:pt x="2651" y="1782"/>
                </a:lnTo>
                <a:lnTo>
                  <a:pt x="2935" y="1710"/>
                </a:lnTo>
                <a:lnTo>
                  <a:pt x="3219" y="1641"/>
                </a:lnTo>
                <a:lnTo>
                  <a:pt x="3238" y="1635"/>
                </a:lnTo>
                <a:lnTo>
                  <a:pt x="3252" y="1627"/>
                </a:lnTo>
                <a:lnTo>
                  <a:pt x="3262" y="1614"/>
                </a:lnTo>
                <a:lnTo>
                  <a:pt x="3270" y="1599"/>
                </a:lnTo>
                <a:lnTo>
                  <a:pt x="3273" y="1581"/>
                </a:lnTo>
                <a:lnTo>
                  <a:pt x="3283" y="1528"/>
                </a:lnTo>
                <a:lnTo>
                  <a:pt x="3299" y="1481"/>
                </a:lnTo>
                <a:lnTo>
                  <a:pt x="3319" y="1436"/>
                </a:lnTo>
                <a:lnTo>
                  <a:pt x="3344" y="1394"/>
                </a:lnTo>
                <a:lnTo>
                  <a:pt x="3373" y="1357"/>
                </a:lnTo>
                <a:lnTo>
                  <a:pt x="3406" y="1324"/>
                </a:lnTo>
                <a:lnTo>
                  <a:pt x="3444" y="1296"/>
                </a:lnTo>
                <a:lnTo>
                  <a:pt x="3486" y="1271"/>
                </a:lnTo>
                <a:lnTo>
                  <a:pt x="3531" y="1252"/>
                </a:lnTo>
                <a:lnTo>
                  <a:pt x="3579" y="1237"/>
                </a:lnTo>
                <a:lnTo>
                  <a:pt x="3631" y="1227"/>
                </a:lnTo>
                <a:lnTo>
                  <a:pt x="3684" y="1225"/>
                </a:lnTo>
                <a:lnTo>
                  <a:pt x="3733" y="1226"/>
                </a:lnTo>
                <a:lnTo>
                  <a:pt x="3781" y="1235"/>
                </a:lnTo>
                <a:lnTo>
                  <a:pt x="3825" y="1249"/>
                </a:lnTo>
                <a:lnTo>
                  <a:pt x="3868" y="1268"/>
                </a:lnTo>
                <a:lnTo>
                  <a:pt x="3908" y="1293"/>
                </a:lnTo>
                <a:lnTo>
                  <a:pt x="3945" y="1323"/>
                </a:lnTo>
                <a:lnTo>
                  <a:pt x="3980" y="1359"/>
                </a:lnTo>
                <a:lnTo>
                  <a:pt x="4012" y="1399"/>
                </a:lnTo>
                <a:lnTo>
                  <a:pt x="4042" y="1447"/>
                </a:lnTo>
                <a:lnTo>
                  <a:pt x="4064" y="1497"/>
                </a:lnTo>
                <a:lnTo>
                  <a:pt x="4079" y="1547"/>
                </a:lnTo>
                <a:lnTo>
                  <a:pt x="4088" y="1598"/>
                </a:lnTo>
                <a:lnTo>
                  <a:pt x="4088" y="1650"/>
                </a:lnTo>
                <a:lnTo>
                  <a:pt x="4082" y="1702"/>
                </a:lnTo>
                <a:lnTo>
                  <a:pt x="4067" y="1755"/>
                </a:lnTo>
                <a:lnTo>
                  <a:pt x="4046" y="1807"/>
                </a:lnTo>
                <a:lnTo>
                  <a:pt x="4019" y="1853"/>
                </a:lnTo>
                <a:lnTo>
                  <a:pt x="3990" y="1894"/>
                </a:lnTo>
                <a:lnTo>
                  <a:pt x="3957" y="1930"/>
                </a:lnTo>
                <a:lnTo>
                  <a:pt x="3921" y="1961"/>
                </a:lnTo>
                <a:lnTo>
                  <a:pt x="3881" y="1987"/>
                </a:lnTo>
                <a:lnTo>
                  <a:pt x="3842" y="2008"/>
                </a:lnTo>
                <a:lnTo>
                  <a:pt x="3798" y="2025"/>
                </a:lnTo>
                <a:lnTo>
                  <a:pt x="3755" y="2036"/>
                </a:lnTo>
                <a:lnTo>
                  <a:pt x="3710" y="2041"/>
                </a:lnTo>
                <a:lnTo>
                  <a:pt x="3665" y="2042"/>
                </a:lnTo>
                <a:lnTo>
                  <a:pt x="3619" y="2038"/>
                </a:lnTo>
                <a:lnTo>
                  <a:pt x="3574" y="2028"/>
                </a:lnTo>
                <a:lnTo>
                  <a:pt x="3531" y="2013"/>
                </a:lnTo>
                <a:lnTo>
                  <a:pt x="3488" y="1993"/>
                </a:lnTo>
                <a:lnTo>
                  <a:pt x="3447" y="1969"/>
                </a:lnTo>
                <a:lnTo>
                  <a:pt x="3409" y="1939"/>
                </a:lnTo>
                <a:lnTo>
                  <a:pt x="3371" y="1903"/>
                </a:lnTo>
                <a:lnTo>
                  <a:pt x="3339" y="1862"/>
                </a:lnTo>
                <a:lnTo>
                  <a:pt x="3332" y="1853"/>
                </a:lnTo>
                <a:lnTo>
                  <a:pt x="3322" y="1847"/>
                </a:lnTo>
                <a:lnTo>
                  <a:pt x="3311" y="1840"/>
                </a:lnTo>
                <a:lnTo>
                  <a:pt x="3301" y="1837"/>
                </a:lnTo>
                <a:lnTo>
                  <a:pt x="3291" y="1837"/>
                </a:lnTo>
                <a:lnTo>
                  <a:pt x="2975" y="1915"/>
                </a:lnTo>
                <a:lnTo>
                  <a:pt x="2656" y="1995"/>
                </a:lnTo>
                <a:lnTo>
                  <a:pt x="2656" y="2052"/>
                </a:lnTo>
                <a:lnTo>
                  <a:pt x="2654" y="2108"/>
                </a:lnTo>
                <a:lnTo>
                  <a:pt x="2645" y="2161"/>
                </a:lnTo>
                <a:lnTo>
                  <a:pt x="2633" y="2215"/>
                </a:lnTo>
                <a:lnTo>
                  <a:pt x="2614" y="2267"/>
                </a:lnTo>
                <a:lnTo>
                  <a:pt x="2589" y="2317"/>
                </a:lnTo>
                <a:lnTo>
                  <a:pt x="2563" y="2357"/>
                </a:lnTo>
                <a:lnTo>
                  <a:pt x="2536" y="2395"/>
                </a:lnTo>
                <a:lnTo>
                  <a:pt x="2506" y="2432"/>
                </a:lnTo>
                <a:lnTo>
                  <a:pt x="2479" y="2471"/>
                </a:lnTo>
                <a:lnTo>
                  <a:pt x="2472" y="2481"/>
                </a:lnTo>
                <a:lnTo>
                  <a:pt x="2469" y="2491"/>
                </a:lnTo>
                <a:lnTo>
                  <a:pt x="2465" y="2501"/>
                </a:lnTo>
                <a:lnTo>
                  <a:pt x="2464" y="2511"/>
                </a:lnTo>
                <a:lnTo>
                  <a:pt x="2466" y="2518"/>
                </a:lnTo>
                <a:lnTo>
                  <a:pt x="2704" y="2900"/>
                </a:lnTo>
                <a:lnTo>
                  <a:pt x="2941" y="3282"/>
                </a:lnTo>
                <a:lnTo>
                  <a:pt x="3001" y="3274"/>
                </a:lnTo>
                <a:lnTo>
                  <a:pt x="3059" y="3272"/>
                </a:lnTo>
                <a:lnTo>
                  <a:pt x="3113" y="3276"/>
                </a:lnTo>
                <a:lnTo>
                  <a:pt x="3165" y="3284"/>
                </a:lnTo>
                <a:lnTo>
                  <a:pt x="3212" y="3297"/>
                </a:lnTo>
                <a:lnTo>
                  <a:pt x="3257" y="3315"/>
                </a:lnTo>
                <a:lnTo>
                  <a:pt x="3298" y="3338"/>
                </a:lnTo>
                <a:lnTo>
                  <a:pt x="3335" y="3365"/>
                </a:lnTo>
                <a:lnTo>
                  <a:pt x="3369" y="3398"/>
                </a:lnTo>
                <a:lnTo>
                  <a:pt x="3398" y="3434"/>
                </a:lnTo>
                <a:lnTo>
                  <a:pt x="3422" y="3475"/>
                </a:lnTo>
                <a:lnTo>
                  <a:pt x="3444" y="3521"/>
                </a:lnTo>
                <a:lnTo>
                  <a:pt x="3460" y="3570"/>
                </a:lnTo>
                <a:lnTo>
                  <a:pt x="3470" y="3621"/>
                </a:lnTo>
                <a:lnTo>
                  <a:pt x="3472" y="3672"/>
                </a:lnTo>
                <a:lnTo>
                  <a:pt x="3470" y="3722"/>
                </a:lnTo>
                <a:lnTo>
                  <a:pt x="3461" y="3772"/>
                </a:lnTo>
                <a:lnTo>
                  <a:pt x="3446" y="3819"/>
                </a:lnTo>
                <a:lnTo>
                  <a:pt x="3426" y="3865"/>
                </a:lnTo>
                <a:lnTo>
                  <a:pt x="3400" y="3907"/>
                </a:lnTo>
                <a:lnTo>
                  <a:pt x="3369" y="3947"/>
                </a:lnTo>
                <a:lnTo>
                  <a:pt x="3333" y="3983"/>
                </a:lnTo>
                <a:lnTo>
                  <a:pt x="3292" y="4014"/>
                </a:lnTo>
                <a:lnTo>
                  <a:pt x="3246" y="4040"/>
                </a:lnTo>
                <a:lnTo>
                  <a:pt x="3199" y="4060"/>
                </a:lnTo>
                <a:lnTo>
                  <a:pt x="3150" y="4074"/>
                </a:lnTo>
                <a:lnTo>
                  <a:pt x="3100" y="4082"/>
                </a:lnTo>
                <a:lnTo>
                  <a:pt x="3051" y="4083"/>
                </a:lnTo>
                <a:lnTo>
                  <a:pt x="3001" y="4078"/>
                </a:lnTo>
                <a:lnTo>
                  <a:pt x="2952" y="4067"/>
                </a:lnTo>
                <a:lnTo>
                  <a:pt x="2905" y="4050"/>
                </a:lnTo>
                <a:lnTo>
                  <a:pt x="2859" y="4028"/>
                </a:lnTo>
                <a:lnTo>
                  <a:pt x="2817" y="3999"/>
                </a:lnTo>
                <a:lnTo>
                  <a:pt x="2777" y="3966"/>
                </a:lnTo>
                <a:lnTo>
                  <a:pt x="2738" y="3924"/>
                </a:lnTo>
                <a:lnTo>
                  <a:pt x="2709" y="3879"/>
                </a:lnTo>
                <a:lnTo>
                  <a:pt x="2685" y="3833"/>
                </a:lnTo>
                <a:lnTo>
                  <a:pt x="2669" y="3784"/>
                </a:lnTo>
                <a:lnTo>
                  <a:pt x="2660" y="3733"/>
                </a:lnTo>
                <a:lnTo>
                  <a:pt x="2659" y="3681"/>
                </a:lnTo>
                <a:lnTo>
                  <a:pt x="2665" y="3626"/>
                </a:lnTo>
                <a:lnTo>
                  <a:pt x="2679" y="3570"/>
                </a:lnTo>
                <a:lnTo>
                  <a:pt x="2700" y="3512"/>
                </a:lnTo>
                <a:lnTo>
                  <a:pt x="2729" y="3452"/>
                </a:lnTo>
                <a:lnTo>
                  <a:pt x="2765" y="3390"/>
                </a:lnTo>
                <a:lnTo>
                  <a:pt x="2521" y="3001"/>
                </a:lnTo>
                <a:lnTo>
                  <a:pt x="2276" y="2609"/>
                </a:lnTo>
                <a:lnTo>
                  <a:pt x="2209" y="2631"/>
                </a:lnTo>
                <a:lnTo>
                  <a:pt x="2143" y="2646"/>
                </a:lnTo>
                <a:lnTo>
                  <a:pt x="2076" y="2654"/>
                </a:lnTo>
                <a:lnTo>
                  <a:pt x="2010" y="2654"/>
                </a:lnTo>
                <a:lnTo>
                  <a:pt x="1944" y="2646"/>
                </a:lnTo>
                <a:lnTo>
                  <a:pt x="1877" y="2631"/>
                </a:lnTo>
                <a:lnTo>
                  <a:pt x="1811" y="2609"/>
                </a:lnTo>
                <a:lnTo>
                  <a:pt x="1564" y="3002"/>
                </a:lnTo>
                <a:lnTo>
                  <a:pt x="1321" y="3393"/>
                </a:lnTo>
                <a:lnTo>
                  <a:pt x="1352" y="3432"/>
                </a:lnTo>
                <a:lnTo>
                  <a:pt x="1378" y="3473"/>
                </a:lnTo>
                <a:lnTo>
                  <a:pt x="1399" y="3517"/>
                </a:lnTo>
                <a:lnTo>
                  <a:pt x="1414" y="3560"/>
                </a:lnTo>
                <a:lnTo>
                  <a:pt x="1425" y="3605"/>
                </a:lnTo>
                <a:lnTo>
                  <a:pt x="1430" y="3652"/>
                </a:lnTo>
                <a:lnTo>
                  <a:pt x="1430" y="3700"/>
                </a:lnTo>
                <a:lnTo>
                  <a:pt x="1424" y="3751"/>
                </a:lnTo>
                <a:lnTo>
                  <a:pt x="1412" y="3800"/>
                </a:lnTo>
                <a:lnTo>
                  <a:pt x="1393" y="3849"/>
                </a:lnTo>
                <a:lnTo>
                  <a:pt x="1367" y="3894"/>
                </a:lnTo>
                <a:lnTo>
                  <a:pt x="1337" y="3935"/>
                </a:lnTo>
                <a:lnTo>
                  <a:pt x="1301" y="3972"/>
                </a:lnTo>
                <a:lnTo>
                  <a:pt x="1261" y="4004"/>
                </a:lnTo>
                <a:lnTo>
                  <a:pt x="1218" y="4033"/>
                </a:lnTo>
                <a:lnTo>
                  <a:pt x="1172" y="4055"/>
                </a:lnTo>
                <a:lnTo>
                  <a:pt x="1122" y="4072"/>
                </a:lnTo>
                <a:lnTo>
                  <a:pt x="1071" y="4082"/>
                </a:lnTo>
                <a:lnTo>
                  <a:pt x="1019" y="4084"/>
                </a:lnTo>
                <a:lnTo>
                  <a:pt x="965" y="4079"/>
                </a:lnTo>
                <a:lnTo>
                  <a:pt x="913" y="4069"/>
                </a:lnTo>
                <a:lnTo>
                  <a:pt x="864" y="4050"/>
                </a:lnTo>
                <a:lnTo>
                  <a:pt x="817" y="4028"/>
                </a:lnTo>
                <a:lnTo>
                  <a:pt x="775" y="3998"/>
                </a:lnTo>
                <a:lnTo>
                  <a:pt x="735" y="3965"/>
                </a:lnTo>
                <a:lnTo>
                  <a:pt x="701" y="3926"/>
                </a:lnTo>
                <a:lnTo>
                  <a:pt x="672" y="3884"/>
                </a:lnTo>
                <a:lnTo>
                  <a:pt x="648" y="3838"/>
                </a:lnTo>
                <a:lnTo>
                  <a:pt x="631" y="3789"/>
                </a:lnTo>
                <a:lnTo>
                  <a:pt x="619" y="3737"/>
                </a:lnTo>
                <a:lnTo>
                  <a:pt x="616" y="3680"/>
                </a:lnTo>
                <a:lnTo>
                  <a:pt x="618" y="3625"/>
                </a:lnTo>
                <a:lnTo>
                  <a:pt x="628" y="3573"/>
                </a:lnTo>
                <a:lnTo>
                  <a:pt x="644" y="3523"/>
                </a:lnTo>
                <a:lnTo>
                  <a:pt x="665" y="3476"/>
                </a:lnTo>
                <a:lnTo>
                  <a:pt x="693" y="3434"/>
                </a:lnTo>
                <a:lnTo>
                  <a:pt x="725" y="3394"/>
                </a:lnTo>
                <a:lnTo>
                  <a:pt x="761" y="3359"/>
                </a:lnTo>
                <a:lnTo>
                  <a:pt x="802" y="3329"/>
                </a:lnTo>
                <a:lnTo>
                  <a:pt x="846" y="3305"/>
                </a:lnTo>
                <a:lnTo>
                  <a:pt x="894" y="3286"/>
                </a:lnTo>
                <a:lnTo>
                  <a:pt x="944" y="3273"/>
                </a:lnTo>
                <a:lnTo>
                  <a:pt x="997" y="3267"/>
                </a:lnTo>
                <a:lnTo>
                  <a:pt x="1051" y="3268"/>
                </a:lnTo>
                <a:lnTo>
                  <a:pt x="1108" y="3276"/>
                </a:lnTo>
                <a:lnTo>
                  <a:pt x="1124" y="3278"/>
                </a:lnTo>
                <a:lnTo>
                  <a:pt x="1137" y="3277"/>
                </a:lnTo>
                <a:lnTo>
                  <a:pt x="1147" y="3272"/>
                </a:lnTo>
                <a:lnTo>
                  <a:pt x="1157" y="3264"/>
                </a:lnTo>
                <a:lnTo>
                  <a:pt x="1165" y="3252"/>
                </a:lnTo>
                <a:lnTo>
                  <a:pt x="1389" y="2891"/>
                </a:lnTo>
                <a:lnTo>
                  <a:pt x="1614" y="2531"/>
                </a:lnTo>
                <a:lnTo>
                  <a:pt x="1618" y="2521"/>
                </a:lnTo>
                <a:lnTo>
                  <a:pt x="1620" y="2510"/>
                </a:lnTo>
                <a:lnTo>
                  <a:pt x="1620" y="2497"/>
                </a:lnTo>
                <a:lnTo>
                  <a:pt x="1618" y="2487"/>
                </a:lnTo>
                <a:lnTo>
                  <a:pt x="1614" y="2478"/>
                </a:lnTo>
                <a:lnTo>
                  <a:pt x="1582" y="2437"/>
                </a:lnTo>
                <a:lnTo>
                  <a:pt x="1553" y="2401"/>
                </a:lnTo>
                <a:lnTo>
                  <a:pt x="1530" y="2368"/>
                </a:lnTo>
                <a:lnTo>
                  <a:pt x="1509" y="2335"/>
                </a:lnTo>
                <a:lnTo>
                  <a:pt x="1491" y="2306"/>
                </a:lnTo>
                <a:lnTo>
                  <a:pt x="1476" y="2275"/>
                </a:lnTo>
                <a:lnTo>
                  <a:pt x="1464" y="2243"/>
                </a:lnTo>
                <a:lnTo>
                  <a:pt x="1454" y="2211"/>
                </a:lnTo>
                <a:lnTo>
                  <a:pt x="1446" y="2176"/>
                </a:lnTo>
                <a:lnTo>
                  <a:pt x="1440" y="2138"/>
                </a:lnTo>
                <a:lnTo>
                  <a:pt x="1435" y="2095"/>
                </a:lnTo>
                <a:lnTo>
                  <a:pt x="1431" y="2048"/>
                </a:lnTo>
                <a:lnTo>
                  <a:pt x="1428" y="1995"/>
                </a:lnTo>
                <a:lnTo>
                  <a:pt x="1265" y="1954"/>
                </a:lnTo>
                <a:lnTo>
                  <a:pt x="1101" y="1913"/>
                </a:lnTo>
                <a:lnTo>
                  <a:pt x="955" y="1877"/>
                </a:lnTo>
                <a:lnTo>
                  <a:pt x="810" y="1839"/>
                </a:lnTo>
                <a:lnTo>
                  <a:pt x="790" y="1836"/>
                </a:lnTo>
                <a:lnTo>
                  <a:pt x="774" y="1837"/>
                </a:lnTo>
                <a:lnTo>
                  <a:pt x="760" y="1845"/>
                </a:lnTo>
                <a:lnTo>
                  <a:pt x="745" y="1862"/>
                </a:lnTo>
                <a:lnTo>
                  <a:pt x="713" y="1903"/>
                </a:lnTo>
                <a:lnTo>
                  <a:pt x="677" y="1940"/>
                </a:lnTo>
                <a:lnTo>
                  <a:pt x="638" y="1971"/>
                </a:lnTo>
                <a:lnTo>
                  <a:pt x="596" y="1996"/>
                </a:lnTo>
                <a:lnTo>
                  <a:pt x="551" y="2017"/>
                </a:lnTo>
                <a:lnTo>
                  <a:pt x="505" y="2031"/>
                </a:lnTo>
                <a:lnTo>
                  <a:pt x="458" y="2039"/>
                </a:lnTo>
                <a:lnTo>
                  <a:pt x="409" y="2042"/>
                </a:lnTo>
                <a:lnTo>
                  <a:pt x="359" y="2039"/>
                </a:lnTo>
                <a:lnTo>
                  <a:pt x="311" y="2030"/>
                </a:lnTo>
                <a:lnTo>
                  <a:pt x="260" y="2013"/>
                </a:lnTo>
                <a:lnTo>
                  <a:pt x="214" y="1991"/>
                </a:lnTo>
                <a:lnTo>
                  <a:pt x="172" y="1964"/>
                </a:lnTo>
                <a:lnTo>
                  <a:pt x="132" y="1933"/>
                </a:lnTo>
                <a:lnTo>
                  <a:pt x="98" y="1896"/>
                </a:lnTo>
                <a:lnTo>
                  <a:pt x="68" y="1857"/>
                </a:lnTo>
                <a:lnTo>
                  <a:pt x="44" y="1812"/>
                </a:lnTo>
                <a:lnTo>
                  <a:pt x="24" y="1765"/>
                </a:lnTo>
                <a:lnTo>
                  <a:pt x="10" y="1715"/>
                </a:lnTo>
                <a:lnTo>
                  <a:pt x="1" y="1661"/>
                </a:lnTo>
                <a:lnTo>
                  <a:pt x="0" y="1613"/>
                </a:lnTo>
                <a:lnTo>
                  <a:pt x="5" y="1564"/>
                </a:lnTo>
                <a:lnTo>
                  <a:pt x="16" y="1517"/>
                </a:lnTo>
                <a:lnTo>
                  <a:pt x="34" y="1472"/>
                </a:lnTo>
                <a:lnTo>
                  <a:pt x="56" y="1428"/>
                </a:lnTo>
                <a:lnTo>
                  <a:pt x="85" y="1387"/>
                </a:lnTo>
                <a:lnTo>
                  <a:pt x="117" y="1349"/>
                </a:lnTo>
                <a:lnTo>
                  <a:pt x="154" y="1314"/>
                </a:lnTo>
                <a:lnTo>
                  <a:pt x="195" y="1285"/>
                </a:lnTo>
                <a:lnTo>
                  <a:pt x="240" y="1260"/>
                </a:lnTo>
                <a:lnTo>
                  <a:pt x="290" y="1241"/>
                </a:lnTo>
                <a:lnTo>
                  <a:pt x="340" y="1229"/>
                </a:lnTo>
                <a:lnTo>
                  <a:pt x="389" y="1222"/>
                </a:lnTo>
                <a:lnTo>
                  <a:pt x="439" y="1224"/>
                </a:lnTo>
                <a:lnTo>
                  <a:pt x="488" y="1230"/>
                </a:lnTo>
                <a:lnTo>
                  <a:pt x="536" y="1244"/>
                </a:lnTo>
                <a:lnTo>
                  <a:pt x="582" y="1262"/>
                </a:lnTo>
                <a:lnTo>
                  <a:pt x="624" y="1285"/>
                </a:lnTo>
                <a:lnTo>
                  <a:pt x="665" y="1313"/>
                </a:lnTo>
                <a:lnTo>
                  <a:pt x="701" y="1347"/>
                </a:lnTo>
                <a:lnTo>
                  <a:pt x="735" y="1384"/>
                </a:lnTo>
                <a:lnTo>
                  <a:pt x="762" y="1426"/>
                </a:lnTo>
                <a:lnTo>
                  <a:pt x="785" y="1471"/>
                </a:lnTo>
                <a:lnTo>
                  <a:pt x="802" y="1520"/>
                </a:lnTo>
                <a:lnTo>
                  <a:pt x="812" y="1572"/>
                </a:lnTo>
                <a:lnTo>
                  <a:pt x="816" y="1594"/>
                </a:lnTo>
                <a:lnTo>
                  <a:pt x="823" y="1612"/>
                </a:lnTo>
                <a:lnTo>
                  <a:pt x="836" y="1625"/>
                </a:lnTo>
                <a:lnTo>
                  <a:pt x="852" y="1635"/>
                </a:lnTo>
                <a:lnTo>
                  <a:pt x="874" y="1643"/>
                </a:lnTo>
                <a:lnTo>
                  <a:pt x="1159" y="1712"/>
                </a:lnTo>
                <a:lnTo>
                  <a:pt x="1443" y="1783"/>
                </a:lnTo>
                <a:lnTo>
                  <a:pt x="1456" y="1787"/>
                </a:lnTo>
                <a:lnTo>
                  <a:pt x="1467" y="1788"/>
                </a:lnTo>
                <a:lnTo>
                  <a:pt x="1479" y="1786"/>
                </a:lnTo>
                <a:lnTo>
                  <a:pt x="1487" y="1778"/>
                </a:lnTo>
                <a:lnTo>
                  <a:pt x="1497" y="1766"/>
                </a:lnTo>
                <a:lnTo>
                  <a:pt x="1528" y="1711"/>
                </a:lnTo>
                <a:lnTo>
                  <a:pt x="1563" y="1661"/>
                </a:lnTo>
                <a:lnTo>
                  <a:pt x="1602" y="1615"/>
                </a:lnTo>
                <a:lnTo>
                  <a:pt x="1644" y="1576"/>
                </a:lnTo>
                <a:lnTo>
                  <a:pt x="1691" y="1540"/>
                </a:lnTo>
                <a:lnTo>
                  <a:pt x="1741" y="1508"/>
                </a:lnTo>
                <a:lnTo>
                  <a:pt x="1795" y="1482"/>
                </a:lnTo>
                <a:lnTo>
                  <a:pt x="1852" y="1460"/>
                </a:lnTo>
                <a:lnTo>
                  <a:pt x="1911" y="1444"/>
                </a:lnTo>
                <a:lnTo>
                  <a:pt x="1924" y="1439"/>
                </a:lnTo>
                <a:lnTo>
                  <a:pt x="1939" y="1434"/>
                </a:lnTo>
                <a:lnTo>
                  <a:pt x="1939" y="1130"/>
                </a:lnTo>
                <a:lnTo>
                  <a:pt x="1938" y="828"/>
                </a:lnTo>
                <a:lnTo>
                  <a:pt x="1935" y="819"/>
                </a:lnTo>
                <a:lnTo>
                  <a:pt x="1929" y="811"/>
                </a:lnTo>
                <a:lnTo>
                  <a:pt x="1920" y="802"/>
                </a:lnTo>
                <a:lnTo>
                  <a:pt x="1910" y="795"/>
                </a:lnTo>
                <a:lnTo>
                  <a:pt x="1902" y="790"/>
                </a:lnTo>
                <a:lnTo>
                  <a:pt x="1852" y="767"/>
                </a:lnTo>
                <a:lnTo>
                  <a:pt x="1807" y="739"/>
                </a:lnTo>
                <a:lnTo>
                  <a:pt x="1766" y="706"/>
                </a:lnTo>
                <a:lnTo>
                  <a:pt x="1731" y="670"/>
                </a:lnTo>
                <a:lnTo>
                  <a:pt x="1700" y="629"/>
                </a:lnTo>
                <a:lnTo>
                  <a:pt x="1675" y="586"/>
                </a:lnTo>
                <a:lnTo>
                  <a:pt x="1657" y="540"/>
                </a:lnTo>
                <a:lnTo>
                  <a:pt x="1643" y="491"/>
                </a:lnTo>
                <a:lnTo>
                  <a:pt x="1635" y="440"/>
                </a:lnTo>
                <a:lnTo>
                  <a:pt x="1635" y="389"/>
                </a:lnTo>
                <a:lnTo>
                  <a:pt x="1642" y="337"/>
                </a:lnTo>
                <a:lnTo>
                  <a:pt x="1654" y="285"/>
                </a:lnTo>
                <a:lnTo>
                  <a:pt x="1673" y="236"/>
                </a:lnTo>
                <a:lnTo>
                  <a:pt x="1696" y="191"/>
                </a:lnTo>
                <a:lnTo>
                  <a:pt x="1724" y="152"/>
                </a:lnTo>
                <a:lnTo>
                  <a:pt x="1757" y="116"/>
                </a:lnTo>
                <a:lnTo>
                  <a:pt x="1793" y="83"/>
                </a:lnTo>
                <a:lnTo>
                  <a:pt x="1833" y="57"/>
                </a:lnTo>
                <a:lnTo>
                  <a:pt x="1875" y="35"/>
                </a:lnTo>
                <a:lnTo>
                  <a:pt x="1921" y="17"/>
                </a:lnTo>
                <a:lnTo>
                  <a:pt x="1969" y="6"/>
                </a:lnTo>
                <a:lnTo>
                  <a:pt x="2018" y="0"/>
                </a:lnTo>
                <a:lnTo>
                  <a:pt x="2069" y="0"/>
                </a:lnTo>
                <a:close/>
              </a:path>
            </a:pathLst>
          </a:custGeom>
          <a:solidFill>
            <a:srgbClr val="FFFFFF"/>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a:solidFill>
                <a:schemeClr val="bg1"/>
              </a:solidFill>
            </a:endParaRPr>
          </a:p>
        </p:txBody>
      </p:sp>
      <p:sp>
        <p:nvSpPr>
          <p:cNvPr id="127" name="Rectangle 126"/>
          <p:cNvSpPr/>
          <p:nvPr/>
        </p:nvSpPr>
        <p:spPr>
          <a:xfrm>
            <a:off x="6461757" y="6031056"/>
            <a:ext cx="971436" cy="287745"/>
          </a:xfrm>
          <a:prstGeom prst="rect">
            <a:avLst/>
          </a:prstGeom>
          <a:ln>
            <a:noFill/>
          </a:ln>
        </p:spPr>
        <p:txBody>
          <a:bodyPr wrap="square" lIns="0" tIns="0" rIns="0" bIns="0" anchor="t">
            <a:spAutoFit/>
          </a:bodyPr>
          <a:lstStyle/>
          <a:p>
            <a:pPr algn="ctr" defTabSz="951133" fontAlgn="base">
              <a:lnSpc>
                <a:spcPts val="1122"/>
              </a:lnSpc>
              <a:spcBef>
                <a:spcPct val="0"/>
              </a:spcBef>
              <a:defRPr/>
            </a:pPr>
            <a:r>
              <a:rPr lang="en-US" sz="1122" kern="0" dirty="0">
                <a:solidFill>
                  <a:schemeClr val="bg1"/>
                </a:solidFill>
              </a:rPr>
              <a:t>Mobile Device Management</a:t>
            </a:r>
          </a:p>
        </p:txBody>
      </p:sp>
      <p:sp>
        <p:nvSpPr>
          <p:cNvPr id="128" name="Rectangle 127"/>
          <p:cNvSpPr/>
          <p:nvPr/>
        </p:nvSpPr>
        <p:spPr>
          <a:xfrm>
            <a:off x="4800830" y="4991060"/>
            <a:ext cx="1304115" cy="287745"/>
          </a:xfrm>
          <a:prstGeom prst="rect">
            <a:avLst/>
          </a:prstGeom>
          <a:ln>
            <a:noFill/>
          </a:ln>
        </p:spPr>
        <p:txBody>
          <a:bodyPr wrap="square" lIns="0" tIns="0" rIns="0" bIns="0" anchor="t">
            <a:spAutoFit/>
          </a:bodyPr>
          <a:lstStyle/>
          <a:p>
            <a:pPr algn="ctr" defTabSz="951133" fontAlgn="base">
              <a:lnSpc>
                <a:spcPts val="1122"/>
              </a:lnSpc>
              <a:spcBef>
                <a:spcPct val="0"/>
              </a:spcBef>
              <a:defRPr/>
            </a:pPr>
            <a:r>
              <a:rPr lang="en-US" sz="1122" kern="0" dirty="0">
                <a:solidFill>
                  <a:schemeClr val="bg1"/>
                </a:solidFill>
              </a:rPr>
              <a:t>Active Directory Join &amp; Group Policy</a:t>
            </a:r>
          </a:p>
        </p:txBody>
      </p:sp>
      <p:sp>
        <p:nvSpPr>
          <p:cNvPr id="129" name="Rectangle 128"/>
          <p:cNvSpPr/>
          <p:nvPr/>
        </p:nvSpPr>
        <p:spPr bwMode="auto">
          <a:xfrm>
            <a:off x="441347" y="3783124"/>
            <a:ext cx="3730413" cy="2797412"/>
          </a:xfrm>
          <a:prstGeom prst="rect">
            <a:avLst/>
          </a:prstGeom>
          <a:solidFill>
            <a:schemeClr val="accent1">
              <a:lumMod val="75000"/>
            </a:schemeClr>
          </a:solidFill>
          <a:ln w="9525" cap="flat" cmpd="sng" algn="ctr">
            <a:no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30" name="Freeform 46"/>
          <p:cNvSpPr>
            <a:spLocks noEditPoints="1"/>
          </p:cNvSpPr>
          <p:nvPr/>
        </p:nvSpPr>
        <p:spPr bwMode="auto">
          <a:xfrm>
            <a:off x="2900065" y="5590228"/>
            <a:ext cx="437051" cy="358304"/>
          </a:xfrm>
          <a:custGeom>
            <a:avLst/>
            <a:gdLst>
              <a:gd name="T0" fmla="*/ 20 w 222"/>
              <a:gd name="T1" fmla="*/ 98 h 182"/>
              <a:gd name="T2" fmla="*/ 29 w 222"/>
              <a:gd name="T3" fmla="*/ 103 h 182"/>
              <a:gd name="T4" fmla="*/ 42 w 222"/>
              <a:gd name="T5" fmla="*/ 118 h 182"/>
              <a:gd name="T6" fmla="*/ 66 w 222"/>
              <a:gd name="T7" fmla="*/ 138 h 182"/>
              <a:gd name="T8" fmla="*/ 112 w 222"/>
              <a:gd name="T9" fmla="*/ 149 h 182"/>
              <a:gd name="T10" fmla="*/ 159 w 222"/>
              <a:gd name="T11" fmla="*/ 138 h 182"/>
              <a:gd name="T12" fmla="*/ 183 w 222"/>
              <a:gd name="T13" fmla="*/ 118 h 182"/>
              <a:gd name="T14" fmla="*/ 194 w 222"/>
              <a:gd name="T15" fmla="*/ 103 h 182"/>
              <a:gd name="T16" fmla="*/ 200 w 222"/>
              <a:gd name="T17" fmla="*/ 98 h 182"/>
              <a:gd name="T18" fmla="*/ 211 w 222"/>
              <a:gd name="T19" fmla="*/ 98 h 182"/>
              <a:gd name="T20" fmla="*/ 220 w 222"/>
              <a:gd name="T21" fmla="*/ 107 h 182"/>
              <a:gd name="T22" fmla="*/ 222 w 222"/>
              <a:gd name="T23" fmla="*/ 118 h 182"/>
              <a:gd name="T24" fmla="*/ 216 w 222"/>
              <a:gd name="T25" fmla="*/ 129 h 182"/>
              <a:gd name="T26" fmla="*/ 200 w 222"/>
              <a:gd name="T27" fmla="*/ 147 h 182"/>
              <a:gd name="T28" fmla="*/ 159 w 222"/>
              <a:gd name="T29" fmla="*/ 173 h 182"/>
              <a:gd name="T30" fmla="*/ 110 w 222"/>
              <a:gd name="T31" fmla="*/ 182 h 182"/>
              <a:gd name="T32" fmla="*/ 79 w 222"/>
              <a:gd name="T33" fmla="*/ 178 h 182"/>
              <a:gd name="T34" fmla="*/ 49 w 222"/>
              <a:gd name="T35" fmla="*/ 167 h 182"/>
              <a:gd name="T36" fmla="*/ 22 w 222"/>
              <a:gd name="T37" fmla="*/ 147 h 182"/>
              <a:gd name="T38" fmla="*/ 3 w 222"/>
              <a:gd name="T39" fmla="*/ 123 h 182"/>
              <a:gd name="T40" fmla="*/ 0 w 222"/>
              <a:gd name="T41" fmla="*/ 114 h 182"/>
              <a:gd name="T42" fmla="*/ 5 w 222"/>
              <a:gd name="T43" fmla="*/ 103 h 182"/>
              <a:gd name="T44" fmla="*/ 18 w 222"/>
              <a:gd name="T45" fmla="*/ 98 h 182"/>
              <a:gd name="T46" fmla="*/ 176 w 222"/>
              <a:gd name="T47" fmla="*/ 0 h 182"/>
              <a:gd name="T48" fmla="*/ 185 w 222"/>
              <a:gd name="T49" fmla="*/ 4 h 182"/>
              <a:gd name="T50" fmla="*/ 191 w 222"/>
              <a:gd name="T51" fmla="*/ 11 h 182"/>
              <a:gd name="T52" fmla="*/ 196 w 222"/>
              <a:gd name="T53" fmla="*/ 19 h 182"/>
              <a:gd name="T54" fmla="*/ 196 w 222"/>
              <a:gd name="T55" fmla="*/ 30 h 182"/>
              <a:gd name="T56" fmla="*/ 191 w 222"/>
              <a:gd name="T57" fmla="*/ 39 h 182"/>
              <a:gd name="T58" fmla="*/ 185 w 222"/>
              <a:gd name="T59" fmla="*/ 46 h 182"/>
              <a:gd name="T60" fmla="*/ 176 w 222"/>
              <a:gd name="T61" fmla="*/ 50 h 182"/>
              <a:gd name="T62" fmla="*/ 165 w 222"/>
              <a:gd name="T63" fmla="*/ 50 h 182"/>
              <a:gd name="T64" fmla="*/ 156 w 222"/>
              <a:gd name="T65" fmla="*/ 46 h 182"/>
              <a:gd name="T66" fmla="*/ 150 w 222"/>
              <a:gd name="T67" fmla="*/ 39 h 182"/>
              <a:gd name="T68" fmla="*/ 145 w 222"/>
              <a:gd name="T69" fmla="*/ 30 h 182"/>
              <a:gd name="T70" fmla="*/ 145 w 222"/>
              <a:gd name="T71" fmla="*/ 19 h 182"/>
              <a:gd name="T72" fmla="*/ 150 w 222"/>
              <a:gd name="T73" fmla="*/ 11 h 182"/>
              <a:gd name="T74" fmla="*/ 156 w 222"/>
              <a:gd name="T75" fmla="*/ 4 h 182"/>
              <a:gd name="T76" fmla="*/ 165 w 222"/>
              <a:gd name="T77" fmla="*/ 0 h 182"/>
              <a:gd name="T78" fmla="*/ 53 w 222"/>
              <a:gd name="T79" fmla="*/ 0 h 182"/>
              <a:gd name="T80" fmla="*/ 62 w 222"/>
              <a:gd name="T81" fmla="*/ 0 h 182"/>
              <a:gd name="T82" fmla="*/ 71 w 222"/>
              <a:gd name="T83" fmla="*/ 6 h 182"/>
              <a:gd name="T84" fmla="*/ 75 w 222"/>
              <a:gd name="T85" fmla="*/ 15 h 182"/>
              <a:gd name="T86" fmla="*/ 77 w 222"/>
              <a:gd name="T87" fmla="*/ 24 h 182"/>
              <a:gd name="T88" fmla="*/ 75 w 222"/>
              <a:gd name="T89" fmla="*/ 35 h 182"/>
              <a:gd name="T90" fmla="*/ 71 w 222"/>
              <a:gd name="T91" fmla="*/ 44 h 182"/>
              <a:gd name="T92" fmla="*/ 62 w 222"/>
              <a:gd name="T93" fmla="*/ 48 h 182"/>
              <a:gd name="T94" fmla="*/ 53 w 222"/>
              <a:gd name="T95" fmla="*/ 50 h 182"/>
              <a:gd name="T96" fmla="*/ 42 w 222"/>
              <a:gd name="T97" fmla="*/ 48 h 182"/>
              <a:gd name="T98" fmla="*/ 33 w 222"/>
              <a:gd name="T99" fmla="*/ 44 h 182"/>
              <a:gd name="T100" fmla="*/ 29 w 222"/>
              <a:gd name="T101" fmla="*/ 35 h 182"/>
              <a:gd name="T102" fmla="*/ 27 w 222"/>
              <a:gd name="T103" fmla="*/ 24 h 182"/>
              <a:gd name="T104" fmla="*/ 29 w 222"/>
              <a:gd name="T105" fmla="*/ 15 h 182"/>
              <a:gd name="T106" fmla="*/ 33 w 222"/>
              <a:gd name="T107" fmla="*/ 6 h 182"/>
              <a:gd name="T108" fmla="*/ 42 w 222"/>
              <a:gd name="T109" fmla="*/ 0 h 182"/>
              <a:gd name="T110" fmla="*/ 53 w 222"/>
              <a:gd name="T111"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2" h="182">
                <a:moveTo>
                  <a:pt x="18" y="98"/>
                </a:moveTo>
                <a:lnTo>
                  <a:pt x="20" y="98"/>
                </a:lnTo>
                <a:lnTo>
                  <a:pt x="25" y="101"/>
                </a:lnTo>
                <a:lnTo>
                  <a:pt x="29" y="103"/>
                </a:lnTo>
                <a:lnTo>
                  <a:pt x="31" y="105"/>
                </a:lnTo>
                <a:lnTo>
                  <a:pt x="42" y="118"/>
                </a:lnTo>
                <a:lnTo>
                  <a:pt x="53" y="129"/>
                </a:lnTo>
                <a:lnTo>
                  <a:pt x="66" y="138"/>
                </a:lnTo>
                <a:lnTo>
                  <a:pt x="88" y="147"/>
                </a:lnTo>
                <a:lnTo>
                  <a:pt x="112" y="149"/>
                </a:lnTo>
                <a:lnTo>
                  <a:pt x="137" y="147"/>
                </a:lnTo>
                <a:lnTo>
                  <a:pt x="159" y="138"/>
                </a:lnTo>
                <a:lnTo>
                  <a:pt x="169" y="129"/>
                </a:lnTo>
                <a:lnTo>
                  <a:pt x="183" y="118"/>
                </a:lnTo>
                <a:lnTo>
                  <a:pt x="191" y="105"/>
                </a:lnTo>
                <a:lnTo>
                  <a:pt x="194" y="103"/>
                </a:lnTo>
                <a:lnTo>
                  <a:pt x="198" y="101"/>
                </a:lnTo>
                <a:lnTo>
                  <a:pt x="200" y="98"/>
                </a:lnTo>
                <a:lnTo>
                  <a:pt x="205" y="98"/>
                </a:lnTo>
                <a:lnTo>
                  <a:pt x="211" y="98"/>
                </a:lnTo>
                <a:lnTo>
                  <a:pt x="218" y="103"/>
                </a:lnTo>
                <a:lnTo>
                  <a:pt x="220" y="107"/>
                </a:lnTo>
                <a:lnTo>
                  <a:pt x="222" y="114"/>
                </a:lnTo>
                <a:lnTo>
                  <a:pt x="222" y="118"/>
                </a:lnTo>
                <a:lnTo>
                  <a:pt x="220" y="123"/>
                </a:lnTo>
                <a:lnTo>
                  <a:pt x="216" y="129"/>
                </a:lnTo>
                <a:lnTo>
                  <a:pt x="211" y="136"/>
                </a:lnTo>
                <a:lnTo>
                  <a:pt x="200" y="147"/>
                </a:lnTo>
                <a:lnTo>
                  <a:pt x="180" y="162"/>
                </a:lnTo>
                <a:lnTo>
                  <a:pt x="159" y="173"/>
                </a:lnTo>
                <a:lnTo>
                  <a:pt x="134" y="180"/>
                </a:lnTo>
                <a:lnTo>
                  <a:pt x="110" y="182"/>
                </a:lnTo>
                <a:lnTo>
                  <a:pt x="95" y="182"/>
                </a:lnTo>
                <a:lnTo>
                  <a:pt x="79" y="178"/>
                </a:lnTo>
                <a:lnTo>
                  <a:pt x="64" y="173"/>
                </a:lnTo>
                <a:lnTo>
                  <a:pt x="49" y="167"/>
                </a:lnTo>
                <a:lnTo>
                  <a:pt x="36" y="158"/>
                </a:lnTo>
                <a:lnTo>
                  <a:pt x="22" y="147"/>
                </a:lnTo>
                <a:lnTo>
                  <a:pt x="11" y="136"/>
                </a:lnTo>
                <a:lnTo>
                  <a:pt x="3" y="123"/>
                </a:lnTo>
                <a:lnTo>
                  <a:pt x="0" y="118"/>
                </a:lnTo>
                <a:lnTo>
                  <a:pt x="0" y="114"/>
                </a:lnTo>
                <a:lnTo>
                  <a:pt x="3" y="107"/>
                </a:lnTo>
                <a:lnTo>
                  <a:pt x="5" y="103"/>
                </a:lnTo>
                <a:lnTo>
                  <a:pt x="11" y="98"/>
                </a:lnTo>
                <a:lnTo>
                  <a:pt x="18" y="98"/>
                </a:lnTo>
                <a:close/>
                <a:moveTo>
                  <a:pt x="169" y="0"/>
                </a:moveTo>
                <a:lnTo>
                  <a:pt x="176" y="0"/>
                </a:lnTo>
                <a:lnTo>
                  <a:pt x="180" y="0"/>
                </a:lnTo>
                <a:lnTo>
                  <a:pt x="185" y="4"/>
                </a:lnTo>
                <a:lnTo>
                  <a:pt x="189" y="6"/>
                </a:lnTo>
                <a:lnTo>
                  <a:pt x="191" y="11"/>
                </a:lnTo>
                <a:lnTo>
                  <a:pt x="194" y="15"/>
                </a:lnTo>
                <a:lnTo>
                  <a:pt x="196" y="19"/>
                </a:lnTo>
                <a:lnTo>
                  <a:pt x="196" y="24"/>
                </a:lnTo>
                <a:lnTo>
                  <a:pt x="196" y="30"/>
                </a:lnTo>
                <a:lnTo>
                  <a:pt x="194" y="35"/>
                </a:lnTo>
                <a:lnTo>
                  <a:pt x="191" y="39"/>
                </a:lnTo>
                <a:lnTo>
                  <a:pt x="189" y="44"/>
                </a:lnTo>
                <a:lnTo>
                  <a:pt x="185" y="46"/>
                </a:lnTo>
                <a:lnTo>
                  <a:pt x="180" y="48"/>
                </a:lnTo>
                <a:lnTo>
                  <a:pt x="176" y="50"/>
                </a:lnTo>
                <a:lnTo>
                  <a:pt x="169" y="50"/>
                </a:lnTo>
                <a:lnTo>
                  <a:pt x="165" y="50"/>
                </a:lnTo>
                <a:lnTo>
                  <a:pt x="161" y="48"/>
                </a:lnTo>
                <a:lnTo>
                  <a:pt x="156" y="46"/>
                </a:lnTo>
                <a:lnTo>
                  <a:pt x="152" y="44"/>
                </a:lnTo>
                <a:lnTo>
                  <a:pt x="150" y="39"/>
                </a:lnTo>
                <a:lnTo>
                  <a:pt x="148" y="35"/>
                </a:lnTo>
                <a:lnTo>
                  <a:pt x="145" y="30"/>
                </a:lnTo>
                <a:lnTo>
                  <a:pt x="145" y="24"/>
                </a:lnTo>
                <a:lnTo>
                  <a:pt x="145" y="19"/>
                </a:lnTo>
                <a:lnTo>
                  <a:pt x="148" y="15"/>
                </a:lnTo>
                <a:lnTo>
                  <a:pt x="150" y="11"/>
                </a:lnTo>
                <a:lnTo>
                  <a:pt x="152" y="6"/>
                </a:lnTo>
                <a:lnTo>
                  <a:pt x="156" y="4"/>
                </a:lnTo>
                <a:lnTo>
                  <a:pt x="161" y="0"/>
                </a:lnTo>
                <a:lnTo>
                  <a:pt x="165" y="0"/>
                </a:lnTo>
                <a:lnTo>
                  <a:pt x="169" y="0"/>
                </a:lnTo>
                <a:close/>
                <a:moveTo>
                  <a:pt x="53" y="0"/>
                </a:moveTo>
                <a:lnTo>
                  <a:pt x="57" y="0"/>
                </a:lnTo>
                <a:lnTo>
                  <a:pt x="62" y="0"/>
                </a:lnTo>
                <a:lnTo>
                  <a:pt x="66" y="4"/>
                </a:lnTo>
                <a:lnTo>
                  <a:pt x="71" y="6"/>
                </a:lnTo>
                <a:lnTo>
                  <a:pt x="73" y="11"/>
                </a:lnTo>
                <a:lnTo>
                  <a:pt x="75" y="15"/>
                </a:lnTo>
                <a:lnTo>
                  <a:pt x="77" y="19"/>
                </a:lnTo>
                <a:lnTo>
                  <a:pt x="77" y="24"/>
                </a:lnTo>
                <a:lnTo>
                  <a:pt x="77" y="30"/>
                </a:lnTo>
                <a:lnTo>
                  <a:pt x="75" y="35"/>
                </a:lnTo>
                <a:lnTo>
                  <a:pt x="73" y="39"/>
                </a:lnTo>
                <a:lnTo>
                  <a:pt x="71" y="44"/>
                </a:lnTo>
                <a:lnTo>
                  <a:pt x="66" y="46"/>
                </a:lnTo>
                <a:lnTo>
                  <a:pt x="62" y="48"/>
                </a:lnTo>
                <a:lnTo>
                  <a:pt x="57" y="50"/>
                </a:lnTo>
                <a:lnTo>
                  <a:pt x="53" y="50"/>
                </a:lnTo>
                <a:lnTo>
                  <a:pt x="47" y="50"/>
                </a:lnTo>
                <a:lnTo>
                  <a:pt x="42" y="48"/>
                </a:lnTo>
                <a:lnTo>
                  <a:pt x="38" y="46"/>
                </a:lnTo>
                <a:lnTo>
                  <a:pt x="33" y="44"/>
                </a:lnTo>
                <a:lnTo>
                  <a:pt x="31" y="39"/>
                </a:lnTo>
                <a:lnTo>
                  <a:pt x="29" y="35"/>
                </a:lnTo>
                <a:lnTo>
                  <a:pt x="27" y="30"/>
                </a:lnTo>
                <a:lnTo>
                  <a:pt x="27" y="24"/>
                </a:lnTo>
                <a:lnTo>
                  <a:pt x="27" y="19"/>
                </a:lnTo>
                <a:lnTo>
                  <a:pt x="29" y="15"/>
                </a:lnTo>
                <a:lnTo>
                  <a:pt x="31" y="11"/>
                </a:lnTo>
                <a:lnTo>
                  <a:pt x="33" y="6"/>
                </a:lnTo>
                <a:lnTo>
                  <a:pt x="38" y="4"/>
                </a:lnTo>
                <a:lnTo>
                  <a:pt x="42" y="0"/>
                </a:lnTo>
                <a:lnTo>
                  <a:pt x="47" y="0"/>
                </a:lnTo>
                <a:lnTo>
                  <a:pt x="53" y="0"/>
                </a:lnTo>
                <a:close/>
              </a:path>
            </a:pathLst>
          </a:custGeom>
          <a:solidFill>
            <a:srgbClr val="FFFFFF"/>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a:solidFill>
                <a:schemeClr val="bg1"/>
              </a:solidFill>
            </a:endParaRPr>
          </a:p>
        </p:txBody>
      </p:sp>
      <p:sp>
        <p:nvSpPr>
          <p:cNvPr id="131" name="Rectangle 130"/>
          <p:cNvSpPr/>
          <p:nvPr/>
        </p:nvSpPr>
        <p:spPr>
          <a:xfrm>
            <a:off x="2557815" y="6015606"/>
            <a:ext cx="1121551" cy="381916"/>
          </a:xfrm>
          <a:prstGeom prst="rect">
            <a:avLst/>
          </a:prstGeom>
        </p:spPr>
        <p:txBody>
          <a:bodyPr wrap="square">
            <a:spAutoFit/>
          </a:bodyPr>
          <a:lstStyle/>
          <a:p>
            <a:pPr algn="ctr" defTabSz="951133" fontAlgn="base">
              <a:lnSpc>
                <a:spcPts val="1122"/>
              </a:lnSpc>
              <a:spcBef>
                <a:spcPct val="0"/>
              </a:spcBef>
              <a:defRPr/>
            </a:pPr>
            <a:r>
              <a:rPr lang="en-US" sz="1122" kern="0" dirty="0">
                <a:solidFill>
                  <a:schemeClr val="bg1"/>
                </a:solidFill>
              </a:rPr>
              <a:t>Windows Hello</a:t>
            </a:r>
          </a:p>
        </p:txBody>
      </p:sp>
      <p:sp>
        <p:nvSpPr>
          <p:cNvPr id="132" name="Rectangle 131"/>
          <p:cNvSpPr/>
          <p:nvPr/>
        </p:nvSpPr>
        <p:spPr>
          <a:xfrm>
            <a:off x="2288556" y="4975610"/>
            <a:ext cx="1632086" cy="381916"/>
          </a:xfrm>
          <a:prstGeom prst="rect">
            <a:avLst/>
          </a:prstGeom>
        </p:spPr>
        <p:txBody>
          <a:bodyPr wrap="square">
            <a:spAutoFit/>
          </a:bodyPr>
          <a:lstStyle/>
          <a:p>
            <a:pPr algn="ctr" defTabSz="951133" fontAlgn="base">
              <a:lnSpc>
                <a:spcPts val="1122"/>
              </a:lnSpc>
              <a:spcBef>
                <a:spcPct val="0"/>
              </a:spcBef>
              <a:defRPr/>
            </a:pPr>
            <a:r>
              <a:rPr lang="en-US" sz="1122" kern="0" dirty="0">
                <a:solidFill>
                  <a:schemeClr val="bg1"/>
                </a:solidFill>
              </a:rPr>
              <a:t>Windows Information Protection</a:t>
            </a:r>
          </a:p>
        </p:txBody>
      </p:sp>
      <p:grpSp>
        <p:nvGrpSpPr>
          <p:cNvPr id="133" name="Group 132"/>
          <p:cNvGrpSpPr/>
          <p:nvPr/>
        </p:nvGrpSpPr>
        <p:grpSpPr>
          <a:xfrm>
            <a:off x="2867540" y="4374296"/>
            <a:ext cx="447329" cy="523126"/>
            <a:chOff x="5900174" y="-711955"/>
            <a:chExt cx="422368" cy="457564"/>
          </a:xfrm>
        </p:grpSpPr>
        <p:sp>
          <p:nvSpPr>
            <p:cNvPr id="134" name="Oval 340"/>
            <p:cNvSpPr>
              <a:spLocks noChangeArrowheads="1"/>
            </p:cNvSpPr>
            <p:nvPr/>
          </p:nvSpPr>
          <p:spPr bwMode="auto">
            <a:xfrm>
              <a:off x="6064152" y="-567059"/>
              <a:ext cx="94412" cy="94055"/>
            </a:xfrm>
            <a:prstGeom prst="ellipse">
              <a:avLst/>
            </a:prstGeom>
            <a:noFill/>
            <a:ln w="19050" cap="flat" cmpd="sng" algn="ctr">
              <a:solidFill>
                <a:srgbClr val="FFFFFF"/>
              </a:solidFill>
              <a:prstDash val="solid"/>
              <a:headEnd type="none" w="med" len="med"/>
              <a:tailEnd type="none" w="med" len="med"/>
            </a:ln>
            <a:effectLst/>
            <a:extLst/>
          </p:spPr>
          <p:txBody>
            <a:bodyPr rot="0" spcFirstLastPara="0" vertOverflow="overflow" horzOverflow="overflow" vert="horz" wrap="square" lIns="186494" tIns="149195" rIns="186494" bIns="149195"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a:solidFill>
                  <a:schemeClr val="bg1"/>
                </a:solidFill>
                <a:latin typeface="Segoe UI"/>
                <a:ea typeface="Segoe UI" pitchFamily="34" charset="0"/>
                <a:cs typeface="Segoe UI" pitchFamily="34" charset="0"/>
              </a:endParaRPr>
            </a:p>
          </p:txBody>
        </p:sp>
        <p:sp>
          <p:nvSpPr>
            <p:cNvPr id="135" name="Oval 341"/>
            <p:cNvSpPr>
              <a:spLocks noChangeArrowheads="1"/>
            </p:cNvSpPr>
            <p:nvPr/>
          </p:nvSpPr>
          <p:spPr bwMode="auto">
            <a:xfrm>
              <a:off x="6097138" y="-394201"/>
              <a:ext cx="28440" cy="30504"/>
            </a:xfrm>
            <a:prstGeom prst="ellipse">
              <a:avLst/>
            </a:prstGeom>
            <a:noFill/>
            <a:ln w="19050" cap="flat" cmpd="sng" algn="ctr">
              <a:solidFill>
                <a:srgbClr val="FFFFFF"/>
              </a:solidFill>
              <a:prstDash val="solid"/>
              <a:headEnd type="none" w="med" len="med"/>
              <a:tailEnd type="none" w="med" len="med"/>
            </a:ln>
            <a:effectLst/>
            <a:extLst/>
          </p:spPr>
          <p:txBody>
            <a:bodyPr rot="0" spcFirstLastPara="0" vertOverflow="overflow" horzOverflow="overflow" vert="horz" wrap="square" lIns="186494" tIns="149195" rIns="186494" bIns="149195"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a:solidFill>
                  <a:schemeClr val="bg1"/>
                </a:solidFill>
                <a:latin typeface="Segoe UI"/>
                <a:ea typeface="Segoe UI" pitchFamily="34" charset="0"/>
                <a:cs typeface="Segoe UI" pitchFamily="34" charset="0"/>
              </a:endParaRPr>
            </a:p>
          </p:txBody>
        </p:sp>
        <p:sp>
          <p:nvSpPr>
            <p:cNvPr id="136" name="Line 342"/>
            <p:cNvSpPr>
              <a:spLocks noChangeShapeType="1"/>
            </p:cNvSpPr>
            <p:nvPr/>
          </p:nvSpPr>
          <p:spPr bwMode="auto">
            <a:xfrm>
              <a:off x="6147383" y="-544182"/>
              <a:ext cx="116773" cy="0"/>
            </a:xfrm>
            <a:prstGeom prst="line">
              <a:avLst/>
            </a:prstGeom>
            <a:noFill/>
            <a:ln w="19050" cap="flat" cmpd="sng" algn="ctr">
              <a:solidFill>
                <a:srgbClr val="FFFFFF"/>
              </a:solidFill>
              <a:prstDash val="solid"/>
              <a:headEnd type="none" w="med" len="med"/>
              <a:tailEnd type="none" w="med" len="med"/>
            </a:ln>
            <a:effectLst/>
            <a:extLst/>
          </p:spPr>
          <p:txBody>
            <a:bodyPr rot="0" spcFirstLastPara="0" vertOverflow="overflow" horzOverflow="overflow" vert="horz" wrap="square" lIns="186494" tIns="149195" rIns="186494" bIns="149195"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a:solidFill>
                  <a:schemeClr val="bg1"/>
                </a:solidFill>
                <a:latin typeface="Segoe UI"/>
                <a:ea typeface="Segoe UI" pitchFamily="34" charset="0"/>
                <a:cs typeface="Segoe UI" pitchFamily="34" charset="0"/>
              </a:endParaRPr>
            </a:p>
          </p:txBody>
        </p:sp>
        <p:sp>
          <p:nvSpPr>
            <p:cNvPr id="137" name="Line 343"/>
            <p:cNvSpPr>
              <a:spLocks noChangeShapeType="1"/>
            </p:cNvSpPr>
            <p:nvPr/>
          </p:nvSpPr>
          <p:spPr bwMode="auto">
            <a:xfrm>
              <a:off x="6147383" y="-495882"/>
              <a:ext cx="116773" cy="0"/>
            </a:xfrm>
            <a:prstGeom prst="line">
              <a:avLst/>
            </a:prstGeom>
            <a:noFill/>
            <a:ln w="19050" cap="flat" cmpd="sng" algn="ctr">
              <a:solidFill>
                <a:srgbClr val="FFFFFF"/>
              </a:solidFill>
              <a:prstDash val="solid"/>
              <a:headEnd type="none" w="med" len="med"/>
              <a:tailEnd type="none" w="med" len="med"/>
            </a:ln>
            <a:effectLst/>
            <a:extLst/>
          </p:spPr>
          <p:txBody>
            <a:bodyPr rot="0" spcFirstLastPara="0" vertOverflow="overflow" horzOverflow="overflow" vert="horz" wrap="square" lIns="186494" tIns="149195" rIns="186494" bIns="149195"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a:solidFill>
                  <a:schemeClr val="bg1"/>
                </a:solidFill>
                <a:latin typeface="Segoe UI"/>
                <a:ea typeface="Segoe UI" pitchFamily="34" charset="0"/>
                <a:cs typeface="Segoe UI" pitchFamily="34" charset="0"/>
              </a:endParaRPr>
            </a:p>
          </p:txBody>
        </p:sp>
        <p:sp>
          <p:nvSpPr>
            <p:cNvPr id="138" name="Freeform 512"/>
            <p:cNvSpPr>
              <a:spLocks/>
            </p:cNvSpPr>
            <p:nvPr/>
          </p:nvSpPr>
          <p:spPr bwMode="auto">
            <a:xfrm>
              <a:off x="5900174" y="-711955"/>
              <a:ext cx="422368" cy="457564"/>
            </a:xfrm>
            <a:custGeom>
              <a:avLst/>
              <a:gdLst>
                <a:gd name="T0" fmla="*/ 70 w 72"/>
                <a:gd name="T1" fmla="*/ 0 h 76"/>
                <a:gd name="T2" fmla="*/ 7 w 72"/>
                <a:gd name="T3" fmla="*/ 0 h 76"/>
                <a:gd name="T4" fmla="*/ 5 w 72"/>
                <a:gd name="T5" fmla="*/ 2 h 76"/>
                <a:gd name="T6" fmla="*/ 2 w 72"/>
                <a:gd name="T7" fmla="*/ 5 h 76"/>
                <a:gd name="T8" fmla="*/ 0 w 72"/>
                <a:gd name="T9" fmla="*/ 7 h 76"/>
                <a:gd name="T10" fmla="*/ 0 w 72"/>
                <a:gd name="T11" fmla="*/ 17 h 76"/>
                <a:gd name="T12" fmla="*/ 2 w 72"/>
                <a:gd name="T13" fmla="*/ 19 h 76"/>
                <a:gd name="T14" fmla="*/ 5 w 72"/>
                <a:gd name="T15" fmla="*/ 21 h 76"/>
                <a:gd name="T16" fmla="*/ 5 w 72"/>
                <a:gd name="T17" fmla="*/ 55 h 76"/>
                <a:gd name="T18" fmla="*/ 2 w 72"/>
                <a:gd name="T19" fmla="*/ 57 h 76"/>
                <a:gd name="T20" fmla="*/ 0 w 72"/>
                <a:gd name="T21" fmla="*/ 59 h 76"/>
                <a:gd name="T22" fmla="*/ 0 w 72"/>
                <a:gd name="T23" fmla="*/ 69 h 76"/>
                <a:gd name="T24" fmla="*/ 2 w 72"/>
                <a:gd name="T25" fmla="*/ 71 h 76"/>
                <a:gd name="T26" fmla="*/ 5 w 72"/>
                <a:gd name="T27" fmla="*/ 74 h 76"/>
                <a:gd name="T28" fmla="*/ 7 w 72"/>
                <a:gd name="T29" fmla="*/ 76 h 76"/>
                <a:gd name="T30" fmla="*/ 70 w 72"/>
                <a:gd name="T31" fmla="*/ 76 h 76"/>
                <a:gd name="T32" fmla="*/ 72 w 72"/>
                <a:gd name="T33" fmla="*/ 74 h 76"/>
                <a:gd name="T34" fmla="*/ 72 w 72"/>
                <a:gd name="T35" fmla="*/ 2 h 76"/>
                <a:gd name="T36" fmla="*/ 70 w 72"/>
                <a:gd name="T3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6">
                  <a:moveTo>
                    <a:pt x="70" y="0"/>
                  </a:moveTo>
                  <a:cubicBezTo>
                    <a:pt x="7" y="0"/>
                    <a:pt x="7" y="0"/>
                    <a:pt x="7" y="0"/>
                  </a:cubicBezTo>
                  <a:cubicBezTo>
                    <a:pt x="6" y="0"/>
                    <a:pt x="5" y="1"/>
                    <a:pt x="5" y="2"/>
                  </a:cubicBezTo>
                  <a:cubicBezTo>
                    <a:pt x="5" y="4"/>
                    <a:pt x="4" y="5"/>
                    <a:pt x="2" y="5"/>
                  </a:cubicBezTo>
                  <a:cubicBezTo>
                    <a:pt x="1" y="5"/>
                    <a:pt x="0" y="6"/>
                    <a:pt x="0" y="7"/>
                  </a:cubicBezTo>
                  <a:cubicBezTo>
                    <a:pt x="0" y="17"/>
                    <a:pt x="0" y="17"/>
                    <a:pt x="0" y="17"/>
                  </a:cubicBezTo>
                  <a:cubicBezTo>
                    <a:pt x="0" y="18"/>
                    <a:pt x="1" y="19"/>
                    <a:pt x="2" y="19"/>
                  </a:cubicBezTo>
                  <a:cubicBezTo>
                    <a:pt x="4" y="19"/>
                    <a:pt x="5" y="20"/>
                    <a:pt x="5" y="21"/>
                  </a:cubicBezTo>
                  <a:cubicBezTo>
                    <a:pt x="5" y="55"/>
                    <a:pt x="5" y="55"/>
                    <a:pt x="5" y="55"/>
                  </a:cubicBezTo>
                  <a:cubicBezTo>
                    <a:pt x="5" y="56"/>
                    <a:pt x="4" y="57"/>
                    <a:pt x="2" y="57"/>
                  </a:cubicBezTo>
                  <a:cubicBezTo>
                    <a:pt x="1" y="57"/>
                    <a:pt x="0" y="58"/>
                    <a:pt x="0" y="59"/>
                  </a:cubicBezTo>
                  <a:cubicBezTo>
                    <a:pt x="0" y="69"/>
                    <a:pt x="0" y="69"/>
                    <a:pt x="0" y="69"/>
                  </a:cubicBezTo>
                  <a:cubicBezTo>
                    <a:pt x="0" y="70"/>
                    <a:pt x="1" y="71"/>
                    <a:pt x="2" y="71"/>
                  </a:cubicBezTo>
                  <a:cubicBezTo>
                    <a:pt x="4" y="71"/>
                    <a:pt x="5" y="72"/>
                    <a:pt x="5" y="74"/>
                  </a:cubicBezTo>
                  <a:cubicBezTo>
                    <a:pt x="5" y="75"/>
                    <a:pt x="6" y="76"/>
                    <a:pt x="7" y="76"/>
                  </a:cubicBezTo>
                  <a:cubicBezTo>
                    <a:pt x="70" y="76"/>
                    <a:pt x="70" y="76"/>
                    <a:pt x="70" y="76"/>
                  </a:cubicBezTo>
                  <a:cubicBezTo>
                    <a:pt x="71" y="76"/>
                    <a:pt x="72" y="75"/>
                    <a:pt x="72" y="74"/>
                  </a:cubicBezTo>
                  <a:cubicBezTo>
                    <a:pt x="72" y="2"/>
                    <a:pt x="72" y="2"/>
                    <a:pt x="72" y="2"/>
                  </a:cubicBezTo>
                  <a:cubicBezTo>
                    <a:pt x="72" y="1"/>
                    <a:pt x="71" y="0"/>
                    <a:pt x="70" y="0"/>
                  </a:cubicBezTo>
                  <a:close/>
                </a:path>
              </a:pathLst>
            </a:custGeom>
            <a:noFill/>
            <a:ln w="19050" cap="flat" cmpd="sng" algn="ctr">
              <a:solidFill>
                <a:srgbClr val="FFFFFF"/>
              </a:solidFill>
              <a:prstDash val="solid"/>
              <a:headEnd type="none" w="med" len="med"/>
              <a:tailEnd type="none" w="med" len="med"/>
            </a:ln>
            <a:effectLst/>
            <a:extLst/>
          </p:spPr>
          <p:txBody>
            <a:bodyPr rot="0" spcFirstLastPara="0" vertOverflow="overflow" horzOverflow="overflow" vert="horz" wrap="square" lIns="186494" tIns="149195" rIns="186494" bIns="149195"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a:solidFill>
                  <a:schemeClr val="bg1"/>
                </a:solidFill>
                <a:latin typeface="Segoe UI"/>
                <a:ea typeface="Segoe UI" pitchFamily="34" charset="0"/>
                <a:cs typeface="Segoe UI" pitchFamily="34" charset="0"/>
              </a:endParaRPr>
            </a:p>
          </p:txBody>
        </p:sp>
        <p:sp>
          <p:nvSpPr>
            <p:cNvPr id="139" name="Freeform 513"/>
            <p:cNvSpPr>
              <a:spLocks/>
            </p:cNvSpPr>
            <p:nvPr/>
          </p:nvSpPr>
          <p:spPr bwMode="auto">
            <a:xfrm>
              <a:off x="5958560" y="-663657"/>
              <a:ext cx="305596" cy="360967"/>
            </a:xfrm>
            <a:custGeom>
              <a:avLst/>
              <a:gdLst>
                <a:gd name="T0" fmla="*/ 52 w 52"/>
                <a:gd name="T1" fmla="*/ 58 h 60"/>
                <a:gd name="T2" fmla="*/ 50 w 52"/>
                <a:gd name="T3" fmla="*/ 60 h 60"/>
                <a:gd name="T4" fmla="*/ 2 w 52"/>
                <a:gd name="T5" fmla="*/ 60 h 60"/>
                <a:gd name="T6" fmla="*/ 0 w 52"/>
                <a:gd name="T7" fmla="*/ 58 h 60"/>
                <a:gd name="T8" fmla="*/ 0 w 52"/>
                <a:gd name="T9" fmla="*/ 2 h 60"/>
                <a:gd name="T10" fmla="*/ 2 w 52"/>
                <a:gd name="T11" fmla="*/ 0 h 60"/>
                <a:gd name="T12" fmla="*/ 50 w 52"/>
                <a:gd name="T13" fmla="*/ 0 h 60"/>
                <a:gd name="T14" fmla="*/ 52 w 52"/>
                <a:gd name="T15" fmla="*/ 2 h 60"/>
                <a:gd name="T16" fmla="*/ 52 w 52"/>
                <a:gd name="T17"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0">
                  <a:moveTo>
                    <a:pt x="52" y="58"/>
                  </a:moveTo>
                  <a:cubicBezTo>
                    <a:pt x="52" y="59"/>
                    <a:pt x="51" y="60"/>
                    <a:pt x="50" y="60"/>
                  </a:cubicBezTo>
                  <a:cubicBezTo>
                    <a:pt x="2" y="60"/>
                    <a:pt x="2" y="60"/>
                    <a:pt x="2" y="60"/>
                  </a:cubicBezTo>
                  <a:cubicBezTo>
                    <a:pt x="1" y="60"/>
                    <a:pt x="0" y="59"/>
                    <a:pt x="0" y="58"/>
                  </a:cubicBezTo>
                  <a:cubicBezTo>
                    <a:pt x="0" y="2"/>
                    <a:pt x="0" y="2"/>
                    <a:pt x="0" y="2"/>
                  </a:cubicBezTo>
                  <a:cubicBezTo>
                    <a:pt x="0" y="1"/>
                    <a:pt x="1" y="0"/>
                    <a:pt x="2" y="0"/>
                  </a:cubicBezTo>
                  <a:cubicBezTo>
                    <a:pt x="50" y="0"/>
                    <a:pt x="50" y="0"/>
                    <a:pt x="50" y="0"/>
                  </a:cubicBezTo>
                  <a:cubicBezTo>
                    <a:pt x="51" y="0"/>
                    <a:pt x="52" y="1"/>
                    <a:pt x="52" y="2"/>
                  </a:cubicBezTo>
                  <a:lnTo>
                    <a:pt x="52" y="58"/>
                  </a:lnTo>
                  <a:close/>
                </a:path>
              </a:pathLst>
            </a:custGeom>
            <a:noFill/>
            <a:ln w="19050" cap="flat" cmpd="sng" algn="ctr">
              <a:solidFill>
                <a:srgbClr val="FFFFFF"/>
              </a:solidFill>
              <a:prstDash val="solid"/>
              <a:headEnd type="none" w="med" len="med"/>
              <a:tailEnd type="none" w="med" len="med"/>
            </a:ln>
            <a:effectLst/>
            <a:extLst/>
          </p:spPr>
          <p:txBody>
            <a:bodyPr rot="0" spcFirstLastPara="0" vertOverflow="overflow" horzOverflow="overflow" vert="horz" wrap="square" lIns="186494" tIns="149195" rIns="186494" bIns="149195"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a:solidFill>
                  <a:schemeClr val="bg1"/>
                </a:solidFill>
                <a:latin typeface="Segoe UI"/>
                <a:ea typeface="Segoe UI" pitchFamily="34" charset="0"/>
                <a:cs typeface="Segoe UI" pitchFamily="34" charset="0"/>
              </a:endParaRPr>
            </a:p>
          </p:txBody>
        </p:sp>
      </p:grpSp>
      <p:sp>
        <p:nvSpPr>
          <p:cNvPr id="140" name="Rectangle 139"/>
          <p:cNvSpPr/>
          <p:nvPr/>
        </p:nvSpPr>
        <p:spPr>
          <a:xfrm>
            <a:off x="690929" y="4975610"/>
            <a:ext cx="1592690" cy="381916"/>
          </a:xfrm>
          <a:prstGeom prst="rect">
            <a:avLst/>
          </a:prstGeom>
        </p:spPr>
        <p:txBody>
          <a:bodyPr wrap="square">
            <a:spAutoFit/>
          </a:bodyPr>
          <a:lstStyle/>
          <a:p>
            <a:pPr algn="ctr" defTabSz="951133" fontAlgn="base">
              <a:lnSpc>
                <a:spcPts val="1122"/>
              </a:lnSpc>
              <a:spcBef>
                <a:spcPct val="0"/>
              </a:spcBef>
              <a:defRPr/>
            </a:pPr>
            <a:r>
              <a:rPr lang="en-US" sz="1122" kern="0" dirty="0">
                <a:solidFill>
                  <a:schemeClr val="bg1"/>
                </a:solidFill>
              </a:rPr>
              <a:t>Most comprehensive security</a:t>
            </a:r>
          </a:p>
        </p:txBody>
      </p:sp>
      <p:sp>
        <p:nvSpPr>
          <p:cNvPr id="141" name="Rectangle 140"/>
          <p:cNvSpPr/>
          <p:nvPr/>
        </p:nvSpPr>
        <p:spPr>
          <a:xfrm>
            <a:off x="891988" y="6015606"/>
            <a:ext cx="1174138" cy="374461"/>
          </a:xfrm>
          <a:prstGeom prst="rect">
            <a:avLst/>
          </a:prstGeom>
        </p:spPr>
        <p:txBody>
          <a:bodyPr wrap="square">
            <a:spAutoFit/>
          </a:bodyPr>
          <a:lstStyle/>
          <a:p>
            <a:pPr algn="ctr" defTabSz="951133" fontAlgn="base">
              <a:lnSpc>
                <a:spcPts val="1122"/>
              </a:lnSpc>
              <a:spcBef>
                <a:spcPct val="0"/>
              </a:spcBef>
              <a:defRPr/>
            </a:pPr>
            <a:r>
              <a:rPr lang="en-US" sz="1122" kern="0" dirty="0">
                <a:solidFill>
                  <a:schemeClr val="bg1"/>
                </a:solidFill>
              </a:rPr>
              <a:t>BitLocker &amp; BitLocker to Go</a:t>
            </a:r>
          </a:p>
        </p:txBody>
      </p:sp>
      <p:sp>
        <p:nvSpPr>
          <p:cNvPr id="142" name="Freeform 7"/>
          <p:cNvSpPr>
            <a:spLocks noEditPoints="1"/>
          </p:cNvSpPr>
          <p:nvPr/>
        </p:nvSpPr>
        <p:spPr bwMode="auto">
          <a:xfrm>
            <a:off x="1264903" y="4405010"/>
            <a:ext cx="444740" cy="473999"/>
          </a:xfrm>
          <a:custGeom>
            <a:avLst/>
            <a:gdLst>
              <a:gd name="T0" fmla="*/ 128 w 304"/>
              <a:gd name="T1" fmla="*/ 23 h 324"/>
              <a:gd name="T2" fmla="*/ 106 w 304"/>
              <a:gd name="T3" fmla="*/ 33 h 324"/>
              <a:gd name="T4" fmla="*/ 64 w 304"/>
              <a:gd name="T5" fmla="*/ 53 h 324"/>
              <a:gd name="T6" fmla="*/ 20 w 304"/>
              <a:gd name="T7" fmla="*/ 60 h 324"/>
              <a:gd name="T8" fmla="*/ 21 w 304"/>
              <a:gd name="T9" fmla="*/ 141 h 324"/>
              <a:gd name="T10" fmla="*/ 40 w 304"/>
              <a:gd name="T11" fmla="*/ 196 h 324"/>
              <a:gd name="T12" fmla="*/ 89 w 304"/>
              <a:gd name="T13" fmla="*/ 255 h 324"/>
              <a:gd name="T14" fmla="*/ 151 w 304"/>
              <a:gd name="T15" fmla="*/ 299 h 324"/>
              <a:gd name="T16" fmla="*/ 214 w 304"/>
              <a:gd name="T17" fmla="*/ 255 h 324"/>
              <a:gd name="T18" fmla="*/ 263 w 304"/>
              <a:gd name="T19" fmla="*/ 196 h 324"/>
              <a:gd name="T20" fmla="*/ 282 w 304"/>
              <a:gd name="T21" fmla="*/ 141 h 324"/>
              <a:gd name="T22" fmla="*/ 283 w 304"/>
              <a:gd name="T23" fmla="*/ 60 h 324"/>
              <a:gd name="T24" fmla="*/ 237 w 304"/>
              <a:gd name="T25" fmla="*/ 53 h 324"/>
              <a:gd name="T26" fmla="*/ 196 w 304"/>
              <a:gd name="T27" fmla="*/ 33 h 324"/>
              <a:gd name="T28" fmla="*/ 175 w 304"/>
              <a:gd name="T29" fmla="*/ 23 h 324"/>
              <a:gd name="T30" fmla="*/ 151 w 304"/>
              <a:gd name="T31" fmla="*/ 0 h 324"/>
              <a:gd name="T32" fmla="*/ 167 w 304"/>
              <a:gd name="T33" fmla="*/ 1 h 324"/>
              <a:gd name="T34" fmla="*/ 181 w 304"/>
              <a:gd name="T35" fmla="*/ 4 h 324"/>
              <a:gd name="T36" fmla="*/ 207 w 304"/>
              <a:gd name="T37" fmla="*/ 17 h 324"/>
              <a:gd name="T38" fmla="*/ 230 w 304"/>
              <a:gd name="T39" fmla="*/ 29 h 324"/>
              <a:gd name="T40" fmla="*/ 278 w 304"/>
              <a:gd name="T41" fmla="*/ 40 h 324"/>
              <a:gd name="T42" fmla="*/ 304 w 304"/>
              <a:gd name="T43" fmla="*/ 121 h 324"/>
              <a:gd name="T44" fmla="*/ 298 w 304"/>
              <a:gd name="T45" fmla="*/ 165 h 324"/>
              <a:gd name="T46" fmla="*/ 282 w 304"/>
              <a:gd name="T47" fmla="*/ 204 h 324"/>
              <a:gd name="T48" fmla="*/ 257 w 304"/>
              <a:gd name="T49" fmla="*/ 240 h 324"/>
              <a:gd name="T50" fmla="*/ 193 w 304"/>
              <a:gd name="T51" fmla="*/ 298 h 324"/>
              <a:gd name="T52" fmla="*/ 151 w 304"/>
              <a:gd name="T53" fmla="*/ 324 h 324"/>
              <a:gd name="T54" fmla="*/ 111 w 304"/>
              <a:gd name="T55" fmla="*/ 298 h 324"/>
              <a:gd name="T56" fmla="*/ 46 w 304"/>
              <a:gd name="T57" fmla="*/ 240 h 324"/>
              <a:gd name="T58" fmla="*/ 21 w 304"/>
              <a:gd name="T59" fmla="*/ 204 h 324"/>
              <a:gd name="T60" fmla="*/ 5 w 304"/>
              <a:gd name="T61" fmla="*/ 165 h 324"/>
              <a:gd name="T62" fmla="*/ 0 w 304"/>
              <a:gd name="T63" fmla="*/ 121 h 324"/>
              <a:gd name="T64" fmla="*/ 24 w 304"/>
              <a:gd name="T65" fmla="*/ 40 h 324"/>
              <a:gd name="T66" fmla="*/ 72 w 304"/>
              <a:gd name="T67" fmla="*/ 29 h 324"/>
              <a:gd name="T68" fmla="*/ 95 w 304"/>
              <a:gd name="T69" fmla="*/ 17 h 324"/>
              <a:gd name="T70" fmla="*/ 136 w 304"/>
              <a:gd name="T71" fmla="*/ 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324">
                <a:moveTo>
                  <a:pt x="151" y="20"/>
                </a:moveTo>
                <a:lnTo>
                  <a:pt x="128" y="23"/>
                </a:lnTo>
                <a:lnTo>
                  <a:pt x="118" y="27"/>
                </a:lnTo>
                <a:lnTo>
                  <a:pt x="106" y="33"/>
                </a:lnTo>
                <a:lnTo>
                  <a:pt x="86" y="44"/>
                </a:lnTo>
                <a:lnTo>
                  <a:pt x="64" y="53"/>
                </a:lnTo>
                <a:lnTo>
                  <a:pt x="43" y="57"/>
                </a:lnTo>
                <a:lnTo>
                  <a:pt x="20" y="60"/>
                </a:lnTo>
                <a:lnTo>
                  <a:pt x="20" y="121"/>
                </a:lnTo>
                <a:lnTo>
                  <a:pt x="21" y="141"/>
                </a:lnTo>
                <a:lnTo>
                  <a:pt x="26" y="160"/>
                </a:lnTo>
                <a:lnTo>
                  <a:pt x="40" y="196"/>
                </a:lnTo>
                <a:lnTo>
                  <a:pt x="62" y="227"/>
                </a:lnTo>
                <a:lnTo>
                  <a:pt x="89" y="255"/>
                </a:lnTo>
                <a:lnTo>
                  <a:pt x="119" y="279"/>
                </a:lnTo>
                <a:lnTo>
                  <a:pt x="151" y="299"/>
                </a:lnTo>
                <a:lnTo>
                  <a:pt x="184" y="279"/>
                </a:lnTo>
                <a:lnTo>
                  <a:pt x="214" y="255"/>
                </a:lnTo>
                <a:lnTo>
                  <a:pt x="242" y="227"/>
                </a:lnTo>
                <a:lnTo>
                  <a:pt x="263" y="196"/>
                </a:lnTo>
                <a:lnTo>
                  <a:pt x="278" y="160"/>
                </a:lnTo>
                <a:lnTo>
                  <a:pt x="282" y="141"/>
                </a:lnTo>
                <a:lnTo>
                  <a:pt x="283" y="121"/>
                </a:lnTo>
                <a:lnTo>
                  <a:pt x="283" y="60"/>
                </a:lnTo>
                <a:lnTo>
                  <a:pt x="260" y="57"/>
                </a:lnTo>
                <a:lnTo>
                  <a:pt x="237" y="53"/>
                </a:lnTo>
                <a:lnTo>
                  <a:pt x="217" y="44"/>
                </a:lnTo>
                <a:lnTo>
                  <a:pt x="196" y="33"/>
                </a:lnTo>
                <a:lnTo>
                  <a:pt x="185" y="27"/>
                </a:lnTo>
                <a:lnTo>
                  <a:pt x="175" y="23"/>
                </a:lnTo>
                <a:lnTo>
                  <a:pt x="151" y="20"/>
                </a:lnTo>
                <a:close/>
                <a:moveTo>
                  <a:pt x="151" y="0"/>
                </a:moveTo>
                <a:lnTo>
                  <a:pt x="160" y="0"/>
                </a:lnTo>
                <a:lnTo>
                  <a:pt x="167" y="1"/>
                </a:lnTo>
                <a:lnTo>
                  <a:pt x="174" y="3"/>
                </a:lnTo>
                <a:lnTo>
                  <a:pt x="181" y="4"/>
                </a:lnTo>
                <a:lnTo>
                  <a:pt x="194" y="10"/>
                </a:lnTo>
                <a:lnTo>
                  <a:pt x="207" y="17"/>
                </a:lnTo>
                <a:lnTo>
                  <a:pt x="219" y="24"/>
                </a:lnTo>
                <a:lnTo>
                  <a:pt x="230" y="29"/>
                </a:lnTo>
                <a:lnTo>
                  <a:pt x="253" y="36"/>
                </a:lnTo>
                <a:lnTo>
                  <a:pt x="278" y="40"/>
                </a:lnTo>
                <a:lnTo>
                  <a:pt x="304" y="40"/>
                </a:lnTo>
                <a:lnTo>
                  <a:pt x="304" y="121"/>
                </a:lnTo>
                <a:lnTo>
                  <a:pt x="302" y="144"/>
                </a:lnTo>
                <a:lnTo>
                  <a:pt x="298" y="165"/>
                </a:lnTo>
                <a:lnTo>
                  <a:pt x="291" y="186"/>
                </a:lnTo>
                <a:lnTo>
                  <a:pt x="282" y="204"/>
                </a:lnTo>
                <a:lnTo>
                  <a:pt x="270" y="223"/>
                </a:lnTo>
                <a:lnTo>
                  <a:pt x="257" y="240"/>
                </a:lnTo>
                <a:lnTo>
                  <a:pt x="227" y="271"/>
                </a:lnTo>
                <a:lnTo>
                  <a:pt x="193" y="298"/>
                </a:lnTo>
                <a:lnTo>
                  <a:pt x="157" y="321"/>
                </a:lnTo>
                <a:lnTo>
                  <a:pt x="151" y="324"/>
                </a:lnTo>
                <a:lnTo>
                  <a:pt x="147" y="321"/>
                </a:lnTo>
                <a:lnTo>
                  <a:pt x="111" y="298"/>
                </a:lnTo>
                <a:lnTo>
                  <a:pt x="76" y="271"/>
                </a:lnTo>
                <a:lnTo>
                  <a:pt x="46" y="240"/>
                </a:lnTo>
                <a:lnTo>
                  <a:pt x="33" y="223"/>
                </a:lnTo>
                <a:lnTo>
                  <a:pt x="21" y="204"/>
                </a:lnTo>
                <a:lnTo>
                  <a:pt x="13" y="186"/>
                </a:lnTo>
                <a:lnTo>
                  <a:pt x="5" y="165"/>
                </a:lnTo>
                <a:lnTo>
                  <a:pt x="1" y="144"/>
                </a:lnTo>
                <a:lnTo>
                  <a:pt x="0" y="121"/>
                </a:lnTo>
                <a:lnTo>
                  <a:pt x="0" y="40"/>
                </a:lnTo>
                <a:lnTo>
                  <a:pt x="24" y="40"/>
                </a:lnTo>
                <a:lnTo>
                  <a:pt x="49" y="36"/>
                </a:lnTo>
                <a:lnTo>
                  <a:pt x="72" y="29"/>
                </a:lnTo>
                <a:lnTo>
                  <a:pt x="83" y="24"/>
                </a:lnTo>
                <a:lnTo>
                  <a:pt x="95" y="17"/>
                </a:lnTo>
                <a:lnTo>
                  <a:pt x="122" y="4"/>
                </a:lnTo>
                <a:lnTo>
                  <a:pt x="136" y="1"/>
                </a:lnTo>
                <a:lnTo>
                  <a:pt x="151" y="0"/>
                </a:lnTo>
                <a:close/>
              </a:path>
            </a:pathLst>
          </a:custGeom>
          <a:solidFill>
            <a:srgbClr val="FFFFFF"/>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a:solidFill>
                <a:schemeClr val="bg1"/>
              </a:solidFill>
            </a:endParaRPr>
          </a:p>
        </p:txBody>
      </p:sp>
      <p:pic>
        <p:nvPicPr>
          <p:cNvPr id="143" name="Picture 142" descr="http://cdn.1001freedownloads.com/icon/thumb/334107/Data-Database-Encryption-icon.png"/>
          <p:cNvPicPr>
            <a:picLocks noChangeAspect="1" noChangeArrowheads="1"/>
          </p:cNvPicPr>
          <p:nvPr/>
        </p:nvPicPr>
        <p:blipFill>
          <a:blip r:embed="rId3" cstate="screen">
            <a:biLevel thresh="25000"/>
            <a:extLst>
              <a:ext uri="{28A0092B-C50C-407E-A947-70E740481C1C}">
                <a14:useLocalDpi xmlns:a14="http://schemas.microsoft.com/office/drawing/2010/main"/>
              </a:ext>
            </a:extLst>
          </a:blip>
          <a:srcRect/>
          <a:stretch>
            <a:fillRect/>
          </a:stretch>
        </p:blipFill>
        <p:spPr bwMode="auto">
          <a:xfrm>
            <a:off x="1271092" y="5514437"/>
            <a:ext cx="496370" cy="496370"/>
          </a:xfrm>
          <a:prstGeom prst="rect">
            <a:avLst/>
          </a:prstGeom>
          <a:noFill/>
          <a:ln>
            <a:noFill/>
          </a:ln>
          <a:extLst/>
        </p:spPr>
      </p:pic>
      <p:sp>
        <p:nvSpPr>
          <p:cNvPr id="144" name="Rectangle 143"/>
          <p:cNvSpPr/>
          <p:nvPr/>
        </p:nvSpPr>
        <p:spPr bwMode="auto">
          <a:xfrm>
            <a:off x="441347" y="3642505"/>
            <a:ext cx="3730413" cy="621885"/>
          </a:xfrm>
          <a:prstGeom prst="rect">
            <a:avLst/>
          </a:prstGeom>
          <a:solidFill>
            <a:srgbClr val="002060"/>
          </a:solidFill>
          <a:ln w="9525" cap="flat" cmpd="sng" algn="ctr">
            <a:noFill/>
            <a:prstDash val="solid"/>
            <a:headEnd type="none" w="med" len="med"/>
            <a:tailEnd type="none" w="med" len="med"/>
          </a:ln>
          <a:effectLst/>
        </p:spPr>
        <p:txBody>
          <a:bodyPr vert="horz" wrap="square" lIns="186442" tIns="47543" rIns="186442" bIns="47543" numCol="1" rtlCol="0" anchor="ctr" anchorCtr="0" compatLnSpc="1">
            <a:prstTxWarp prst="textNoShape">
              <a:avLst/>
            </a:prstTxWarp>
          </a:bodyPr>
          <a:lstStyle/>
          <a:p>
            <a:pPr algn="ctr" defTabSz="932131">
              <a:lnSpc>
                <a:spcPct val="90000"/>
              </a:lnSpc>
              <a:spcBef>
                <a:spcPts val="612"/>
              </a:spcBef>
              <a:defRPr/>
            </a:pPr>
            <a:r>
              <a:rPr lang="en-US" sz="1836" kern="0" dirty="0">
                <a:gradFill>
                  <a:gsLst>
                    <a:gs pos="0">
                      <a:srgbClr val="FFFFFF"/>
                    </a:gs>
                    <a:gs pos="74000">
                      <a:srgbClr val="FFFFFF"/>
                    </a:gs>
                  </a:gsLst>
                  <a:lin ang="5400000" scaled="1"/>
                </a:gradFill>
                <a:latin typeface="Segoe UI"/>
                <a:ea typeface="Yu Gothic UI Semilight" panose="020B0400000000000000" pitchFamily="34" charset="-128"/>
                <a:cs typeface="Segoe UI Semibold" panose="020B0702040204020203" pitchFamily="34" charset="0"/>
              </a:rPr>
              <a:t>Most comprehensive security</a:t>
            </a:r>
          </a:p>
        </p:txBody>
      </p:sp>
      <p:sp>
        <p:nvSpPr>
          <p:cNvPr id="145" name="Rectangle 144"/>
          <p:cNvSpPr/>
          <p:nvPr/>
        </p:nvSpPr>
        <p:spPr bwMode="auto">
          <a:xfrm>
            <a:off x="4345458" y="3642505"/>
            <a:ext cx="3730413" cy="621885"/>
          </a:xfrm>
          <a:prstGeom prst="rect">
            <a:avLst/>
          </a:prstGeom>
          <a:solidFill>
            <a:srgbClr val="002060"/>
          </a:solidFill>
          <a:ln w="9525" cap="flat" cmpd="sng" algn="ctr">
            <a:noFill/>
            <a:prstDash val="solid"/>
            <a:headEnd type="none" w="med" len="med"/>
            <a:tailEnd type="none" w="med" len="med"/>
          </a:ln>
          <a:effectLst/>
        </p:spPr>
        <p:txBody>
          <a:bodyPr vert="horz" wrap="square" lIns="186442" tIns="47543" rIns="186442" bIns="47543" numCol="1" rtlCol="0" anchor="ctr" anchorCtr="0" compatLnSpc="1">
            <a:prstTxWarp prst="textNoShape">
              <a:avLst/>
            </a:prstTxWarp>
          </a:bodyPr>
          <a:lstStyle/>
          <a:p>
            <a:pPr algn="ctr" defTabSz="932131">
              <a:lnSpc>
                <a:spcPct val="90000"/>
              </a:lnSpc>
              <a:spcBef>
                <a:spcPts val="612"/>
              </a:spcBef>
              <a:defRPr/>
            </a:pPr>
            <a:r>
              <a:rPr lang="en-US" sz="1836" kern="0" dirty="0">
                <a:gradFill>
                  <a:gsLst>
                    <a:gs pos="0">
                      <a:srgbClr val="FFFFFF"/>
                    </a:gs>
                    <a:gs pos="74000">
                      <a:srgbClr val="FFFFFF"/>
                    </a:gs>
                  </a:gsLst>
                  <a:lin ang="5400000" scaled="1"/>
                </a:gradFill>
                <a:latin typeface="Segoe UI"/>
                <a:ea typeface="Yu Gothic UI Semilight" panose="020B0400000000000000" pitchFamily="34" charset="-128"/>
                <a:cs typeface="Segoe UI Semibold" panose="020B0702040204020203" pitchFamily="34" charset="0"/>
              </a:rPr>
              <a:t>Best-in-class management</a:t>
            </a:r>
          </a:p>
        </p:txBody>
      </p:sp>
      <p:sp>
        <p:nvSpPr>
          <p:cNvPr id="146" name="TextBox 145"/>
          <p:cNvSpPr txBox="1"/>
          <p:nvPr/>
        </p:nvSpPr>
        <p:spPr>
          <a:xfrm>
            <a:off x="146518" y="6580537"/>
            <a:ext cx="11356471" cy="436680"/>
          </a:xfrm>
          <a:prstGeom prst="rect">
            <a:avLst/>
          </a:prstGeom>
          <a:noFill/>
        </p:spPr>
        <p:txBody>
          <a:bodyPr wrap="square" lIns="182854" tIns="146283" rIns="182854" bIns="146283" rtlCol="0">
            <a:spAutoFit/>
          </a:bodyPr>
          <a:lstStyle/>
          <a:p>
            <a:pPr algn="ctr" defTabSz="932239">
              <a:defRPr/>
            </a:pPr>
            <a:r>
              <a:rPr lang="en-US" sz="816" kern="0" dirty="0">
                <a:solidFill>
                  <a:srgbClr val="EAEAEA"/>
                </a:solidFill>
              </a:rPr>
              <a:t>Some features require disclaimers for use in external marketing. Some apps sold separately, availability and experience may vary. Features vary by market and device.</a:t>
            </a:r>
          </a:p>
        </p:txBody>
      </p:sp>
      <p:sp>
        <p:nvSpPr>
          <p:cNvPr id="147" name="Rectangle 146"/>
          <p:cNvSpPr/>
          <p:nvPr/>
        </p:nvSpPr>
        <p:spPr bwMode="auto">
          <a:xfrm>
            <a:off x="8244918" y="3642505"/>
            <a:ext cx="3730413" cy="621885"/>
          </a:xfrm>
          <a:prstGeom prst="rect">
            <a:avLst/>
          </a:prstGeom>
          <a:solidFill>
            <a:srgbClr val="002060"/>
          </a:solidFill>
          <a:ln w="9525" cap="flat" cmpd="sng" algn="ctr">
            <a:noFill/>
            <a:prstDash val="solid"/>
            <a:headEnd type="none" w="med" len="med"/>
            <a:tailEnd type="none" w="med" len="med"/>
          </a:ln>
          <a:effectLst/>
        </p:spPr>
        <p:txBody>
          <a:bodyPr vert="horz" wrap="square" lIns="186442" tIns="47543" rIns="186442" bIns="47543" numCol="1" rtlCol="0" anchor="ctr" anchorCtr="0" compatLnSpc="1">
            <a:prstTxWarp prst="textNoShape">
              <a:avLst/>
            </a:prstTxWarp>
          </a:bodyPr>
          <a:lstStyle/>
          <a:p>
            <a:pPr algn="ctr" defTabSz="932131">
              <a:lnSpc>
                <a:spcPct val="90000"/>
              </a:lnSpc>
              <a:spcBef>
                <a:spcPts val="612"/>
              </a:spcBef>
              <a:defRPr/>
            </a:pPr>
            <a:r>
              <a:rPr lang="en-US" sz="1836" kern="0" dirty="0">
                <a:gradFill>
                  <a:gsLst>
                    <a:gs pos="0">
                      <a:srgbClr val="FFFFFF"/>
                    </a:gs>
                    <a:gs pos="74000">
                      <a:srgbClr val="FFFFFF"/>
                    </a:gs>
                  </a:gsLst>
                  <a:lin ang="5400000" scaled="1"/>
                </a:gradFill>
                <a:latin typeface="Segoe UI"/>
                <a:ea typeface="Yu Gothic UI Semilight" panose="020B0400000000000000" pitchFamily="34" charset="-128"/>
                <a:cs typeface="Segoe UI Semibold" panose="020B0702040204020203" pitchFamily="34" charset="0"/>
              </a:rPr>
              <a:t>Most productive tools</a:t>
            </a:r>
          </a:p>
        </p:txBody>
      </p:sp>
      <p:grpSp>
        <p:nvGrpSpPr>
          <p:cNvPr id="148" name="Group 147"/>
          <p:cNvGrpSpPr/>
          <p:nvPr/>
        </p:nvGrpSpPr>
        <p:grpSpPr>
          <a:xfrm>
            <a:off x="9095954" y="4479532"/>
            <a:ext cx="466302" cy="469040"/>
            <a:chOff x="3756809" y="4422390"/>
            <a:chExt cx="430833" cy="432691"/>
          </a:xfrm>
        </p:grpSpPr>
        <p:sp>
          <p:nvSpPr>
            <p:cNvPr id="149" name="Oval 148"/>
            <p:cNvSpPr/>
            <p:nvPr/>
          </p:nvSpPr>
          <p:spPr bwMode="auto">
            <a:xfrm>
              <a:off x="3756809" y="4422390"/>
              <a:ext cx="430833" cy="432691"/>
            </a:xfrm>
            <a:prstGeom prst="ellipse">
              <a:avLst/>
            </a:prstGeom>
            <a:solidFill>
              <a:srgbClr val="FFFFFF">
                <a:lumMod val="85000"/>
                <a:alpha val="69000"/>
              </a:srgbClr>
            </a:solidFill>
            <a:ln w="9525" cap="flat" cmpd="sng" algn="ctr">
              <a:no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1122" kern="0" dirty="0">
                <a:solidFill>
                  <a:schemeClr val="bg1"/>
                </a:solidFill>
                <a:latin typeface="Segoe UI"/>
                <a:ea typeface="Segoe UI" pitchFamily="34" charset="0"/>
                <a:cs typeface="Segoe UI" pitchFamily="34" charset="0"/>
              </a:endParaRPr>
            </a:p>
          </p:txBody>
        </p:sp>
        <p:sp>
          <p:nvSpPr>
            <p:cNvPr id="150" name="Oval 149"/>
            <p:cNvSpPr/>
            <p:nvPr/>
          </p:nvSpPr>
          <p:spPr bwMode="auto">
            <a:xfrm>
              <a:off x="3816742" y="4482533"/>
              <a:ext cx="310966" cy="312405"/>
            </a:xfrm>
            <a:prstGeom prst="ellipse">
              <a:avLst/>
            </a:prstGeom>
            <a:solidFill>
              <a:schemeClr val="accent1">
                <a:lumMod val="75000"/>
              </a:schemeClr>
            </a:solidFill>
            <a:ln w="34925"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1122" kern="0" dirty="0">
                <a:solidFill>
                  <a:schemeClr val="bg1"/>
                </a:solidFill>
                <a:latin typeface="Segoe UI"/>
                <a:ea typeface="Segoe UI" pitchFamily="34" charset="0"/>
                <a:cs typeface="Segoe UI" pitchFamily="34" charset="0"/>
              </a:endParaRPr>
            </a:p>
          </p:txBody>
        </p:sp>
      </p:grpSp>
      <p:grpSp>
        <p:nvGrpSpPr>
          <p:cNvPr id="151" name="Group 150"/>
          <p:cNvGrpSpPr/>
          <p:nvPr/>
        </p:nvGrpSpPr>
        <p:grpSpPr>
          <a:xfrm>
            <a:off x="5244378" y="5471164"/>
            <a:ext cx="403271" cy="472324"/>
            <a:chOff x="-4537076" y="3806825"/>
            <a:chExt cx="695325" cy="814388"/>
          </a:xfrm>
          <a:solidFill>
            <a:srgbClr val="FFFFFF"/>
          </a:solidFill>
        </p:grpSpPr>
        <p:sp>
          <p:nvSpPr>
            <p:cNvPr id="152" name="Freeform 35"/>
            <p:cNvSpPr>
              <a:spLocks/>
            </p:cNvSpPr>
            <p:nvPr/>
          </p:nvSpPr>
          <p:spPr bwMode="auto">
            <a:xfrm>
              <a:off x="-4379913" y="3806825"/>
              <a:ext cx="222250" cy="222250"/>
            </a:xfrm>
            <a:custGeom>
              <a:avLst/>
              <a:gdLst>
                <a:gd name="T0" fmla="*/ 91 w 140"/>
                <a:gd name="T1" fmla="*/ 0 h 140"/>
                <a:gd name="T2" fmla="*/ 108 w 140"/>
                <a:gd name="T3" fmla="*/ 3 h 140"/>
                <a:gd name="T4" fmla="*/ 123 w 140"/>
                <a:gd name="T5" fmla="*/ 10 h 140"/>
                <a:gd name="T6" fmla="*/ 133 w 140"/>
                <a:gd name="T7" fmla="*/ 23 h 140"/>
                <a:gd name="T8" fmla="*/ 137 w 140"/>
                <a:gd name="T9" fmla="*/ 40 h 140"/>
                <a:gd name="T10" fmla="*/ 140 w 140"/>
                <a:gd name="T11" fmla="*/ 72 h 140"/>
                <a:gd name="T12" fmla="*/ 140 w 140"/>
                <a:gd name="T13" fmla="*/ 111 h 140"/>
                <a:gd name="T14" fmla="*/ 136 w 140"/>
                <a:gd name="T15" fmla="*/ 112 h 140"/>
                <a:gd name="T16" fmla="*/ 131 w 140"/>
                <a:gd name="T17" fmla="*/ 114 h 140"/>
                <a:gd name="T18" fmla="*/ 127 w 140"/>
                <a:gd name="T19" fmla="*/ 114 h 140"/>
                <a:gd name="T20" fmla="*/ 126 w 140"/>
                <a:gd name="T21" fmla="*/ 111 h 140"/>
                <a:gd name="T22" fmla="*/ 126 w 140"/>
                <a:gd name="T23" fmla="*/ 109 h 140"/>
                <a:gd name="T24" fmla="*/ 126 w 140"/>
                <a:gd name="T25" fmla="*/ 106 h 140"/>
                <a:gd name="T26" fmla="*/ 126 w 140"/>
                <a:gd name="T27" fmla="*/ 56 h 140"/>
                <a:gd name="T28" fmla="*/ 126 w 140"/>
                <a:gd name="T29" fmla="*/ 46 h 140"/>
                <a:gd name="T30" fmla="*/ 123 w 140"/>
                <a:gd name="T31" fmla="*/ 36 h 140"/>
                <a:gd name="T32" fmla="*/ 117 w 140"/>
                <a:gd name="T33" fmla="*/ 26 h 140"/>
                <a:gd name="T34" fmla="*/ 108 w 140"/>
                <a:gd name="T35" fmla="*/ 19 h 140"/>
                <a:gd name="T36" fmla="*/ 97 w 140"/>
                <a:gd name="T37" fmla="*/ 16 h 140"/>
                <a:gd name="T38" fmla="*/ 74 w 140"/>
                <a:gd name="T39" fmla="*/ 17 h 140"/>
                <a:gd name="T40" fmla="*/ 54 w 140"/>
                <a:gd name="T41" fmla="*/ 21 h 140"/>
                <a:gd name="T42" fmla="*/ 34 w 140"/>
                <a:gd name="T43" fmla="*/ 32 h 140"/>
                <a:gd name="T44" fmla="*/ 23 w 140"/>
                <a:gd name="T45" fmla="*/ 39 h 140"/>
                <a:gd name="T46" fmla="*/ 18 w 140"/>
                <a:gd name="T47" fmla="*/ 49 h 140"/>
                <a:gd name="T48" fmla="*/ 15 w 140"/>
                <a:gd name="T49" fmla="*/ 60 h 140"/>
                <a:gd name="T50" fmla="*/ 13 w 140"/>
                <a:gd name="T51" fmla="*/ 73 h 140"/>
                <a:gd name="T52" fmla="*/ 13 w 140"/>
                <a:gd name="T53" fmla="*/ 130 h 140"/>
                <a:gd name="T54" fmla="*/ 13 w 140"/>
                <a:gd name="T55" fmla="*/ 135 h 140"/>
                <a:gd name="T56" fmla="*/ 9 w 140"/>
                <a:gd name="T57" fmla="*/ 138 h 140"/>
                <a:gd name="T58" fmla="*/ 6 w 140"/>
                <a:gd name="T59" fmla="*/ 138 h 140"/>
                <a:gd name="T60" fmla="*/ 2 w 140"/>
                <a:gd name="T61" fmla="*/ 140 h 140"/>
                <a:gd name="T62" fmla="*/ 0 w 140"/>
                <a:gd name="T63" fmla="*/ 137 h 140"/>
                <a:gd name="T64" fmla="*/ 0 w 140"/>
                <a:gd name="T65" fmla="*/ 135 h 140"/>
                <a:gd name="T66" fmla="*/ 0 w 140"/>
                <a:gd name="T67" fmla="*/ 134 h 140"/>
                <a:gd name="T68" fmla="*/ 0 w 140"/>
                <a:gd name="T69" fmla="*/ 72 h 140"/>
                <a:gd name="T70" fmla="*/ 0 w 140"/>
                <a:gd name="T71" fmla="*/ 63 h 140"/>
                <a:gd name="T72" fmla="*/ 2 w 140"/>
                <a:gd name="T73" fmla="*/ 55 h 140"/>
                <a:gd name="T74" fmla="*/ 8 w 140"/>
                <a:gd name="T75" fmla="*/ 36 h 140"/>
                <a:gd name="T76" fmla="*/ 19 w 140"/>
                <a:gd name="T77" fmla="*/ 23 h 140"/>
                <a:gd name="T78" fmla="*/ 35 w 140"/>
                <a:gd name="T79" fmla="*/ 13 h 140"/>
                <a:gd name="T80" fmla="*/ 62 w 140"/>
                <a:gd name="T81" fmla="*/ 4 h 140"/>
                <a:gd name="T82" fmla="*/ 91 w 140"/>
                <a:gd name="T8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0" h="140">
                  <a:moveTo>
                    <a:pt x="91" y="0"/>
                  </a:moveTo>
                  <a:lnTo>
                    <a:pt x="108" y="3"/>
                  </a:lnTo>
                  <a:lnTo>
                    <a:pt x="123" y="10"/>
                  </a:lnTo>
                  <a:lnTo>
                    <a:pt x="133" y="23"/>
                  </a:lnTo>
                  <a:lnTo>
                    <a:pt x="137" y="40"/>
                  </a:lnTo>
                  <a:lnTo>
                    <a:pt x="140" y="72"/>
                  </a:lnTo>
                  <a:lnTo>
                    <a:pt x="140" y="111"/>
                  </a:lnTo>
                  <a:lnTo>
                    <a:pt x="136" y="112"/>
                  </a:lnTo>
                  <a:lnTo>
                    <a:pt x="131" y="114"/>
                  </a:lnTo>
                  <a:lnTo>
                    <a:pt x="127" y="114"/>
                  </a:lnTo>
                  <a:lnTo>
                    <a:pt x="126" y="111"/>
                  </a:lnTo>
                  <a:lnTo>
                    <a:pt x="126" y="109"/>
                  </a:lnTo>
                  <a:lnTo>
                    <a:pt x="126" y="106"/>
                  </a:lnTo>
                  <a:lnTo>
                    <a:pt x="126" y="56"/>
                  </a:lnTo>
                  <a:lnTo>
                    <a:pt x="126" y="46"/>
                  </a:lnTo>
                  <a:lnTo>
                    <a:pt x="123" y="36"/>
                  </a:lnTo>
                  <a:lnTo>
                    <a:pt x="117" y="26"/>
                  </a:lnTo>
                  <a:lnTo>
                    <a:pt x="108" y="19"/>
                  </a:lnTo>
                  <a:lnTo>
                    <a:pt x="97" y="16"/>
                  </a:lnTo>
                  <a:lnTo>
                    <a:pt x="74" y="17"/>
                  </a:lnTo>
                  <a:lnTo>
                    <a:pt x="54" y="21"/>
                  </a:lnTo>
                  <a:lnTo>
                    <a:pt x="34" y="32"/>
                  </a:lnTo>
                  <a:lnTo>
                    <a:pt x="23" y="39"/>
                  </a:lnTo>
                  <a:lnTo>
                    <a:pt x="18" y="49"/>
                  </a:lnTo>
                  <a:lnTo>
                    <a:pt x="15" y="60"/>
                  </a:lnTo>
                  <a:lnTo>
                    <a:pt x="13" y="73"/>
                  </a:lnTo>
                  <a:lnTo>
                    <a:pt x="13" y="130"/>
                  </a:lnTo>
                  <a:lnTo>
                    <a:pt x="13" y="135"/>
                  </a:lnTo>
                  <a:lnTo>
                    <a:pt x="9" y="138"/>
                  </a:lnTo>
                  <a:lnTo>
                    <a:pt x="6" y="138"/>
                  </a:lnTo>
                  <a:lnTo>
                    <a:pt x="2" y="140"/>
                  </a:lnTo>
                  <a:lnTo>
                    <a:pt x="0" y="137"/>
                  </a:lnTo>
                  <a:lnTo>
                    <a:pt x="0" y="135"/>
                  </a:lnTo>
                  <a:lnTo>
                    <a:pt x="0" y="134"/>
                  </a:lnTo>
                  <a:lnTo>
                    <a:pt x="0" y="72"/>
                  </a:lnTo>
                  <a:lnTo>
                    <a:pt x="0" y="63"/>
                  </a:lnTo>
                  <a:lnTo>
                    <a:pt x="2" y="55"/>
                  </a:lnTo>
                  <a:lnTo>
                    <a:pt x="8" y="36"/>
                  </a:lnTo>
                  <a:lnTo>
                    <a:pt x="19" y="23"/>
                  </a:lnTo>
                  <a:lnTo>
                    <a:pt x="35" y="13"/>
                  </a:lnTo>
                  <a:lnTo>
                    <a:pt x="62" y="4"/>
                  </a:lnTo>
                  <a:lnTo>
                    <a:pt x="91" y="0"/>
                  </a:ln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a:solidFill>
                  <a:schemeClr val="bg1"/>
                </a:solidFill>
              </a:endParaRPr>
            </a:p>
          </p:txBody>
        </p:sp>
        <p:sp>
          <p:nvSpPr>
            <p:cNvPr id="153" name="Freeform 36"/>
            <p:cNvSpPr>
              <a:spLocks/>
            </p:cNvSpPr>
            <p:nvPr/>
          </p:nvSpPr>
          <p:spPr bwMode="auto">
            <a:xfrm>
              <a:off x="-4141788" y="3865563"/>
              <a:ext cx="77788" cy="103188"/>
            </a:xfrm>
            <a:custGeom>
              <a:avLst/>
              <a:gdLst>
                <a:gd name="T0" fmla="*/ 17 w 49"/>
                <a:gd name="T1" fmla="*/ 0 h 65"/>
                <a:gd name="T2" fmla="*/ 33 w 49"/>
                <a:gd name="T3" fmla="*/ 3 h 65"/>
                <a:gd name="T4" fmla="*/ 38 w 49"/>
                <a:gd name="T5" fmla="*/ 5 h 65"/>
                <a:gd name="T6" fmla="*/ 41 w 49"/>
                <a:gd name="T7" fmla="*/ 8 h 65"/>
                <a:gd name="T8" fmla="*/ 43 w 49"/>
                <a:gd name="T9" fmla="*/ 12 h 65"/>
                <a:gd name="T10" fmla="*/ 45 w 49"/>
                <a:gd name="T11" fmla="*/ 16 h 65"/>
                <a:gd name="T12" fmla="*/ 46 w 49"/>
                <a:gd name="T13" fmla="*/ 22 h 65"/>
                <a:gd name="T14" fmla="*/ 49 w 49"/>
                <a:gd name="T15" fmla="*/ 42 h 65"/>
                <a:gd name="T16" fmla="*/ 49 w 49"/>
                <a:gd name="T17" fmla="*/ 62 h 65"/>
                <a:gd name="T18" fmla="*/ 45 w 49"/>
                <a:gd name="T19" fmla="*/ 64 h 65"/>
                <a:gd name="T20" fmla="*/ 42 w 49"/>
                <a:gd name="T21" fmla="*/ 64 h 65"/>
                <a:gd name="T22" fmla="*/ 38 w 49"/>
                <a:gd name="T23" fmla="*/ 65 h 65"/>
                <a:gd name="T24" fmla="*/ 36 w 49"/>
                <a:gd name="T25" fmla="*/ 61 h 65"/>
                <a:gd name="T26" fmla="*/ 36 w 49"/>
                <a:gd name="T27" fmla="*/ 55 h 65"/>
                <a:gd name="T28" fmla="*/ 36 w 49"/>
                <a:gd name="T29" fmla="*/ 51 h 65"/>
                <a:gd name="T30" fmla="*/ 36 w 49"/>
                <a:gd name="T31" fmla="*/ 41 h 65"/>
                <a:gd name="T32" fmla="*/ 35 w 49"/>
                <a:gd name="T33" fmla="*/ 31 h 65"/>
                <a:gd name="T34" fmla="*/ 35 w 49"/>
                <a:gd name="T35" fmla="*/ 25 h 65"/>
                <a:gd name="T36" fmla="*/ 32 w 49"/>
                <a:gd name="T37" fmla="*/ 21 h 65"/>
                <a:gd name="T38" fmla="*/ 29 w 49"/>
                <a:gd name="T39" fmla="*/ 18 h 65"/>
                <a:gd name="T40" fmla="*/ 23 w 49"/>
                <a:gd name="T41" fmla="*/ 15 h 65"/>
                <a:gd name="T42" fmla="*/ 17 w 49"/>
                <a:gd name="T43" fmla="*/ 15 h 65"/>
                <a:gd name="T44" fmla="*/ 10 w 49"/>
                <a:gd name="T45" fmla="*/ 15 h 65"/>
                <a:gd name="T46" fmla="*/ 3 w 49"/>
                <a:gd name="T47" fmla="*/ 15 h 65"/>
                <a:gd name="T48" fmla="*/ 2 w 49"/>
                <a:gd name="T49" fmla="*/ 8 h 65"/>
                <a:gd name="T50" fmla="*/ 0 w 49"/>
                <a:gd name="T51" fmla="*/ 2 h 65"/>
                <a:gd name="T52" fmla="*/ 17 w 49"/>
                <a:gd name="T5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 h="65">
                  <a:moveTo>
                    <a:pt x="17" y="0"/>
                  </a:moveTo>
                  <a:lnTo>
                    <a:pt x="33" y="3"/>
                  </a:lnTo>
                  <a:lnTo>
                    <a:pt x="38" y="5"/>
                  </a:lnTo>
                  <a:lnTo>
                    <a:pt x="41" y="8"/>
                  </a:lnTo>
                  <a:lnTo>
                    <a:pt x="43" y="12"/>
                  </a:lnTo>
                  <a:lnTo>
                    <a:pt x="45" y="16"/>
                  </a:lnTo>
                  <a:lnTo>
                    <a:pt x="46" y="22"/>
                  </a:lnTo>
                  <a:lnTo>
                    <a:pt x="49" y="42"/>
                  </a:lnTo>
                  <a:lnTo>
                    <a:pt x="49" y="62"/>
                  </a:lnTo>
                  <a:lnTo>
                    <a:pt x="45" y="64"/>
                  </a:lnTo>
                  <a:lnTo>
                    <a:pt x="42" y="64"/>
                  </a:lnTo>
                  <a:lnTo>
                    <a:pt x="38" y="65"/>
                  </a:lnTo>
                  <a:lnTo>
                    <a:pt x="36" y="61"/>
                  </a:lnTo>
                  <a:lnTo>
                    <a:pt x="36" y="55"/>
                  </a:lnTo>
                  <a:lnTo>
                    <a:pt x="36" y="51"/>
                  </a:lnTo>
                  <a:lnTo>
                    <a:pt x="36" y="41"/>
                  </a:lnTo>
                  <a:lnTo>
                    <a:pt x="35" y="31"/>
                  </a:lnTo>
                  <a:lnTo>
                    <a:pt x="35" y="25"/>
                  </a:lnTo>
                  <a:lnTo>
                    <a:pt x="32" y="21"/>
                  </a:lnTo>
                  <a:lnTo>
                    <a:pt x="29" y="18"/>
                  </a:lnTo>
                  <a:lnTo>
                    <a:pt x="23" y="15"/>
                  </a:lnTo>
                  <a:lnTo>
                    <a:pt x="17" y="15"/>
                  </a:lnTo>
                  <a:lnTo>
                    <a:pt x="10" y="15"/>
                  </a:lnTo>
                  <a:lnTo>
                    <a:pt x="3" y="15"/>
                  </a:lnTo>
                  <a:lnTo>
                    <a:pt x="2" y="8"/>
                  </a:lnTo>
                  <a:lnTo>
                    <a:pt x="0" y="2"/>
                  </a:lnTo>
                  <a:lnTo>
                    <a:pt x="17" y="0"/>
                  </a:ln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a:solidFill>
                  <a:schemeClr val="bg1"/>
                </a:solidFill>
              </a:endParaRPr>
            </a:p>
          </p:txBody>
        </p:sp>
        <p:sp>
          <p:nvSpPr>
            <p:cNvPr id="154" name="Freeform 37"/>
            <p:cNvSpPr>
              <a:spLocks/>
            </p:cNvSpPr>
            <p:nvPr/>
          </p:nvSpPr>
          <p:spPr bwMode="auto">
            <a:xfrm>
              <a:off x="-4262438" y="3881438"/>
              <a:ext cx="61913" cy="123825"/>
            </a:xfrm>
            <a:custGeom>
              <a:avLst/>
              <a:gdLst>
                <a:gd name="T0" fmla="*/ 37 w 39"/>
                <a:gd name="T1" fmla="*/ 0 h 78"/>
                <a:gd name="T2" fmla="*/ 39 w 39"/>
                <a:gd name="T3" fmla="*/ 5 h 78"/>
                <a:gd name="T4" fmla="*/ 39 w 39"/>
                <a:gd name="T5" fmla="*/ 11 h 78"/>
                <a:gd name="T6" fmla="*/ 39 w 39"/>
                <a:gd name="T7" fmla="*/ 15 h 78"/>
                <a:gd name="T8" fmla="*/ 29 w 39"/>
                <a:gd name="T9" fmla="*/ 19 h 78"/>
                <a:gd name="T10" fmla="*/ 23 w 39"/>
                <a:gd name="T11" fmla="*/ 23 h 78"/>
                <a:gd name="T12" fmla="*/ 19 w 39"/>
                <a:gd name="T13" fmla="*/ 29 h 78"/>
                <a:gd name="T14" fmla="*/ 16 w 39"/>
                <a:gd name="T15" fmla="*/ 35 h 78"/>
                <a:gd name="T16" fmla="*/ 14 w 39"/>
                <a:gd name="T17" fmla="*/ 42 h 78"/>
                <a:gd name="T18" fmla="*/ 13 w 39"/>
                <a:gd name="T19" fmla="*/ 58 h 78"/>
                <a:gd name="T20" fmla="*/ 13 w 39"/>
                <a:gd name="T21" fmla="*/ 74 h 78"/>
                <a:gd name="T22" fmla="*/ 8 w 39"/>
                <a:gd name="T23" fmla="*/ 75 h 78"/>
                <a:gd name="T24" fmla="*/ 4 w 39"/>
                <a:gd name="T25" fmla="*/ 77 h 78"/>
                <a:gd name="T26" fmla="*/ 0 w 39"/>
                <a:gd name="T27" fmla="*/ 78 h 78"/>
                <a:gd name="T28" fmla="*/ 0 w 39"/>
                <a:gd name="T29" fmla="*/ 57 h 78"/>
                <a:gd name="T30" fmla="*/ 1 w 39"/>
                <a:gd name="T31" fmla="*/ 35 h 78"/>
                <a:gd name="T32" fmla="*/ 6 w 39"/>
                <a:gd name="T33" fmla="*/ 22 h 78"/>
                <a:gd name="T34" fmla="*/ 14 w 39"/>
                <a:gd name="T35" fmla="*/ 12 h 78"/>
                <a:gd name="T36" fmla="*/ 26 w 39"/>
                <a:gd name="T37" fmla="*/ 5 h 78"/>
                <a:gd name="T38" fmla="*/ 32 w 39"/>
                <a:gd name="T39" fmla="*/ 3 h 78"/>
                <a:gd name="T40" fmla="*/ 37 w 39"/>
                <a:gd name="T4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78">
                  <a:moveTo>
                    <a:pt x="37" y="0"/>
                  </a:moveTo>
                  <a:lnTo>
                    <a:pt x="39" y="5"/>
                  </a:lnTo>
                  <a:lnTo>
                    <a:pt x="39" y="11"/>
                  </a:lnTo>
                  <a:lnTo>
                    <a:pt x="39" y="15"/>
                  </a:lnTo>
                  <a:lnTo>
                    <a:pt x="29" y="19"/>
                  </a:lnTo>
                  <a:lnTo>
                    <a:pt x="23" y="23"/>
                  </a:lnTo>
                  <a:lnTo>
                    <a:pt x="19" y="29"/>
                  </a:lnTo>
                  <a:lnTo>
                    <a:pt x="16" y="35"/>
                  </a:lnTo>
                  <a:lnTo>
                    <a:pt x="14" y="42"/>
                  </a:lnTo>
                  <a:lnTo>
                    <a:pt x="13" y="58"/>
                  </a:lnTo>
                  <a:lnTo>
                    <a:pt x="13" y="74"/>
                  </a:lnTo>
                  <a:lnTo>
                    <a:pt x="8" y="75"/>
                  </a:lnTo>
                  <a:lnTo>
                    <a:pt x="4" y="77"/>
                  </a:lnTo>
                  <a:lnTo>
                    <a:pt x="0" y="78"/>
                  </a:lnTo>
                  <a:lnTo>
                    <a:pt x="0" y="57"/>
                  </a:lnTo>
                  <a:lnTo>
                    <a:pt x="1" y="35"/>
                  </a:lnTo>
                  <a:lnTo>
                    <a:pt x="6" y="22"/>
                  </a:lnTo>
                  <a:lnTo>
                    <a:pt x="14" y="12"/>
                  </a:lnTo>
                  <a:lnTo>
                    <a:pt x="26" y="5"/>
                  </a:lnTo>
                  <a:lnTo>
                    <a:pt x="32" y="3"/>
                  </a:lnTo>
                  <a:lnTo>
                    <a:pt x="37" y="0"/>
                  </a:ln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a:solidFill>
                  <a:schemeClr val="bg1"/>
                </a:solidFill>
              </a:endParaRPr>
            </a:p>
          </p:txBody>
        </p:sp>
        <p:sp>
          <p:nvSpPr>
            <p:cNvPr id="155" name="Freeform 38"/>
            <p:cNvSpPr>
              <a:spLocks noEditPoints="1"/>
            </p:cNvSpPr>
            <p:nvPr/>
          </p:nvSpPr>
          <p:spPr bwMode="auto">
            <a:xfrm>
              <a:off x="-4537076" y="3968750"/>
              <a:ext cx="695325" cy="652463"/>
            </a:xfrm>
            <a:custGeom>
              <a:avLst/>
              <a:gdLst>
                <a:gd name="T0" fmla="*/ 79 w 438"/>
                <a:gd name="T1" fmla="*/ 206 h 411"/>
                <a:gd name="T2" fmla="*/ 79 w 438"/>
                <a:gd name="T3" fmla="*/ 272 h 411"/>
                <a:gd name="T4" fmla="*/ 158 w 438"/>
                <a:gd name="T5" fmla="*/ 284 h 411"/>
                <a:gd name="T6" fmla="*/ 158 w 438"/>
                <a:gd name="T7" fmla="*/ 206 h 411"/>
                <a:gd name="T8" fmla="*/ 79 w 438"/>
                <a:gd name="T9" fmla="*/ 206 h 411"/>
                <a:gd name="T10" fmla="*/ 170 w 438"/>
                <a:gd name="T11" fmla="*/ 206 h 411"/>
                <a:gd name="T12" fmla="*/ 170 w 438"/>
                <a:gd name="T13" fmla="*/ 284 h 411"/>
                <a:gd name="T14" fmla="*/ 271 w 438"/>
                <a:gd name="T15" fmla="*/ 300 h 411"/>
                <a:gd name="T16" fmla="*/ 271 w 438"/>
                <a:gd name="T17" fmla="*/ 206 h 411"/>
                <a:gd name="T18" fmla="*/ 170 w 438"/>
                <a:gd name="T19" fmla="*/ 206 h 411"/>
                <a:gd name="T20" fmla="*/ 158 w 438"/>
                <a:gd name="T21" fmla="*/ 121 h 411"/>
                <a:gd name="T22" fmla="*/ 79 w 438"/>
                <a:gd name="T23" fmla="*/ 133 h 411"/>
                <a:gd name="T24" fmla="*/ 79 w 438"/>
                <a:gd name="T25" fmla="*/ 195 h 411"/>
                <a:gd name="T26" fmla="*/ 158 w 438"/>
                <a:gd name="T27" fmla="*/ 195 h 411"/>
                <a:gd name="T28" fmla="*/ 158 w 438"/>
                <a:gd name="T29" fmla="*/ 121 h 411"/>
                <a:gd name="T30" fmla="*/ 271 w 438"/>
                <a:gd name="T31" fmla="*/ 107 h 411"/>
                <a:gd name="T32" fmla="*/ 170 w 438"/>
                <a:gd name="T33" fmla="*/ 121 h 411"/>
                <a:gd name="T34" fmla="*/ 170 w 438"/>
                <a:gd name="T35" fmla="*/ 195 h 411"/>
                <a:gd name="T36" fmla="*/ 271 w 438"/>
                <a:gd name="T37" fmla="*/ 195 h 411"/>
                <a:gd name="T38" fmla="*/ 271 w 438"/>
                <a:gd name="T39" fmla="*/ 107 h 411"/>
                <a:gd name="T40" fmla="*/ 364 w 438"/>
                <a:gd name="T41" fmla="*/ 0 h 411"/>
                <a:gd name="T42" fmla="*/ 369 w 438"/>
                <a:gd name="T43" fmla="*/ 2 h 411"/>
                <a:gd name="T44" fmla="*/ 435 w 438"/>
                <a:gd name="T45" fmla="*/ 26 h 411"/>
                <a:gd name="T46" fmla="*/ 436 w 438"/>
                <a:gd name="T47" fmla="*/ 26 h 411"/>
                <a:gd name="T48" fmla="*/ 438 w 438"/>
                <a:gd name="T49" fmla="*/ 28 h 411"/>
                <a:gd name="T50" fmla="*/ 438 w 438"/>
                <a:gd name="T51" fmla="*/ 385 h 411"/>
                <a:gd name="T52" fmla="*/ 435 w 438"/>
                <a:gd name="T53" fmla="*/ 386 h 411"/>
                <a:gd name="T54" fmla="*/ 431 w 438"/>
                <a:gd name="T55" fmla="*/ 388 h 411"/>
                <a:gd name="T56" fmla="*/ 428 w 438"/>
                <a:gd name="T57" fmla="*/ 389 h 411"/>
                <a:gd name="T58" fmla="*/ 370 w 438"/>
                <a:gd name="T59" fmla="*/ 411 h 411"/>
                <a:gd name="T60" fmla="*/ 366 w 438"/>
                <a:gd name="T61" fmla="*/ 411 h 411"/>
                <a:gd name="T62" fmla="*/ 360 w 438"/>
                <a:gd name="T63" fmla="*/ 411 h 411"/>
                <a:gd name="T64" fmla="*/ 4 w 438"/>
                <a:gd name="T65" fmla="*/ 340 h 411"/>
                <a:gd name="T66" fmla="*/ 3 w 438"/>
                <a:gd name="T67" fmla="*/ 339 h 411"/>
                <a:gd name="T68" fmla="*/ 0 w 438"/>
                <a:gd name="T69" fmla="*/ 339 h 411"/>
                <a:gd name="T70" fmla="*/ 0 w 438"/>
                <a:gd name="T71" fmla="*/ 74 h 411"/>
                <a:gd name="T72" fmla="*/ 39 w 438"/>
                <a:gd name="T73" fmla="*/ 65 h 411"/>
                <a:gd name="T74" fmla="*/ 274 w 438"/>
                <a:gd name="T75" fmla="*/ 19 h 411"/>
                <a:gd name="T76" fmla="*/ 360 w 438"/>
                <a:gd name="T77" fmla="*/ 2 h 411"/>
                <a:gd name="T78" fmla="*/ 364 w 438"/>
                <a:gd name="T79" fmla="*/ 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8" h="411">
                  <a:moveTo>
                    <a:pt x="79" y="206"/>
                  </a:moveTo>
                  <a:lnTo>
                    <a:pt x="79" y="272"/>
                  </a:lnTo>
                  <a:lnTo>
                    <a:pt x="158" y="284"/>
                  </a:lnTo>
                  <a:lnTo>
                    <a:pt x="158" y="206"/>
                  </a:lnTo>
                  <a:lnTo>
                    <a:pt x="79" y="206"/>
                  </a:lnTo>
                  <a:close/>
                  <a:moveTo>
                    <a:pt x="170" y="206"/>
                  </a:moveTo>
                  <a:lnTo>
                    <a:pt x="170" y="284"/>
                  </a:lnTo>
                  <a:lnTo>
                    <a:pt x="271" y="300"/>
                  </a:lnTo>
                  <a:lnTo>
                    <a:pt x="271" y="206"/>
                  </a:lnTo>
                  <a:lnTo>
                    <a:pt x="170" y="206"/>
                  </a:lnTo>
                  <a:close/>
                  <a:moveTo>
                    <a:pt x="158" y="121"/>
                  </a:moveTo>
                  <a:lnTo>
                    <a:pt x="79" y="133"/>
                  </a:lnTo>
                  <a:lnTo>
                    <a:pt x="79" y="195"/>
                  </a:lnTo>
                  <a:lnTo>
                    <a:pt x="158" y="195"/>
                  </a:lnTo>
                  <a:lnTo>
                    <a:pt x="158" y="121"/>
                  </a:lnTo>
                  <a:close/>
                  <a:moveTo>
                    <a:pt x="271" y="107"/>
                  </a:moveTo>
                  <a:lnTo>
                    <a:pt x="170" y="121"/>
                  </a:lnTo>
                  <a:lnTo>
                    <a:pt x="170" y="195"/>
                  </a:lnTo>
                  <a:lnTo>
                    <a:pt x="271" y="195"/>
                  </a:lnTo>
                  <a:lnTo>
                    <a:pt x="271" y="107"/>
                  </a:lnTo>
                  <a:close/>
                  <a:moveTo>
                    <a:pt x="364" y="0"/>
                  </a:moveTo>
                  <a:lnTo>
                    <a:pt x="369" y="2"/>
                  </a:lnTo>
                  <a:lnTo>
                    <a:pt x="435" y="26"/>
                  </a:lnTo>
                  <a:lnTo>
                    <a:pt x="436" y="26"/>
                  </a:lnTo>
                  <a:lnTo>
                    <a:pt x="438" y="28"/>
                  </a:lnTo>
                  <a:lnTo>
                    <a:pt x="438" y="385"/>
                  </a:lnTo>
                  <a:lnTo>
                    <a:pt x="435" y="386"/>
                  </a:lnTo>
                  <a:lnTo>
                    <a:pt x="431" y="388"/>
                  </a:lnTo>
                  <a:lnTo>
                    <a:pt x="428" y="389"/>
                  </a:lnTo>
                  <a:lnTo>
                    <a:pt x="370" y="411"/>
                  </a:lnTo>
                  <a:lnTo>
                    <a:pt x="366" y="411"/>
                  </a:lnTo>
                  <a:lnTo>
                    <a:pt x="360" y="411"/>
                  </a:lnTo>
                  <a:lnTo>
                    <a:pt x="4" y="340"/>
                  </a:lnTo>
                  <a:lnTo>
                    <a:pt x="3" y="339"/>
                  </a:lnTo>
                  <a:lnTo>
                    <a:pt x="0" y="339"/>
                  </a:lnTo>
                  <a:lnTo>
                    <a:pt x="0" y="74"/>
                  </a:lnTo>
                  <a:lnTo>
                    <a:pt x="39" y="65"/>
                  </a:lnTo>
                  <a:lnTo>
                    <a:pt x="274" y="19"/>
                  </a:lnTo>
                  <a:lnTo>
                    <a:pt x="360" y="2"/>
                  </a:lnTo>
                  <a:lnTo>
                    <a:pt x="364" y="0"/>
                  </a:ln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a:solidFill>
                  <a:schemeClr val="bg1"/>
                </a:solidFill>
              </a:endParaRPr>
            </a:p>
          </p:txBody>
        </p:sp>
      </p:grpSp>
      <p:sp>
        <p:nvSpPr>
          <p:cNvPr id="156" name="Rectangle 155"/>
          <p:cNvSpPr/>
          <p:nvPr/>
        </p:nvSpPr>
        <p:spPr>
          <a:xfrm>
            <a:off x="4883312" y="6031056"/>
            <a:ext cx="1125403" cy="287745"/>
          </a:xfrm>
          <a:prstGeom prst="rect">
            <a:avLst/>
          </a:prstGeom>
          <a:ln>
            <a:noFill/>
          </a:ln>
        </p:spPr>
        <p:txBody>
          <a:bodyPr wrap="square" lIns="0" tIns="0" rIns="0" bIns="0" anchor="t">
            <a:spAutoFit/>
          </a:bodyPr>
          <a:lstStyle/>
          <a:p>
            <a:pPr algn="ctr" defTabSz="951133" fontAlgn="base">
              <a:lnSpc>
                <a:spcPts val="1122"/>
              </a:lnSpc>
              <a:spcBef>
                <a:spcPct val="0"/>
              </a:spcBef>
              <a:defRPr/>
            </a:pPr>
            <a:r>
              <a:rPr lang="en-US" sz="1122" kern="0" dirty="0">
                <a:solidFill>
                  <a:schemeClr val="bg1"/>
                </a:solidFill>
              </a:rPr>
              <a:t>Windows Store for Business</a:t>
            </a:r>
          </a:p>
        </p:txBody>
      </p:sp>
      <p:sp>
        <p:nvSpPr>
          <p:cNvPr id="157" name="Rectangle 156"/>
          <p:cNvSpPr/>
          <p:nvPr/>
        </p:nvSpPr>
        <p:spPr>
          <a:xfrm>
            <a:off x="6327166" y="4991060"/>
            <a:ext cx="1184961" cy="287745"/>
          </a:xfrm>
          <a:prstGeom prst="rect">
            <a:avLst/>
          </a:prstGeom>
          <a:ln>
            <a:noFill/>
          </a:ln>
        </p:spPr>
        <p:txBody>
          <a:bodyPr wrap="square" lIns="0" tIns="0" rIns="0" bIns="0" anchor="t">
            <a:spAutoFit/>
          </a:bodyPr>
          <a:lstStyle/>
          <a:p>
            <a:pPr algn="ctr" defTabSz="951133" fontAlgn="base">
              <a:lnSpc>
                <a:spcPts val="1122"/>
              </a:lnSpc>
              <a:spcBef>
                <a:spcPct val="0"/>
              </a:spcBef>
              <a:defRPr/>
            </a:pPr>
            <a:r>
              <a:rPr lang="en-US" sz="1122" kern="0" dirty="0">
                <a:solidFill>
                  <a:schemeClr val="bg1"/>
                </a:solidFill>
              </a:rPr>
              <a:t>Windows Update for Business</a:t>
            </a:r>
          </a:p>
        </p:txBody>
      </p:sp>
      <p:grpSp>
        <p:nvGrpSpPr>
          <p:cNvPr id="158" name="Group 157"/>
          <p:cNvGrpSpPr/>
          <p:nvPr/>
        </p:nvGrpSpPr>
        <p:grpSpPr>
          <a:xfrm>
            <a:off x="6726193" y="4535420"/>
            <a:ext cx="442562" cy="386567"/>
            <a:chOff x="5220663" y="5347896"/>
            <a:chExt cx="433924" cy="379022"/>
          </a:xfrm>
          <a:solidFill>
            <a:srgbClr val="FFFFFF"/>
          </a:solidFill>
        </p:grpSpPr>
        <p:sp>
          <p:nvSpPr>
            <p:cNvPr id="159" name="Freeform 122"/>
            <p:cNvSpPr>
              <a:spLocks/>
            </p:cNvSpPr>
            <p:nvPr/>
          </p:nvSpPr>
          <p:spPr bwMode="black">
            <a:xfrm>
              <a:off x="5343835" y="5410107"/>
              <a:ext cx="187579" cy="189196"/>
            </a:xfrm>
            <a:custGeom>
              <a:avLst/>
              <a:gdLst>
                <a:gd name="T0" fmla="*/ 61 w 70"/>
                <a:gd name="T1" fmla="*/ 11 h 71"/>
                <a:gd name="T2" fmla="*/ 60 w 70"/>
                <a:gd name="T3" fmla="*/ 11 h 71"/>
                <a:gd name="T4" fmla="*/ 53 w 70"/>
                <a:gd name="T5" fmla="*/ 18 h 71"/>
                <a:gd name="T6" fmla="*/ 53 w 70"/>
                <a:gd name="T7" fmla="*/ 19 h 71"/>
                <a:gd name="T8" fmla="*/ 53 w 70"/>
                <a:gd name="T9" fmla="*/ 19 h 71"/>
                <a:gd name="T10" fmla="*/ 60 w 70"/>
                <a:gd name="T11" fmla="*/ 35 h 71"/>
                <a:gd name="T12" fmla="*/ 35 w 70"/>
                <a:gd name="T13" fmla="*/ 60 h 71"/>
                <a:gd name="T14" fmla="*/ 10 w 70"/>
                <a:gd name="T15" fmla="*/ 36 h 71"/>
                <a:gd name="T16" fmla="*/ 16 w 70"/>
                <a:gd name="T17" fmla="*/ 21 h 71"/>
                <a:gd name="T18" fmla="*/ 18 w 70"/>
                <a:gd name="T19" fmla="*/ 18 h 71"/>
                <a:gd name="T20" fmla="*/ 25 w 70"/>
                <a:gd name="T21" fmla="*/ 26 h 71"/>
                <a:gd name="T22" fmla="*/ 30 w 70"/>
                <a:gd name="T23" fmla="*/ 0 h 71"/>
                <a:gd name="T24" fmla="*/ 4 w 70"/>
                <a:gd name="T25" fmla="*/ 2 h 71"/>
                <a:gd name="T26" fmla="*/ 11 w 70"/>
                <a:gd name="T27" fmla="*/ 10 h 71"/>
                <a:gd name="T28" fmla="*/ 9 w 70"/>
                <a:gd name="T29" fmla="*/ 12 h 71"/>
                <a:gd name="T30" fmla="*/ 0 w 70"/>
                <a:gd name="T31" fmla="*/ 36 h 71"/>
                <a:gd name="T32" fmla="*/ 35 w 70"/>
                <a:gd name="T33" fmla="*/ 71 h 71"/>
                <a:gd name="T34" fmla="*/ 35 w 70"/>
                <a:gd name="T35" fmla="*/ 71 h 71"/>
                <a:gd name="T36" fmla="*/ 70 w 70"/>
                <a:gd name="T37" fmla="*/ 35 h 71"/>
                <a:gd name="T38" fmla="*/ 61 w 70"/>
                <a:gd name="T39"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71">
                  <a:moveTo>
                    <a:pt x="61" y="11"/>
                  </a:moveTo>
                  <a:cubicBezTo>
                    <a:pt x="60" y="11"/>
                    <a:pt x="60" y="11"/>
                    <a:pt x="60" y="11"/>
                  </a:cubicBezTo>
                  <a:cubicBezTo>
                    <a:pt x="53" y="18"/>
                    <a:pt x="53" y="18"/>
                    <a:pt x="53" y="18"/>
                  </a:cubicBezTo>
                  <a:cubicBezTo>
                    <a:pt x="53" y="19"/>
                    <a:pt x="53" y="19"/>
                    <a:pt x="53" y="19"/>
                  </a:cubicBezTo>
                  <a:cubicBezTo>
                    <a:pt x="53" y="19"/>
                    <a:pt x="53" y="19"/>
                    <a:pt x="53" y="19"/>
                  </a:cubicBezTo>
                  <a:cubicBezTo>
                    <a:pt x="57" y="23"/>
                    <a:pt x="60" y="29"/>
                    <a:pt x="60" y="35"/>
                  </a:cubicBezTo>
                  <a:cubicBezTo>
                    <a:pt x="60" y="49"/>
                    <a:pt x="49" y="60"/>
                    <a:pt x="35" y="60"/>
                  </a:cubicBezTo>
                  <a:cubicBezTo>
                    <a:pt x="22" y="60"/>
                    <a:pt x="11" y="49"/>
                    <a:pt x="10" y="36"/>
                  </a:cubicBezTo>
                  <a:cubicBezTo>
                    <a:pt x="10" y="30"/>
                    <a:pt x="12" y="25"/>
                    <a:pt x="16" y="21"/>
                  </a:cubicBezTo>
                  <a:cubicBezTo>
                    <a:pt x="18" y="18"/>
                    <a:pt x="18" y="18"/>
                    <a:pt x="18" y="18"/>
                  </a:cubicBezTo>
                  <a:cubicBezTo>
                    <a:pt x="25" y="26"/>
                    <a:pt x="25" y="26"/>
                    <a:pt x="25" y="26"/>
                  </a:cubicBezTo>
                  <a:cubicBezTo>
                    <a:pt x="30" y="0"/>
                    <a:pt x="30" y="0"/>
                    <a:pt x="30" y="0"/>
                  </a:cubicBezTo>
                  <a:cubicBezTo>
                    <a:pt x="4" y="2"/>
                    <a:pt x="4" y="2"/>
                    <a:pt x="4" y="2"/>
                  </a:cubicBezTo>
                  <a:cubicBezTo>
                    <a:pt x="11" y="10"/>
                    <a:pt x="11" y="10"/>
                    <a:pt x="11" y="10"/>
                  </a:cubicBezTo>
                  <a:cubicBezTo>
                    <a:pt x="9" y="12"/>
                    <a:pt x="9" y="12"/>
                    <a:pt x="9" y="12"/>
                  </a:cubicBezTo>
                  <a:cubicBezTo>
                    <a:pt x="3" y="19"/>
                    <a:pt x="0" y="27"/>
                    <a:pt x="0" y="36"/>
                  </a:cubicBezTo>
                  <a:cubicBezTo>
                    <a:pt x="0" y="55"/>
                    <a:pt x="16" y="71"/>
                    <a:pt x="35" y="71"/>
                  </a:cubicBezTo>
                  <a:cubicBezTo>
                    <a:pt x="35" y="71"/>
                    <a:pt x="35" y="71"/>
                    <a:pt x="35" y="71"/>
                  </a:cubicBezTo>
                  <a:cubicBezTo>
                    <a:pt x="55" y="71"/>
                    <a:pt x="70" y="55"/>
                    <a:pt x="70" y="35"/>
                  </a:cubicBezTo>
                  <a:cubicBezTo>
                    <a:pt x="70" y="26"/>
                    <a:pt x="67" y="18"/>
                    <a:pt x="61" y="11"/>
                  </a:cubicBezTo>
                </a:path>
              </a:pathLst>
            </a:custGeom>
            <a:grpFill/>
            <a:ln>
              <a:solidFill>
                <a:srgbClr val="FFFFFF"/>
              </a:solidFill>
            </a:ln>
            <a:extLst/>
          </p:spPr>
          <p:txBody>
            <a:bodyPr vert="horz" wrap="square" lIns="93260" tIns="46630" rIns="93260" bIns="46630" numCol="1" anchor="t" anchorCtr="0" compatLnSpc="1">
              <a:prstTxWarp prst="textNoShape">
                <a:avLst/>
              </a:prstTxWarp>
            </a:bodyPr>
            <a:lstStyle/>
            <a:p>
              <a:pPr defTabSz="932597">
                <a:defRPr/>
              </a:pPr>
              <a:endParaRPr lang="en-US" sz="1836" kern="0">
                <a:solidFill>
                  <a:schemeClr val="bg1"/>
                </a:solidFill>
              </a:endParaRPr>
            </a:p>
          </p:txBody>
        </p:sp>
        <p:sp>
          <p:nvSpPr>
            <p:cNvPr id="160" name="Rounded Rectangle 129"/>
            <p:cNvSpPr/>
            <p:nvPr/>
          </p:nvSpPr>
          <p:spPr bwMode="auto">
            <a:xfrm>
              <a:off x="5220663" y="5347896"/>
              <a:ext cx="433924" cy="312119"/>
            </a:xfrm>
            <a:prstGeom prst="roundRect">
              <a:avLst>
                <a:gd name="adj" fmla="val 0"/>
              </a:avLst>
            </a:prstGeom>
            <a:noFill/>
            <a:ln w="22225" cap="sq" cmpd="sng" algn="ctr">
              <a:solidFill>
                <a:srgbClr val="FFFFFF"/>
              </a:solidFill>
              <a:prstDash val="solid"/>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solidFill>
                  <a:schemeClr val="bg1"/>
                </a:solidFill>
                <a:latin typeface="Segoe UI"/>
                <a:ea typeface="Segoe UI" pitchFamily="34" charset="0"/>
                <a:cs typeface="Segoe UI" pitchFamily="34" charset="0"/>
              </a:endParaRPr>
            </a:p>
          </p:txBody>
        </p:sp>
        <p:cxnSp>
          <p:nvCxnSpPr>
            <p:cNvPr id="161" name="Straight Connector 160"/>
            <p:cNvCxnSpPr/>
            <p:nvPr/>
          </p:nvCxnSpPr>
          <p:spPr>
            <a:xfrm>
              <a:off x="5437625" y="5660015"/>
              <a:ext cx="0" cy="54960"/>
            </a:xfrm>
            <a:prstGeom prst="line">
              <a:avLst/>
            </a:prstGeom>
            <a:grpFill/>
            <a:ln w="22225" cap="sq" cmpd="sng" algn="ctr">
              <a:solidFill>
                <a:srgbClr val="FFFFFF"/>
              </a:solidFill>
              <a:prstDash val="solid"/>
              <a:miter lim="800000"/>
              <a:headEnd type="none" w="med" len="med"/>
              <a:tailEnd type="none" w="med" len="med"/>
            </a:ln>
            <a:effectLst/>
          </p:spPr>
        </p:cxnSp>
        <p:cxnSp>
          <p:nvCxnSpPr>
            <p:cNvPr id="162" name="Straight Connector 161"/>
            <p:cNvCxnSpPr/>
            <p:nvPr/>
          </p:nvCxnSpPr>
          <p:spPr>
            <a:xfrm>
              <a:off x="5343602" y="5726918"/>
              <a:ext cx="188045" cy="0"/>
            </a:xfrm>
            <a:prstGeom prst="line">
              <a:avLst/>
            </a:prstGeom>
            <a:grpFill/>
            <a:ln w="22225" cap="sq" cmpd="sng" algn="ctr">
              <a:solidFill>
                <a:srgbClr val="FFFFFF"/>
              </a:solidFill>
              <a:prstDash val="solid"/>
              <a:miter lim="800000"/>
              <a:headEnd type="none" w="med" len="med"/>
              <a:tailEnd type="none" w="med" len="med"/>
            </a:ln>
            <a:effectLst/>
          </p:spPr>
        </p:cxnSp>
      </p:grpSp>
      <p:grpSp>
        <p:nvGrpSpPr>
          <p:cNvPr id="163" name="Group 162"/>
          <p:cNvGrpSpPr/>
          <p:nvPr/>
        </p:nvGrpSpPr>
        <p:grpSpPr>
          <a:xfrm>
            <a:off x="8849517" y="5568975"/>
            <a:ext cx="919151" cy="639553"/>
            <a:chOff x="8596010" y="5180187"/>
            <a:chExt cx="901210" cy="627070"/>
          </a:xfrm>
        </p:grpSpPr>
        <p:sp>
          <p:nvSpPr>
            <p:cNvPr id="164" name="Freeform 39"/>
            <p:cNvSpPr>
              <a:spLocks noEditPoints="1"/>
            </p:cNvSpPr>
            <p:nvPr/>
          </p:nvSpPr>
          <p:spPr bwMode="auto">
            <a:xfrm>
              <a:off x="8871054" y="5180187"/>
              <a:ext cx="391072" cy="393492"/>
            </a:xfrm>
            <a:custGeom>
              <a:avLst/>
              <a:gdLst>
                <a:gd name="T0" fmla="*/ 94 w 323"/>
                <a:gd name="T1" fmla="*/ 204 h 325"/>
                <a:gd name="T2" fmla="*/ 50 w 323"/>
                <a:gd name="T3" fmla="*/ 206 h 325"/>
                <a:gd name="T4" fmla="*/ 28 w 323"/>
                <a:gd name="T5" fmla="*/ 226 h 325"/>
                <a:gd name="T6" fmla="*/ 20 w 323"/>
                <a:gd name="T7" fmla="*/ 255 h 325"/>
                <a:gd name="T8" fmla="*/ 28 w 323"/>
                <a:gd name="T9" fmla="*/ 283 h 325"/>
                <a:gd name="T10" fmla="*/ 50 w 323"/>
                <a:gd name="T11" fmla="*/ 301 h 325"/>
                <a:gd name="T12" fmla="*/ 77 w 323"/>
                <a:gd name="T13" fmla="*/ 305 h 325"/>
                <a:gd name="T14" fmla="*/ 74 w 323"/>
                <a:gd name="T15" fmla="*/ 321 h 325"/>
                <a:gd name="T16" fmla="*/ 55 w 323"/>
                <a:gd name="T17" fmla="*/ 323 h 325"/>
                <a:gd name="T18" fmla="*/ 20 w 323"/>
                <a:gd name="T19" fmla="*/ 303 h 325"/>
                <a:gd name="T20" fmla="*/ 0 w 323"/>
                <a:gd name="T21" fmla="*/ 268 h 325"/>
                <a:gd name="T22" fmla="*/ 4 w 323"/>
                <a:gd name="T23" fmla="*/ 226 h 325"/>
                <a:gd name="T24" fmla="*/ 31 w 323"/>
                <a:gd name="T25" fmla="*/ 195 h 325"/>
                <a:gd name="T26" fmla="*/ 70 w 323"/>
                <a:gd name="T27" fmla="*/ 182 h 325"/>
                <a:gd name="T28" fmla="*/ 298 w 323"/>
                <a:gd name="T29" fmla="*/ 125 h 325"/>
                <a:gd name="T30" fmla="*/ 316 w 323"/>
                <a:gd name="T31" fmla="*/ 141 h 325"/>
                <a:gd name="T32" fmla="*/ 323 w 323"/>
                <a:gd name="T33" fmla="*/ 162 h 325"/>
                <a:gd name="T34" fmla="*/ 316 w 323"/>
                <a:gd name="T35" fmla="*/ 184 h 325"/>
                <a:gd name="T36" fmla="*/ 298 w 323"/>
                <a:gd name="T37" fmla="*/ 200 h 325"/>
                <a:gd name="T38" fmla="*/ 237 w 323"/>
                <a:gd name="T39" fmla="*/ 204 h 325"/>
                <a:gd name="T40" fmla="*/ 288 w 323"/>
                <a:gd name="T41" fmla="*/ 182 h 325"/>
                <a:gd name="T42" fmla="*/ 301 w 323"/>
                <a:gd name="T43" fmla="*/ 171 h 325"/>
                <a:gd name="T44" fmla="*/ 303 w 323"/>
                <a:gd name="T45" fmla="*/ 158 h 325"/>
                <a:gd name="T46" fmla="*/ 290 w 323"/>
                <a:gd name="T47" fmla="*/ 145 h 325"/>
                <a:gd name="T48" fmla="*/ 279 w 323"/>
                <a:gd name="T49" fmla="*/ 143 h 325"/>
                <a:gd name="T50" fmla="*/ 272 w 323"/>
                <a:gd name="T51" fmla="*/ 132 h 325"/>
                <a:gd name="T52" fmla="*/ 279 w 323"/>
                <a:gd name="T53" fmla="*/ 123 h 325"/>
                <a:gd name="T54" fmla="*/ 121 w 323"/>
                <a:gd name="T55" fmla="*/ 257 h 325"/>
                <a:gd name="T56" fmla="*/ 125 w 323"/>
                <a:gd name="T57" fmla="*/ 283 h 325"/>
                <a:gd name="T58" fmla="*/ 138 w 323"/>
                <a:gd name="T59" fmla="*/ 279 h 325"/>
                <a:gd name="T60" fmla="*/ 151 w 323"/>
                <a:gd name="T61" fmla="*/ 272 h 325"/>
                <a:gd name="T62" fmla="*/ 248 w 323"/>
                <a:gd name="T63" fmla="*/ 22 h 325"/>
                <a:gd name="T64" fmla="*/ 261 w 323"/>
                <a:gd name="T65" fmla="*/ 28 h 325"/>
                <a:gd name="T66" fmla="*/ 252 w 323"/>
                <a:gd name="T67" fmla="*/ 2 h 325"/>
                <a:gd name="T68" fmla="*/ 277 w 323"/>
                <a:gd name="T69" fmla="*/ 13 h 325"/>
                <a:gd name="T70" fmla="*/ 283 w 323"/>
                <a:gd name="T71" fmla="*/ 26 h 325"/>
                <a:gd name="T72" fmla="*/ 274 w 323"/>
                <a:gd name="T73" fmla="*/ 46 h 325"/>
                <a:gd name="T74" fmla="*/ 281 w 323"/>
                <a:gd name="T75" fmla="*/ 57 h 325"/>
                <a:gd name="T76" fmla="*/ 165 w 323"/>
                <a:gd name="T77" fmla="*/ 286 h 325"/>
                <a:gd name="T78" fmla="*/ 129 w 323"/>
                <a:gd name="T79" fmla="*/ 303 h 325"/>
                <a:gd name="T80" fmla="*/ 121 w 323"/>
                <a:gd name="T81" fmla="*/ 305 h 325"/>
                <a:gd name="T82" fmla="*/ 110 w 323"/>
                <a:gd name="T83" fmla="*/ 323 h 325"/>
                <a:gd name="T84" fmla="*/ 99 w 323"/>
                <a:gd name="T85" fmla="*/ 321 h 325"/>
                <a:gd name="T86" fmla="*/ 96 w 323"/>
                <a:gd name="T87" fmla="*/ 310 h 325"/>
                <a:gd name="T88" fmla="*/ 105 w 323"/>
                <a:gd name="T89" fmla="*/ 294 h 325"/>
                <a:gd name="T90" fmla="*/ 101 w 323"/>
                <a:gd name="T91" fmla="*/ 255 h 325"/>
                <a:gd name="T92" fmla="*/ 182 w 323"/>
                <a:gd name="T93" fmla="*/ 61 h 325"/>
                <a:gd name="T94" fmla="*/ 140 w 323"/>
                <a:gd name="T95" fmla="*/ 141 h 325"/>
                <a:gd name="T96" fmla="*/ 129 w 323"/>
                <a:gd name="T97" fmla="*/ 141 h 325"/>
                <a:gd name="T98" fmla="*/ 127 w 323"/>
                <a:gd name="T99" fmla="*/ 127 h 325"/>
                <a:gd name="T100" fmla="*/ 171 w 323"/>
                <a:gd name="T101" fmla="*/ 44 h 325"/>
                <a:gd name="T102" fmla="*/ 186 w 323"/>
                <a:gd name="T103" fmla="*/ 42 h 325"/>
                <a:gd name="T104" fmla="*/ 213 w 323"/>
                <a:gd name="T105" fmla="*/ 26 h 325"/>
                <a:gd name="T106" fmla="*/ 222 w 323"/>
                <a:gd name="T107" fmla="*/ 22 h 325"/>
                <a:gd name="T108" fmla="*/ 233 w 323"/>
                <a:gd name="T109" fmla="*/ 6 h 325"/>
                <a:gd name="T110" fmla="*/ 241 w 323"/>
                <a:gd name="T111" fmla="*/ 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3" h="325">
                  <a:moveTo>
                    <a:pt x="70" y="182"/>
                  </a:moveTo>
                  <a:lnTo>
                    <a:pt x="105" y="182"/>
                  </a:lnTo>
                  <a:lnTo>
                    <a:pt x="94" y="204"/>
                  </a:lnTo>
                  <a:lnTo>
                    <a:pt x="70" y="204"/>
                  </a:lnTo>
                  <a:lnTo>
                    <a:pt x="59" y="204"/>
                  </a:lnTo>
                  <a:lnTo>
                    <a:pt x="50" y="206"/>
                  </a:lnTo>
                  <a:lnTo>
                    <a:pt x="42" y="213"/>
                  </a:lnTo>
                  <a:lnTo>
                    <a:pt x="35" y="217"/>
                  </a:lnTo>
                  <a:lnTo>
                    <a:pt x="28" y="226"/>
                  </a:lnTo>
                  <a:lnTo>
                    <a:pt x="24" y="235"/>
                  </a:lnTo>
                  <a:lnTo>
                    <a:pt x="20" y="244"/>
                  </a:lnTo>
                  <a:lnTo>
                    <a:pt x="20" y="255"/>
                  </a:lnTo>
                  <a:lnTo>
                    <a:pt x="20" y="264"/>
                  </a:lnTo>
                  <a:lnTo>
                    <a:pt x="24" y="275"/>
                  </a:lnTo>
                  <a:lnTo>
                    <a:pt x="28" y="283"/>
                  </a:lnTo>
                  <a:lnTo>
                    <a:pt x="35" y="290"/>
                  </a:lnTo>
                  <a:lnTo>
                    <a:pt x="42" y="297"/>
                  </a:lnTo>
                  <a:lnTo>
                    <a:pt x="50" y="301"/>
                  </a:lnTo>
                  <a:lnTo>
                    <a:pt x="59" y="303"/>
                  </a:lnTo>
                  <a:lnTo>
                    <a:pt x="70" y="305"/>
                  </a:lnTo>
                  <a:lnTo>
                    <a:pt x="77" y="305"/>
                  </a:lnTo>
                  <a:lnTo>
                    <a:pt x="74" y="310"/>
                  </a:lnTo>
                  <a:lnTo>
                    <a:pt x="74" y="314"/>
                  </a:lnTo>
                  <a:lnTo>
                    <a:pt x="74" y="321"/>
                  </a:lnTo>
                  <a:lnTo>
                    <a:pt x="77" y="325"/>
                  </a:lnTo>
                  <a:lnTo>
                    <a:pt x="70" y="325"/>
                  </a:lnTo>
                  <a:lnTo>
                    <a:pt x="55" y="323"/>
                  </a:lnTo>
                  <a:lnTo>
                    <a:pt x="42" y="319"/>
                  </a:lnTo>
                  <a:lnTo>
                    <a:pt x="31" y="312"/>
                  </a:lnTo>
                  <a:lnTo>
                    <a:pt x="20" y="303"/>
                  </a:lnTo>
                  <a:lnTo>
                    <a:pt x="11" y="294"/>
                  </a:lnTo>
                  <a:lnTo>
                    <a:pt x="4" y="281"/>
                  </a:lnTo>
                  <a:lnTo>
                    <a:pt x="0" y="268"/>
                  </a:lnTo>
                  <a:lnTo>
                    <a:pt x="0" y="255"/>
                  </a:lnTo>
                  <a:lnTo>
                    <a:pt x="0" y="239"/>
                  </a:lnTo>
                  <a:lnTo>
                    <a:pt x="4" y="226"/>
                  </a:lnTo>
                  <a:lnTo>
                    <a:pt x="11" y="215"/>
                  </a:lnTo>
                  <a:lnTo>
                    <a:pt x="20" y="204"/>
                  </a:lnTo>
                  <a:lnTo>
                    <a:pt x="31" y="195"/>
                  </a:lnTo>
                  <a:lnTo>
                    <a:pt x="42" y="189"/>
                  </a:lnTo>
                  <a:lnTo>
                    <a:pt x="55" y="184"/>
                  </a:lnTo>
                  <a:lnTo>
                    <a:pt x="70" y="182"/>
                  </a:lnTo>
                  <a:close/>
                  <a:moveTo>
                    <a:pt x="283" y="123"/>
                  </a:moveTo>
                  <a:lnTo>
                    <a:pt x="290" y="123"/>
                  </a:lnTo>
                  <a:lnTo>
                    <a:pt x="298" y="125"/>
                  </a:lnTo>
                  <a:lnTo>
                    <a:pt x="305" y="130"/>
                  </a:lnTo>
                  <a:lnTo>
                    <a:pt x="312" y="134"/>
                  </a:lnTo>
                  <a:lnTo>
                    <a:pt x="316" y="141"/>
                  </a:lnTo>
                  <a:lnTo>
                    <a:pt x="320" y="147"/>
                  </a:lnTo>
                  <a:lnTo>
                    <a:pt x="323" y="154"/>
                  </a:lnTo>
                  <a:lnTo>
                    <a:pt x="323" y="162"/>
                  </a:lnTo>
                  <a:lnTo>
                    <a:pt x="323" y="171"/>
                  </a:lnTo>
                  <a:lnTo>
                    <a:pt x="320" y="178"/>
                  </a:lnTo>
                  <a:lnTo>
                    <a:pt x="316" y="184"/>
                  </a:lnTo>
                  <a:lnTo>
                    <a:pt x="312" y="191"/>
                  </a:lnTo>
                  <a:lnTo>
                    <a:pt x="305" y="195"/>
                  </a:lnTo>
                  <a:lnTo>
                    <a:pt x="298" y="200"/>
                  </a:lnTo>
                  <a:lnTo>
                    <a:pt x="290" y="202"/>
                  </a:lnTo>
                  <a:lnTo>
                    <a:pt x="283" y="204"/>
                  </a:lnTo>
                  <a:lnTo>
                    <a:pt x="237" y="204"/>
                  </a:lnTo>
                  <a:lnTo>
                    <a:pt x="248" y="182"/>
                  </a:lnTo>
                  <a:lnTo>
                    <a:pt x="283" y="182"/>
                  </a:lnTo>
                  <a:lnTo>
                    <a:pt x="288" y="182"/>
                  </a:lnTo>
                  <a:lnTo>
                    <a:pt x="290" y="182"/>
                  </a:lnTo>
                  <a:lnTo>
                    <a:pt x="296" y="178"/>
                  </a:lnTo>
                  <a:lnTo>
                    <a:pt x="301" y="171"/>
                  </a:lnTo>
                  <a:lnTo>
                    <a:pt x="303" y="167"/>
                  </a:lnTo>
                  <a:lnTo>
                    <a:pt x="303" y="162"/>
                  </a:lnTo>
                  <a:lnTo>
                    <a:pt x="303" y="158"/>
                  </a:lnTo>
                  <a:lnTo>
                    <a:pt x="301" y="156"/>
                  </a:lnTo>
                  <a:lnTo>
                    <a:pt x="296" y="149"/>
                  </a:lnTo>
                  <a:lnTo>
                    <a:pt x="290" y="145"/>
                  </a:lnTo>
                  <a:lnTo>
                    <a:pt x="288" y="143"/>
                  </a:lnTo>
                  <a:lnTo>
                    <a:pt x="283" y="143"/>
                  </a:lnTo>
                  <a:lnTo>
                    <a:pt x="279" y="143"/>
                  </a:lnTo>
                  <a:lnTo>
                    <a:pt x="274" y="141"/>
                  </a:lnTo>
                  <a:lnTo>
                    <a:pt x="272" y="136"/>
                  </a:lnTo>
                  <a:lnTo>
                    <a:pt x="272" y="132"/>
                  </a:lnTo>
                  <a:lnTo>
                    <a:pt x="272" y="130"/>
                  </a:lnTo>
                  <a:lnTo>
                    <a:pt x="274" y="125"/>
                  </a:lnTo>
                  <a:lnTo>
                    <a:pt x="279" y="123"/>
                  </a:lnTo>
                  <a:lnTo>
                    <a:pt x="283" y="123"/>
                  </a:lnTo>
                  <a:close/>
                  <a:moveTo>
                    <a:pt x="226" y="44"/>
                  </a:moveTo>
                  <a:lnTo>
                    <a:pt x="121" y="257"/>
                  </a:lnTo>
                  <a:lnTo>
                    <a:pt x="121" y="281"/>
                  </a:lnTo>
                  <a:lnTo>
                    <a:pt x="121" y="283"/>
                  </a:lnTo>
                  <a:lnTo>
                    <a:pt x="125" y="283"/>
                  </a:lnTo>
                  <a:lnTo>
                    <a:pt x="127" y="283"/>
                  </a:lnTo>
                  <a:lnTo>
                    <a:pt x="132" y="281"/>
                  </a:lnTo>
                  <a:lnTo>
                    <a:pt x="138" y="279"/>
                  </a:lnTo>
                  <a:lnTo>
                    <a:pt x="143" y="277"/>
                  </a:lnTo>
                  <a:lnTo>
                    <a:pt x="147" y="272"/>
                  </a:lnTo>
                  <a:lnTo>
                    <a:pt x="151" y="272"/>
                  </a:lnTo>
                  <a:lnTo>
                    <a:pt x="257" y="59"/>
                  </a:lnTo>
                  <a:lnTo>
                    <a:pt x="226" y="44"/>
                  </a:lnTo>
                  <a:close/>
                  <a:moveTo>
                    <a:pt x="248" y="22"/>
                  </a:moveTo>
                  <a:lnTo>
                    <a:pt x="244" y="31"/>
                  </a:lnTo>
                  <a:lnTo>
                    <a:pt x="257" y="37"/>
                  </a:lnTo>
                  <a:lnTo>
                    <a:pt x="261" y="28"/>
                  </a:lnTo>
                  <a:lnTo>
                    <a:pt x="248" y="22"/>
                  </a:lnTo>
                  <a:close/>
                  <a:moveTo>
                    <a:pt x="248" y="0"/>
                  </a:moveTo>
                  <a:lnTo>
                    <a:pt x="252" y="2"/>
                  </a:lnTo>
                  <a:lnTo>
                    <a:pt x="257" y="2"/>
                  </a:lnTo>
                  <a:lnTo>
                    <a:pt x="272" y="11"/>
                  </a:lnTo>
                  <a:lnTo>
                    <a:pt x="277" y="13"/>
                  </a:lnTo>
                  <a:lnTo>
                    <a:pt x="279" y="17"/>
                  </a:lnTo>
                  <a:lnTo>
                    <a:pt x="281" y="22"/>
                  </a:lnTo>
                  <a:lnTo>
                    <a:pt x="283" y="26"/>
                  </a:lnTo>
                  <a:lnTo>
                    <a:pt x="281" y="33"/>
                  </a:lnTo>
                  <a:lnTo>
                    <a:pt x="281" y="37"/>
                  </a:lnTo>
                  <a:lnTo>
                    <a:pt x="274" y="46"/>
                  </a:lnTo>
                  <a:lnTo>
                    <a:pt x="279" y="50"/>
                  </a:lnTo>
                  <a:lnTo>
                    <a:pt x="281" y="55"/>
                  </a:lnTo>
                  <a:lnTo>
                    <a:pt x="281" y="57"/>
                  </a:lnTo>
                  <a:lnTo>
                    <a:pt x="279" y="59"/>
                  </a:lnTo>
                  <a:lnTo>
                    <a:pt x="167" y="283"/>
                  </a:lnTo>
                  <a:lnTo>
                    <a:pt x="165" y="286"/>
                  </a:lnTo>
                  <a:lnTo>
                    <a:pt x="162" y="288"/>
                  </a:lnTo>
                  <a:lnTo>
                    <a:pt x="136" y="303"/>
                  </a:lnTo>
                  <a:lnTo>
                    <a:pt x="129" y="303"/>
                  </a:lnTo>
                  <a:lnTo>
                    <a:pt x="125" y="305"/>
                  </a:lnTo>
                  <a:lnTo>
                    <a:pt x="123" y="305"/>
                  </a:lnTo>
                  <a:lnTo>
                    <a:pt x="121" y="305"/>
                  </a:lnTo>
                  <a:lnTo>
                    <a:pt x="114" y="319"/>
                  </a:lnTo>
                  <a:lnTo>
                    <a:pt x="112" y="321"/>
                  </a:lnTo>
                  <a:lnTo>
                    <a:pt x="110" y="323"/>
                  </a:lnTo>
                  <a:lnTo>
                    <a:pt x="105" y="325"/>
                  </a:lnTo>
                  <a:lnTo>
                    <a:pt x="101" y="325"/>
                  </a:lnTo>
                  <a:lnTo>
                    <a:pt x="99" y="321"/>
                  </a:lnTo>
                  <a:lnTo>
                    <a:pt x="96" y="319"/>
                  </a:lnTo>
                  <a:lnTo>
                    <a:pt x="94" y="314"/>
                  </a:lnTo>
                  <a:lnTo>
                    <a:pt x="96" y="310"/>
                  </a:lnTo>
                  <a:lnTo>
                    <a:pt x="99" y="303"/>
                  </a:lnTo>
                  <a:lnTo>
                    <a:pt x="101" y="299"/>
                  </a:lnTo>
                  <a:lnTo>
                    <a:pt x="105" y="294"/>
                  </a:lnTo>
                  <a:lnTo>
                    <a:pt x="101" y="288"/>
                  </a:lnTo>
                  <a:lnTo>
                    <a:pt x="101" y="281"/>
                  </a:lnTo>
                  <a:lnTo>
                    <a:pt x="101" y="255"/>
                  </a:lnTo>
                  <a:lnTo>
                    <a:pt x="101" y="250"/>
                  </a:lnTo>
                  <a:lnTo>
                    <a:pt x="193" y="68"/>
                  </a:lnTo>
                  <a:lnTo>
                    <a:pt x="182" y="61"/>
                  </a:lnTo>
                  <a:lnTo>
                    <a:pt x="145" y="136"/>
                  </a:lnTo>
                  <a:lnTo>
                    <a:pt x="143" y="138"/>
                  </a:lnTo>
                  <a:lnTo>
                    <a:pt x="140" y="141"/>
                  </a:lnTo>
                  <a:lnTo>
                    <a:pt x="136" y="143"/>
                  </a:lnTo>
                  <a:lnTo>
                    <a:pt x="132" y="143"/>
                  </a:lnTo>
                  <a:lnTo>
                    <a:pt x="129" y="141"/>
                  </a:lnTo>
                  <a:lnTo>
                    <a:pt x="127" y="136"/>
                  </a:lnTo>
                  <a:lnTo>
                    <a:pt x="125" y="132"/>
                  </a:lnTo>
                  <a:lnTo>
                    <a:pt x="127" y="127"/>
                  </a:lnTo>
                  <a:lnTo>
                    <a:pt x="165" y="53"/>
                  </a:lnTo>
                  <a:lnTo>
                    <a:pt x="167" y="48"/>
                  </a:lnTo>
                  <a:lnTo>
                    <a:pt x="171" y="44"/>
                  </a:lnTo>
                  <a:lnTo>
                    <a:pt x="175" y="42"/>
                  </a:lnTo>
                  <a:lnTo>
                    <a:pt x="182" y="42"/>
                  </a:lnTo>
                  <a:lnTo>
                    <a:pt x="186" y="42"/>
                  </a:lnTo>
                  <a:lnTo>
                    <a:pt x="191" y="44"/>
                  </a:lnTo>
                  <a:lnTo>
                    <a:pt x="202" y="48"/>
                  </a:lnTo>
                  <a:lnTo>
                    <a:pt x="213" y="26"/>
                  </a:lnTo>
                  <a:lnTo>
                    <a:pt x="215" y="24"/>
                  </a:lnTo>
                  <a:lnTo>
                    <a:pt x="217" y="22"/>
                  </a:lnTo>
                  <a:lnTo>
                    <a:pt x="222" y="22"/>
                  </a:lnTo>
                  <a:lnTo>
                    <a:pt x="226" y="22"/>
                  </a:lnTo>
                  <a:lnTo>
                    <a:pt x="228" y="13"/>
                  </a:lnTo>
                  <a:lnTo>
                    <a:pt x="233" y="6"/>
                  </a:lnTo>
                  <a:lnTo>
                    <a:pt x="235" y="4"/>
                  </a:lnTo>
                  <a:lnTo>
                    <a:pt x="239" y="2"/>
                  </a:lnTo>
                  <a:lnTo>
                    <a:pt x="241" y="2"/>
                  </a:lnTo>
                  <a:lnTo>
                    <a:pt x="248" y="0"/>
                  </a:lnTo>
                  <a:close/>
                </a:path>
              </a:pathLst>
            </a:custGeom>
            <a:solidFill>
              <a:srgbClr val="FFFFFF"/>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a:solidFill>
                  <a:schemeClr val="bg1"/>
                </a:solidFill>
              </a:endParaRPr>
            </a:p>
          </p:txBody>
        </p:sp>
        <p:sp>
          <p:nvSpPr>
            <p:cNvPr id="165" name="Rectangle 164"/>
            <p:cNvSpPr/>
            <p:nvPr/>
          </p:nvSpPr>
          <p:spPr>
            <a:xfrm>
              <a:off x="8596010" y="5666193"/>
              <a:ext cx="901210" cy="141064"/>
            </a:xfrm>
            <a:prstGeom prst="rect">
              <a:avLst/>
            </a:prstGeom>
            <a:ln>
              <a:noFill/>
            </a:ln>
          </p:spPr>
          <p:txBody>
            <a:bodyPr wrap="square" lIns="0" tIns="0" rIns="0" bIns="0" anchor="t">
              <a:spAutoFit/>
            </a:bodyPr>
            <a:lstStyle/>
            <a:p>
              <a:pPr algn="ctr" defTabSz="951133" fontAlgn="base">
                <a:lnSpc>
                  <a:spcPts val="1122"/>
                </a:lnSpc>
                <a:spcBef>
                  <a:spcPct val="0"/>
                </a:spcBef>
                <a:defRPr/>
              </a:pPr>
              <a:r>
                <a:rPr lang="en-US" sz="1122" kern="0" dirty="0">
                  <a:solidFill>
                    <a:schemeClr val="bg1"/>
                  </a:solidFill>
                </a:rPr>
                <a:t>Windows Ink</a:t>
              </a:r>
            </a:p>
          </p:txBody>
        </p:sp>
      </p:grpSp>
      <p:sp>
        <p:nvSpPr>
          <p:cNvPr id="166" name="Rectangle 165"/>
          <p:cNvSpPr/>
          <p:nvPr/>
        </p:nvSpPr>
        <p:spPr>
          <a:xfrm>
            <a:off x="10098713" y="6014988"/>
            <a:ext cx="1404277" cy="238043"/>
          </a:xfrm>
          <a:prstGeom prst="rect">
            <a:avLst/>
          </a:prstGeom>
        </p:spPr>
        <p:txBody>
          <a:bodyPr wrap="square">
            <a:spAutoFit/>
          </a:bodyPr>
          <a:lstStyle/>
          <a:p>
            <a:pPr algn="ctr" defTabSz="951133" fontAlgn="base">
              <a:lnSpc>
                <a:spcPts val="1122"/>
              </a:lnSpc>
              <a:spcBef>
                <a:spcPct val="0"/>
              </a:spcBef>
              <a:defRPr/>
            </a:pPr>
            <a:r>
              <a:rPr lang="en-US" sz="1122" kern="0" dirty="0">
                <a:solidFill>
                  <a:schemeClr val="bg1"/>
                </a:solidFill>
              </a:rPr>
              <a:t>Remote Desktop</a:t>
            </a:r>
          </a:p>
        </p:txBody>
      </p:sp>
      <p:sp>
        <p:nvSpPr>
          <p:cNvPr id="167" name="Rectangle 166"/>
          <p:cNvSpPr/>
          <p:nvPr/>
        </p:nvSpPr>
        <p:spPr>
          <a:xfrm>
            <a:off x="10329735" y="4974990"/>
            <a:ext cx="971436" cy="143872"/>
          </a:xfrm>
          <a:prstGeom prst="rect">
            <a:avLst/>
          </a:prstGeom>
          <a:ln>
            <a:noFill/>
          </a:ln>
        </p:spPr>
        <p:txBody>
          <a:bodyPr wrap="square" lIns="0" tIns="0" rIns="0" bIns="0" anchor="t">
            <a:spAutoFit/>
          </a:bodyPr>
          <a:lstStyle/>
          <a:p>
            <a:pPr algn="ctr" defTabSz="951133" fontAlgn="base">
              <a:lnSpc>
                <a:spcPts val="1122"/>
              </a:lnSpc>
              <a:spcBef>
                <a:spcPct val="0"/>
              </a:spcBef>
              <a:defRPr/>
            </a:pPr>
            <a:r>
              <a:rPr lang="en-US" sz="1122" kern="0" dirty="0">
                <a:solidFill>
                  <a:schemeClr val="bg1"/>
                </a:solidFill>
              </a:rPr>
              <a:t>Faster to done</a:t>
            </a:r>
          </a:p>
        </p:txBody>
      </p:sp>
      <p:sp>
        <p:nvSpPr>
          <p:cNvPr id="168" name="Freeform 5"/>
          <p:cNvSpPr>
            <a:spLocks noEditPoints="1"/>
          </p:cNvSpPr>
          <p:nvPr/>
        </p:nvSpPr>
        <p:spPr bwMode="auto">
          <a:xfrm>
            <a:off x="10531253" y="4502449"/>
            <a:ext cx="568398" cy="355249"/>
          </a:xfrm>
          <a:custGeom>
            <a:avLst/>
            <a:gdLst>
              <a:gd name="T0" fmla="*/ 0 w 720"/>
              <a:gd name="T1" fmla="*/ 404 h 450"/>
              <a:gd name="T2" fmla="*/ 0 w 720"/>
              <a:gd name="T3" fmla="*/ 44 h 450"/>
              <a:gd name="T4" fmla="*/ 90 w 720"/>
              <a:gd name="T5" fmla="*/ 44 h 450"/>
              <a:gd name="T6" fmla="*/ 90 w 720"/>
              <a:gd name="T7" fmla="*/ 90 h 450"/>
              <a:gd name="T8" fmla="*/ 44 w 720"/>
              <a:gd name="T9" fmla="*/ 90 h 450"/>
              <a:gd name="T10" fmla="*/ 44 w 720"/>
              <a:gd name="T11" fmla="*/ 360 h 450"/>
              <a:gd name="T12" fmla="*/ 90 w 720"/>
              <a:gd name="T13" fmla="*/ 360 h 450"/>
              <a:gd name="T14" fmla="*/ 90 w 720"/>
              <a:gd name="T15" fmla="*/ 404 h 450"/>
              <a:gd name="T16" fmla="*/ 0 w 720"/>
              <a:gd name="T17" fmla="*/ 404 h 450"/>
              <a:gd name="T18" fmla="*/ 134 w 720"/>
              <a:gd name="T19" fmla="*/ 450 h 450"/>
              <a:gd name="T20" fmla="*/ 134 w 720"/>
              <a:gd name="T21" fmla="*/ 0 h 450"/>
              <a:gd name="T22" fmla="*/ 584 w 720"/>
              <a:gd name="T23" fmla="*/ 0 h 450"/>
              <a:gd name="T24" fmla="*/ 584 w 720"/>
              <a:gd name="T25" fmla="*/ 450 h 450"/>
              <a:gd name="T26" fmla="*/ 134 w 720"/>
              <a:gd name="T27" fmla="*/ 450 h 450"/>
              <a:gd name="T28" fmla="*/ 180 w 720"/>
              <a:gd name="T29" fmla="*/ 44 h 450"/>
              <a:gd name="T30" fmla="*/ 180 w 720"/>
              <a:gd name="T31" fmla="*/ 404 h 450"/>
              <a:gd name="T32" fmla="*/ 540 w 720"/>
              <a:gd name="T33" fmla="*/ 404 h 450"/>
              <a:gd name="T34" fmla="*/ 540 w 720"/>
              <a:gd name="T35" fmla="*/ 44 h 450"/>
              <a:gd name="T36" fmla="*/ 180 w 720"/>
              <a:gd name="T37" fmla="*/ 44 h 450"/>
              <a:gd name="T38" fmla="*/ 630 w 720"/>
              <a:gd name="T39" fmla="*/ 44 h 450"/>
              <a:gd name="T40" fmla="*/ 720 w 720"/>
              <a:gd name="T41" fmla="*/ 44 h 450"/>
              <a:gd name="T42" fmla="*/ 720 w 720"/>
              <a:gd name="T43" fmla="*/ 404 h 450"/>
              <a:gd name="T44" fmla="*/ 630 w 720"/>
              <a:gd name="T45" fmla="*/ 404 h 450"/>
              <a:gd name="T46" fmla="*/ 630 w 720"/>
              <a:gd name="T47" fmla="*/ 360 h 450"/>
              <a:gd name="T48" fmla="*/ 674 w 720"/>
              <a:gd name="T49" fmla="*/ 360 h 450"/>
              <a:gd name="T50" fmla="*/ 674 w 720"/>
              <a:gd name="T51" fmla="*/ 90 h 450"/>
              <a:gd name="T52" fmla="*/ 630 w 720"/>
              <a:gd name="T53" fmla="*/ 90 h 450"/>
              <a:gd name="T54" fmla="*/ 630 w 720"/>
              <a:gd name="T55" fmla="*/ 44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0" h="450">
                <a:moveTo>
                  <a:pt x="0" y="404"/>
                </a:moveTo>
                <a:lnTo>
                  <a:pt x="0" y="44"/>
                </a:lnTo>
                <a:lnTo>
                  <a:pt x="90" y="44"/>
                </a:lnTo>
                <a:lnTo>
                  <a:pt x="90" y="90"/>
                </a:lnTo>
                <a:lnTo>
                  <a:pt x="44" y="90"/>
                </a:lnTo>
                <a:lnTo>
                  <a:pt x="44" y="360"/>
                </a:lnTo>
                <a:lnTo>
                  <a:pt x="90" y="360"/>
                </a:lnTo>
                <a:lnTo>
                  <a:pt x="90" y="404"/>
                </a:lnTo>
                <a:lnTo>
                  <a:pt x="0" y="404"/>
                </a:lnTo>
                <a:close/>
                <a:moveTo>
                  <a:pt x="134" y="450"/>
                </a:moveTo>
                <a:lnTo>
                  <a:pt x="134" y="0"/>
                </a:lnTo>
                <a:lnTo>
                  <a:pt x="584" y="0"/>
                </a:lnTo>
                <a:lnTo>
                  <a:pt x="584" y="450"/>
                </a:lnTo>
                <a:lnTo>
                  <a:pt x="134" y="450"/>
                </a:lnTo>
                <a:close/>
                <a:moveTo>
                  <a:pt x="180" y="44"/>
                </a:moveTo>
                <a:lnTo>
                  <a:pt x="180" y="404"/>
                </a:lnTo>
                <a:lnTo>
                  <a:pt x="540" y="404"/>
                </a:lnTo>
                <a:lnTo>
                  <a:pt x="540" y="44"/>
                </a:lnTo>
                <a:lnTo>
                  <a:pt x="180" y="44"/>
                </a:lnTo>
                <a:close/>
                <a:moveTo>
                  <a:pt x="630" y="44"/>
                </a:moveTo>
                <a:lnTo>
                  <a:pt x="720" y="44"/>
                </a:lnTo>
                <a:lnTo>
                  <a:pt x="720" y="404"/>
                </a:lnTo>
                <a:lnTo>
                  <a:pt x="630" y="404"/>
                </a:lnTo>
                <a:lnTo>
                  <a:pt x="630" y="360"/>
                </a:lnTo>
                <a:lnTo>
                  <a:pt x="674" y="360"/>
                </a:lnTo>
                <a:lnTo>
                  <a:pt x="674" y="90"/>
                </a:lnTo>
                <a:lnTo>
                  <a:pt x="630" y="90"/>
                </a:lnTo>
                <a:lnTo>
                  <a:pt x="630" y="44"/>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pPr defTabSz="932597">
              <a:defRPr/>
            </a:pPr>
            <a:endParaRPr lang="en-US" sz="1836" kern="0">
              <a:solidFill>
                <a:schemeClr val="bg1"/>
              </a:solidFill>
            </a:endParaRPr>
          </a:p>
        </p:txBody>
      </p:sp>
    </p:spTree>
    <p:extLst>
      <p:ext uri="{BB962C8B-B14F-4D97-AF65-F5344CB8AC3E}">
        <p14:creationId xmlns:p14="http://schemas.microsoft.com/office/powerpoint/2010/main" val="1120222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4047" y="1465243"/>
            <a:ext cx="6767045"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Ingram Micro Reco</a:t>
            </a:r>
            <a:r>
              <a:rPr lang="en-US" sz="2400" dirty="0" smtClean="0">
                <a:gradFill>
                  <a:gsLst>
                    <a:gs pos="2917">
                      <a:schemeClr val="tx1"/>
                    </a:gs>
                    <a:gs pos="30000">
                      <a:schemeClr val="tx1"/>
                    </a:gs>
                  </a:gsLst>
                  <a:lin ang="5400000" scaled="0"/>
                </a:gradFill>
              </a:rPr>
              <a:t>mmends Microsoft Software</a:t>
            </a:r>
            <a:endParaRPr lang="en-US" sz="2400" dirty="0" smtClean="0">
              <a:gradFill>
                <a:gsLst>
                  <a:gs pos="2917">
                    <a:schemeClr val="tx1"/>
                  </a:gs>
                  <a:gs pos="30000">
                    <a:schemeClr val="tx1"/>
                  </a:gs>
                </a:gsLst>
                <a:lin ang="5400000" scaled="0"/>
              </a:gradFill>
            </a:endParaRPr>
          </a:p>
        </p:txBody>
      </p:sp>
      <p:sp>
        <p:nvSpPr>
          <p:cNvPr id="3" name="Rectangle 2"/>
          <p:cNvSpPr/>
          <p:nvPr/>
        </p:nvSpPr>
        <p:spPr bwMode="auto">
          <a:xfrm>
            <a:off x="286439" y="2765234"/>
            <a:ext cx="3800819" cy="146524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26" name="Picture 2" descr="Image result for ingram micro transparent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15" y="5810954"/>
            <a:ext cx="3519889" cy="760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290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Windows 10 Pro means business</a:t>
            </a:r>
            <a:endParaRPr lang="en-US" dirty="0"/>
          </a:p>
        </p:txBody>
      </p:sp>
      <p:sp>
        <p:nvSpPr>
          <p:cNvPr id="6" name="Text Placeholder 9"/>
          <p:cNvSpPr txBox="1">
            <a:spLocks/>
          </p:cNvSpPr>
          <p:nvPr/>
        </p:nvSpPr>
        <p:spPr>
          <a:xfrm>
            <a:off x="583303" y="3874329"/>
            <a:ext cx="3042494" cy="694958"/>
          </a:xfrm>
          <a:prstGeom prst="rect">
            <a:avLst/>
          </a:prstGeom>
        </p:spPr>
        <p:txBody>
          <a:bodyPr numCol="1" spcCol="274320"/>
          <a:lstStyle>
            <a:lvl1pPr marL="0" indent="0" algn="l" defTabSz="914377" rtl="0" eaLnBrk="1" latinLnBrk="0" hangingPunct="1">
              <a:lnSpc>
                <a:spcPct val="90000"/>
              </a:lnSpc>
              <a:spcBef>
                <a:spcPts val="2400"/>
              </a:spcBef>
              <a:buFont typeface="Arial" panose="020B0604020202020204" pitchFamily="34" charset="0"/>
              <a:buNone/>
              <a:defRPr sz="3733" b="0" kern="1200">
                <a:solidFill>
                  <a:schemeClr val="accent1"/>
                </a:solidFill>
                <a:latin typeface="+mj-lt"/>
                <a:ea typeface="+mn-ea"/>
                <a:cs typeface="+mn-cs"/>
              </a:defRPr>
            </a:lvl1pPr>
            <a:lvl2pPr marL="0" indent="0" algn="l" defTabSz="914377" rtl="0" eaLnBrk="1" latinLnBrk="0" hangingPunct="1">
              <a:lnSpc>
                <a:spcPct val="90000"/>
              </a:lnSpc>
              <a:spcBef>
                <a:spcPts val="600"/>
              </a:spcBef>
              <a:buFont typeface="Arial" panose="020B0604020202020204" pitchFamily="34" charset="0"/>
              <a:buNone/>
              <a:defRPr sz="1867" kern="1200">
                <a:solidFill>
                  <a:schemeClr val="tx1"/>
                </a:solidFill>
                <a:latin typeface="+mn-lt"/>
                <a:ea typeface="+mn-ea"/>
                <a:cs typeface="+mn-cs"/>
              </a:defRPr>
            </a:lvl2pPr>
            <a:lvl3pPr marL="233357" indent="-228594" algn="l" defTabSz="914377" rtl="0" eaLnBrk="1" latinLnBrk="0" hangingPunct="1">
              <a:lnSpc>
                <a:spcPct val="90000"/>
              </a:lnSpc>
              <a:spcBef>
                <a:spcPts val="600"/>
              </a:spcBef>
              <a:buFont typeface="Arial" panose="020B0604020202020204" pitchFamily="34" charset="0"/>
              <a:buChar char="•"/>
              <a:defRPr sz="1867" kern="1200">
                <a:solidFill>
                  <a:schemeClr val="tx1"/>
                </a:solidFill>
                <a:latin typeface="+mn-lt"/>
                <a:ea typeface="+mn-ea"/>
                <a:cs typeface="+mn-cs"/>
              </a:defRPr>
            </a:lvl3pPr>
            <a:lvl4pPr marL="457189" indent="-228594" algn="l" defTabSz="914377" rtl="0" eaLnBrk="1" latinLnBrk="0" hangingPunct="1">
              <a:lnSpc>
                <a:spcPct val="90000"/>
              </a:lnSpc>
              <a:spcBef>
                <a:spcPts val="600"/>
              </a:spcBef>
              <a:buFont typeface="Arial" panose="020B0604020202020204" pitchFamily="34" charset="0"/>
              <a:buChar char="•"/>
              <a:defRPr sz="1867" kern="1200">
                <a:solidFill>
                  <a:schemeClr val="tx1"/>
                </a:solidFill>
                <a:latin typeface="+mn-lt"/>
                <a:ea typeface="+mn-ea"/>
                <a:cs typeface="+mn-cs"/>
              </a:defRPr>
            </a:lvl4pPr>
            <a:lvl5pPr marL="690545" indent="-228594" algn="l" defTabSz="914377" rtl="0" eaLnBrk="1" latinLnBrk="0" hangingPunct="1">
              <a:lnSpc>
                <a:spcPct val="90000"/>
              </a:lnSpc>
              <a:spcBef>
                <a:spcPts val="6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algn="ctr" defTabSz="932573">
              <a:lnSpc>
                <a:spcPct val="108000"/>
              </a:lnSpc>
              <a:spcBef>
                <a:spcPts val="306"/>
              </a:spcBef>
              <a:defRPr/>
            </a:pPr>
            <a:r>
              <a:rPr lang="en-US" sz="2448" dirty="0">
                <a:solidFill>
                  <a:schemeClr val="tx1"/>
                </a:solidFill>
              </a:rPr>
              <a:t>The most comprehensive security for your business</a:t>
            </a:r>
            <a:endParaRPr lang="en-US" sz="1122" dirty="0">
              <a:solidFill>
                <a:schemeClr val="tx1"/>
              </a:solidFill>
            </a:endParaRPr>
          </a:p>
        </p:txBody>
      </p:sp>
      <p:sp>
        <p:nvSpPr>
          <p:cNvPr id="7" name="Text Placeholder 9"/>
          <p:cNvSpPr txBox="1">
            <a:spLocks/>
          </p:cNvSpPr>
          <p:nvPr/>
        </p:nvSpPr>
        <p:spPr>
          <a:xfrm>
            <a:off x="4544856" y="3862645"/>
            <a:ext cx="3077591" cy="1023788"/>
          </a:xfrm>
          <a:prstGeom prst="rect">
            <a:avLst/>
          </a:prstGeom>
        </p:spPr>
        <p:txBody>
          <a:bodyPr numCol="1" spcCol="274320"/>
          <a:lstStyle>
            <a:lvl1pPr marL="0" indent="0" algn="l" defTabSz="914377" rtl="0" eaLnBrk="1" latinLnBrk="0" hangingPunct="1">
              <a:lnSpc>
                <a:spcPct val="90000"/>
              </a:lnSpc>
              <a:spcBef>
                <a:spcPts val="2400"/>
              </a:spcBef>
              <a:buFont typeface="Arial" panose="020B0604020202020204" pitchFamily="34" charset="0"/>
              <a:buNone/>
              <a:defRPr sz="3733" b="0" kern="1200">
                <a:solidFill>
                  <a:schemeClr val="accent1"/>
                </a:solidFill>
                <a:latin typeface="+mj-lt"/>
                <a:ea typeface="+mn-ea"/>
                <a:cs typeface="+mn-cs"/>
              </a:defRPr>
            </a:lvl1pPr>
            <a:lvl2pPr marL="0" indent="0" algn="l" defTabSz="914377" rtl="0" eaLnBrk="1" latinLnBrk="0" hangingPunct="1">
              <a:lnSpc>
                <a:spcPct val="90000"/>
              </a:lnSpc>
              <a:spcBef>
                <a:spcPts val="600"/>
              </a:spcBef>
              <a:buFont typeface="Arial" panose="020B0604020202020204" pitchFamily="34" charset="0"/>
              <a:buNone/>
              <a:defRPr sz="1867" kern="1200">
                <a:solidFill>
                  <a:schemeClr val="tx1"/>
                </a:solidFill>
                <a:latin typeface="+mn-lt"/>
                <a:ea typeface="+mn-ea"/>
                <a:cs typeface="+mn-cs"/>
              </a:defRPr>
            </a:lvl2pPr>
            <a:lvl3pPr marL="233357" indent="-228594" algn="l" defTabSz="914377" rtl="0" eaLnBrk="1" latinLnBrk="0" hangingPunct="1">
              <a:lnSpc>
                <a:spcPct val="90000"/>
              </a:lnSpc>
              <a:spcBef>
                <a:spcPts val="600"/>
              </a:spcBef>
              <a:buFont typeface="Arial" panose="020B0604020202020204" pitchFamily="34" charset="0"/>
              <a:buChar char="•"/>
              <a:defRPr sz="1867" kern="1200">
                <a:solidFill>
                  <a:schemeClr val="tx1"/>
                </a:solidFill>
                <a:latin typeface="+mn-lt"/>
                <a:ea typeface="+mn-ea"/>
                <a:cs typeface="+mn-cs"/>
              </a:defRPr>
            </a:lvl3pPr>
            <a:lvl4pPr marL="457189" indent="-228594" algn="l" defTabSz="914377" rtl="0" eaLnBrk="1" latinLnBrk="0" hangingPunct="1">
              <a:lnSpc>
                <a:spcPct val="90000"/>
              </a:lnSpc>
              <a:spcBef>
                <a:spcPts val="600"/>
              </a:spcBef>
              <a:buFont typeface="Arial" panose="020B0604020202020204" pitchFamily="34" charset="0"/>
              <a:buChar char="•"/>
              <a:defRPr sz="1867" kern="1200">
                <a:solidFill>
                  <a:schemeClr val="tx1"/>
                </a:solidFill>
                <a:latin typeface="+mn-lt"/>
                <a:ea typeface="+mn-ea"/>
                <a:cs typeface="+mn-cs"/>
              </a:defRPr>
            </a:lvl4pPr>
            <a:lvl5pPr marL="690545" indent="-228594" algn="l" defTabSz="914377" rtl="0" eaLnBrk="1" latinLnBrk="0" hangingPunct="1">
              <a:lnSpc>
                <a:spcPct val="90000"/>
              </a:lnSpc>
              <a:spcBef>
                <a:spcPts val="6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algn="ctr" defTabSz="932573">
              <a:lnSpc>
                <a:spcPct val="108000"/>
              </a:lnSpc>
              <a:spcBef>
                <a:spcPts val="306"/>
              </a:spcBef>
              <a:defRPr/>
            </a:pPr>
            <a:r>
              <a:rPr lang="en-US" sz="2448" dirty="0">
                <a:solidFill>
                  <a:schemeClr val="tx1"/>
                </a:solidFill>
              </a:rPr>
              <a:t>Best-in-class management that grows with </a:t>
            </a:r>
          </a:p>
          <a:p>
            <a:pPr algn="ctr" defTabSz="932573">
              <a:lnSpc>
                <a:spcPct val="108000"/>
              </a:lnSpc>
              <a:spcBef>
                <a:spcPts val="306"/>
              </a:spcBef>
              <a:defRPr/>
            </a:pPr>
            <a:r>
              <a:rPr lang="en-US" sz="2448" dirty="0">
                <a:solidFill>
                  <a:schemeClr val="tx1"/>
                </a:solidFill>
              </a:rPr>
              <a:t>your business</a:t>
            </a:r>
          </a:p>
          <a:p>
            <a:pPr defTabSz="932573">
              <a:lnSpc>
                <a:spcPct val="108000"/>
              </a:lnSpc>
              <a:spcBef>
                <a:spcPts val="306"/>
              </a:spcBef>
              <a:spcAft>
                <a:spcPts val="612"/>
              </a:spcAft>
              <a:defRPr/>
            </a:pPr>
            <a:endParaRPr lang="en-US" sz="1122" dirty="0">
              <a:solidFill>
                <a:schemeClr val="tx1"/>
              </a:solidFill>
            </a:endParaRPr>
          </a:p>
        </p:txBody>
      </p:sp>
      <p:sp>
        <p:nvSpPr>
          <p:cNvPr id="8" name="Text Placeholder 9"/>
          <p:cNvSpPr txBox="1">
            <a:spLocks/>
          </p:cNvSpPr>
          <p:nvPr/>
        </p:nvSpPr>
        <p:spPr>
          <a:xfrm>
            <a:off x="8544341" y="3865249"/>
            <a:ext cx="3155280" cy="903882"/>
          </a:xfrm>
          <a:prstGeom prst="rect">
            <a:avLst/>
          </a:prstGeom>
        </p:spPr>
        <p:txBody>
          <a:bodyPr numCol="1" spcCol="274320"/>
          <a:lstStyle>
            <a:lvl1pPr marL="0" indent="0" algn="l" defTabSz="914377" rtl="0" eaLnBrk="1" latinLnBrk="0" hangingPunct="1">
              <a:lnSpc>
                <a:spcPct val="90000"/>
              </a:lnSpc>
              <a:spcBef>
                <a:spcPts val="2400"/>
              </a:spcBef>
              <a:buFont typeface="Arial" panose="020B0604020202020204" pitchFamily="34" charset="0"/>
              <a:buNone/>
              <a:defRPr sz="3733" b="0" kern="1200">
                <a:solidFill>
                  <a:schemeClr val="accent1"/>
                </a:solidFill>
                <a:latin typeface="+mj-lt"/>
                <a:ea typeface="+mn-ea"/>
                <a:cs typeface="+mn-cs"/>
              </a:defRPr>
            </a:lvl1pPr>
            <a:lvl2pPr marL="0" indent="0" algn="l" defTabSz="914377" rtl="0" eaLnBrk="1" latinLnBrk="0" hangingPunct="1">
              <a:lnSpc>
                <a:spcPct val="90000"/>
              </a:lnSpc>
              <a:spcBef>
                <a:spcPts val="600"/>
              </a:spcBef>
              <a:buFont typeface="Arial" panose="020B0604020202020204" pitchFamily="34" charset="0"/>
              <a:buNone/>
              <a:defRPr sz="1867" kern="1200">
                <a:solidFill>
                  <a:schemeClr val="tx1"/>
                </a:solidFill>
                <a:latin typeface="+mn-lt"/>
                <a:ea typeface="+mn-ea"/>
                <a:cs typeface="+mn-cs"/>
              </a:defRPr>
            </a:lvl2pPr>
            <a:lvl3pPr marL="233357" indent="-228594" algn="l" defTabSz="914377" rtl="0" eaLnBrk="1" latinLnBrk="0" hangingPunct="1">
              <a:lnSpc>
                <a:spcPct val="90000"/>
              </a:lnSpc>
              <a:spcBef>
                <a:spcPts val="600"/>
              </a:spcBef>
              <a:buFont typeface="Arial" panose="020B0604020202020204" pitchFamily="34" charset="0"/>
              <a:buChar char="•"/>
              <a:defRPr sz="1867" kern="1200">
                <a:solidFill>
                  <a:schemeClr val="tx1"/>
                </a:solidFill>
                <a:latin typeface="+mn-lt"/>
                <a:ea typeface="+mn-ea"/>
                <a:cs typeface="+mn-cs"/>
              </a:defRPr>
            </a:lvl3pPr>
            <a:lvl4pPr marL="457189" indent="-228594" algn="l" defTabSz="914377" rtl="0" eaLnBrk="1" latinLnBrk="0" hangingPunct="1">
              <a:lnSpc>
                <a:spcPct val="90000"/>
              </a:lnSpc>
              <a:spcBef>
                <a:spcPts val="600"/>
              </a:spcBef>
              <a:buFont typeface="Arial" panose="020B0604020202020204" pitchFamily="34" charset="0"/>
              <a:buChar char="•"/>
              <a:defRPr sz="1867" kern="1200">
                <a:solidFill>
                  <a:schemeClr val="tx1"/>
                </a:solidFill>
                <a:latin typeface="+mn-lt"/>
                <a:ea typeface="+mn-ea"/>
                <a:cs typeface="+mn-cs"/>
              </a:defRPr>
            </a:lvl4pPr>
            <a:lvl5pPr marL="690545" indent="-228594" algn="l" defTabSz="914377" rtl="0" eaLnBrk="1" latinLnBrk="0" hangingPunct="1">
              <a:lnSpc>
                <a:spcPct val="90000"/>
              </a:lnSpc>
              <a:spcBef>
                <a:spcPts val="6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algn="ctr" defTabSz="932573">
              <a:lnSpc>
                <a:spcPct val="108000"/>
              </a:lnSpc>
              <a:spcBef>
                <a:spcPts val="204"/>
              </a:spcBef>
              <a:defRPr/>
            </a:pPr>
            <a:r>
              <a:rPr lang="en-US" sz="2448" dirty="0">
                <a:solidFill>
                  <a:schemeClr val="tx1"/>
                </a:solidFill>
              </a:rPr>
              <a:t>Get more done </a:t>
            </a:r>
          </a:p>
          <a:p>
            <a:pPr algn="ctr" defTabSz="932573">
              <a:lnSpc>
                <a:spcPct val="108000"/>
              </a:lnSpc>
              <a:spcBef>
                <a:spcPts val="204"/>
              </a:spcBef>
              <a:defRPr/>
            </a:pPr>
            <a:r>
              <a:rPr lang="en-US" sz="2448" dirty="0">
                <a:solidFill>
                  <a:schemeClr val="tx1"/>
                </a:solidFill>
              </a:rPr>
              <a:t>with the most productive tools.</a:t>
            </a:r>
          </a:p>
          <a:p>
            <a:pPr defTabSz="932573">
              <a:lnSpc>
                <a:spcPct val="108000"/>
              </a:lnSpc>
              <a:spcBef>
                <a:spcPts val="306"/>
              </a:spcBef>
              <a:spcAft>
                <a:spcPts val="612"/>
              </a:spcAft>
              <a:defRPr/>
            </a:pPr>
            <a:endParaRPr lang="en-US" sz="1122" dirty="0">
              <a:solidFill>
                <a:schemeClr val="tx1"/>
              </a:solidFill>
            </a:endParaRPr>
          </a:p>
        </p:txBody>
      </p:sp>
      <p:grpSp>
        <p:nvGrpSpPr>
          <p:cNvPr id="5" name="Group 4"/>
          <p:cNvGrpSpPr/>
          <p:nvPr/>
        </p:nvGrpSpPr>
        <p:grpSpPr>
          <a:xfrm>
            <a:off x="4109877" y="2408462"/>
            <a:ext cx="3996651" cy="3046736"/>
            <a:chOff x="4028792" y="1819747"/>
            <a:chExt cx="3918641" cy="4101220"/>
          </a:xfrm>
        </p:grpSpPr>
        <p:cxnSp>
          <p:nvCxnSpPr>
            <p:cNvPr id="9" name="Straight Connector 8"/>
            <p:cNvCxnSpPr/>
            <p:nvPr/>
          </p:nvCxnSpPr>
          <p:spPr>
            <a:xfrm>
              <a:off x="4028792" y="1819747"/>
              <a:ext cx="0" cy="4101220"/>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947433" y="1819747"/>
              <a:ext cx="0" cy="4101220"/>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3" name="Group 4"/>
          <p:cNvGrpSpPr>
            <a:grpSpLocks noChangeAspect="1"/>
          </p:cNvGrpSpPr>
          <p:nvPr/>
        </p:nvGrpSpPr>
        <p:grpSpPr bwMode="auto">
          <a:xfrm>
            <a:off x="5629949" y="2447091"/>
            <a:ext cx="1180886" cy="1169970"/>
            <a:chOff x="355" y="225"/>
            <a:chExt cx="2380" cy="2358"/>
          </a:xfrm>
          <a:solidFill>
            <a:srgbClr val="00B0F0"/>
          </a:solidFill>
        </p:grpSpPr>
        <p:sp>
          <p:nvSpPr>
            <p:cNvPr id="24" name="Freeform 8"/>
            <p:cNvSpPr>
              <a:spLocks/>
            </p:cNvSpPr>
            <p:nvPr/>
          </p:nvSpPr>
          <p:spPr bwMode="auto">
            <a:xfrm>
              <a:off x="355" y="761"/>
              <a:ext cx="1822" cy="1822"/>
            </a:xfrm>
            <a:custGeom>
              <a:avLst/>
              <a:gdLst>
                <a:gd name="T0" fmla="*/ 1596 w 1822"/>
                <a:gd name="T1" fmla="*/ 1014 h 1822"/>
                <a:gd name="T2" fmla="*/ 1580 w 1822"/>
                <a:gd name="T3" fmla="*/ 1068 h 1822"/>
                <a:gd name="T4" fmla="*/ 1724 w 1822"/>
                <a:gd name="T5" fmla="*/ 1144 h 1822"/>
                <a:gd name="T6" fmla="*/ 1682 w 1822"/>
                <a:gd name="T7" fmla="*/ 1300 h 1822"/>
                <a:gd name="T8" fmla="*/ 1644 w 1822"/>
                <a:gd name="T9" fmla="*/ 1320 h 1822"/>
                <a:gd name="T10" fmla="*/ 1492 w 1822"/>
                <a:gd name="T11" fmla="*/ 1274 h 1822"/>
                <a:gd name="T12" fmla="*/ 1392 w 1822"/>
                <a:gd name="T13" fmla="*/ 1392 h 1822"/>
                <a:gd name="T14" fmla="*/ 1274 w 1822"/>
                <a:gd name="T15" fmla="*/ 1492 h 1822"/>
                <a:gd name="T16" fmla="*/ 1320 w 1822"/>
                <a:gd name="T17" fmla="*/ 1646 h 1822"/>
                <a:gd name="T18" fmla="*/ 1180 w 1822"/>
                <a:gd name="T19" fmla="*/ 1732 h 1822"/>
                <a:gd name="T20" fmla="*/ 1140 w 1822"/>
                <a:gd name="T21" fmla="*/ 1720 h 1822"/>
                <a:gd name="T22" fmla="*/ 1066 w 1822"/>
                <a:gd name="T23" fmla="*/ 1578 h 1822"/>
                <a:gd name="T24" fmla="*/ 910 w 1822"/>
                <a:gd name="T25" fmla="*/ 1590 h 1822"/>
                <a:gd name="T26" fmla="*/ 756 w 1822"/>
                <a:gd name="T27" fmla="*/ 1580 h 1822"/>
                <a:gd name="T28" fmla="*/ 680 w 1822"/>
                <a:gd name="T29" fmla="*/ 1720 h 1822"/>
                <a:gd name="T30" fmla="*/ 522 w 1822"/>
                <a:gd name="T31" fmla="*/ 1682 h 1822"/>
                <a:gd name="T32" fmla="*/ 502 w 1822"/>
                <a:gd name="T33" fmla="*/ 1652 h 1822"/>
                <a:gd name="T34" fmla="*/ 552 w 1822"/>
                <a:gd name="T35" fmla="*/ 1500 h 1822"/>
                <a:gd name="T36" fmla="*/ 454 w 1822"/>
                <a:gd name="T37" fmla="*/ 1414 h 1822"/>
                <a:gd name="T38" fmla="*/ 336 w 1822"/>
                <a:gd name="T39" fmla="*/ 1278 h 1822"/>
                <a:gd name="T40" fmla="*/ 184 w 1822"/>
                <a:gd name="T41" fmla="*/ 1318 h 1822"/>
                <a:gd name="T42" fmla="*/ 140 w 1822"/>
                <a:gd name="T43" fmla="*/ 1300 h 1822"/>
                <a:gd name="T44" fmla="*/ 98 w 1822"/>
                <a:gd name="T45" fmla="*/ 1146 h 1822"/>
                <a:gd name="T46" fmla="*/ 240 w 1822"/>
                <a:gd name="T47" fmla="*/ 1072 h 1822"/>
                <a:gd name="T48" fmla="*/ 232 w 1822"/>
                <a:gd name="T49" fmla="*/ 944 h 1822"/>
                <a:gd name="T50" fmla="*/ 246 w 1822"/>
                <a:gd name="T51" fmla="*/ 764 h 1822"/>
                <a:gd name="T52" fmla="*/ 110 w 1822"/>
                <a:gd name="T53" fmla="*/ 684 h 1822"/>
                <a:gd name="T54" fmla="*/ 90 w 1822"/>
                <a:gd name="T55" fmla="*/ 648 h 1822"/>
                <a:gd name="T56" fmla="*/ 158 w 1822"/>
                <a:gd name="T57" fmla="*/ 504 h 1822"/>
                <a:gd name="T58" fmla="*/ 308 w 1822"/>
                <a:gd name="T59" fmla="*/ 554 h 1822"/>
                <a:gd name="T60" fmla="*/ 366 w 1822"/>
                <a:gd name="T61" fmla="*/ 506 h 1822"/>
                <a:gd name="T62" fmla="*/ 534 w 1822"/>
                <a:gd name="T63" fmla="*/ 346 h 1822"/>
                <a:gd name="T64" fmla="*/ 550 w 1822"/>
                <a:gd name="T65" fmla="*/ 294 h 1822"/>
                <a:gd name="T66" fmla="*/ 508 w 1822"/>
                <a:gd name="T67" fmla="*/ 152 h 1822"/>
                <a:gd name="T68" fmla="*/ 660 w 1822"/>
                <a:gd name="T69" fmla="*/ 90 h 1822"/>
                <a:gd name="T70" fmla="*/ 734 w 1822"/>
                <a:gd name="T71" fmla="*/ 226 h 1822"/>
                <a:gd name="T72" fmla="*/ 788 w 1822"/>
                <a:gd name="T73" fmla="*/ 242 h 1822"/>
                <a:gd name="T74" fmla="*/ 812 w 1822"/>
                <a:gd name="T75" fmla="*/ 186 h 1822"/>
                <a:gd name="T76" fmla="*/ 678 w 1822"/>
                <a:gd name="T77" fmla="*/ 4 h 1822"/>
                <a:gd name="T78" fmla="*/ 450 w 1822"/>
                <a:gd name="T79" fmla="*/ 86 h 1822"/>
                <a:gd name="T80" fmla="*/ 454 w 1822"/>
                <a:gd name="T81" fmla="*/ 294 h 1822"/>
                <a:gd name="T82" fmla="*/ 194 w 1822"/>
                <a:gd name="T83" fmla="*/ 416 h 1822"/>
                <a:gd name="T84" fmla="*/ 58 w 1822"/>
                <a:gd name="T85" fmla="*/ 490 h 1822"/>
                <a:gd name="T86" fmla="*/ 20 w 1822"/>
                <a:gd name="T87" fmla="*/ 722 h 1822"/>
                <a:gd name="T88" fmla="*/ 146 w 1822"/>
                <a:gd name="T89" fmla="*/ 970 h 1822"/>
                <a:gd name="T90" fmla="*/ 10 w 1822"/>
                <a:gd name="T91" fmla="*/ 1124 h 1822"/>
                <a:gd name="T92" fmla="*/ 64 w 1822"/>
                <a:gd name="T93" fmla="*/ 1346 h 1822"/>
                <a:gd name="T94" fmla="*/ 204 w 1822"/>
                <a:gd name="T95" fmla="*/ 1404 h 1822"/>
                <a:gd name="T96" fmla="*/ 422 w 1822"/>
                <a:gd name="T97" fmla="*/ 1606 h 1822"/>
                <a:gd name="T98" fmla="*/ 448 w 1822"/>
                <a:gd name="T99" fmla="*/ 1738 h 1822"/>
                <a:gd name="T100" fmla="*/ 678 w 1822"/>
                <a:gd name="T101" fmla="*/ 1820 h 1822"/>
                <a:gd name="T102" fmla="*/ 798 w 1822"/>
                <a:gd name="T103" fmla="*/ 1670 h 1822"/>
                <a:gd name="T104" fmla="*/ 1076 w 1822"/>
                <a:gd name="T105" fmla="*/ 1778 h 1822"/>
                <a:gd name="T106" fmla="*/ 1192 w 1822"/>
                <a:gd name="T107" fmla="*/ 1820 h 1822"/>
                <a:gd name="T108" fmla="*/ 1388 w 1822"/>
                <a:gd name="T109" fmla="*/ 1718 h 1822"/>
                <a:gd name="T110" fmla="*/ 1368 w 1822"/>
                <a:gd name="T111" fmla="*/ 1528 h 1822"/>
                <a:gd name="T112" fmla="*/ 1628 w 1822"/>
                <a:gd name="T113" fmla="*/ 1406 h 1822"/>
                <a:gd name="T114" fmla="*/ 1758 w 1822"/>
                <a:gd name="T115" fmla="*/ 1346 h 1822"/>
                <a:gd name="T116" fmla="*/ 1812 w 1822"/>
                <a:gd name="T117" fmla="*/ 1122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22" h="1822">
                  <a:moveTo>
                    <a:pt x="1746" y="1056"/>
                  </a:moveTo>
                  <a:lnTo>
                    <a:pt x="1638" y="1010"/>
                  </a:lnTo>
                  <a:lnTo>
                    <a:pt x="1638" y="1010"/>
                  </a:lnTo>
                  <a:lnTo>
                    <a:pt x="1628" y="1008"/>
                  </a:lnTo>
                  <a:lnTo>
                    <a:pt x="1620" y="1008"/>
                  </a:lnTo>
                  <a:lnTo>
                    <a:pt x="1612" y="1008"/>
                  </a:lnTo>
                  <a:lnTo>
                    <a:pt x="1604" y="1012"/>
                  </a:lnTo>
                  <a:lnTo>
                    <a:pt x="1596" y="1014"/>
                  </a:lnTo>
                  <a:lnTo>
                    <a:pt x="1590" y="1020"/>
                  </a:lnTo>
                  <a:lnTo>
                    <a:pt x="1584" y="1026"/>
                  </a:lnTo>
                  <a:lnTo>
                    <a:pt x="1580" y="1034"/>
                  </a:lnTo>
                  <a:lnTo>
                    <a:pt x="1580" y="1034"/>
                  </a:lnTo>
                  <a:lnTo>
                    <a:pt x="1578" y="1044"/>
                  </a:lnTo>
                  <a:lnTo>
                    <a:pt x="1576" y="1052"/>
                  </a:lnTo>
                  <a:lnTo>
                    <a:pt x="1578" y="1060"/>
                  </a:lnTo>
                  <a:lnTo>
                    <a:pt x="1580" y="1068"/>
                  </a:lnTo>
                  <a:lnTo>
                    <a:pt x="1584" y="1076"/>
                  </a:lnTo>
                  <a:lnTo>
                    <a:pt x="1590" y="1082"/>
                  </a:lnTo>
                  <a:lnTo>
                    <a:pt x="1596" y="1088"/>
                  </a:lnTo>
                  <a:lnTo>
                    <a:pt x="1604" y="1092"/>
                  </a:lnTo>
                  <a:lnTo>
                    <a:pt x="1714" y="1138"/>
                  </a:lnTo>
                  <a:lnTo>
                    <a:pt x="1714" y="1138"/>
                  </a:lnTo>
                  <a:lnTo>
                    <a:pt x="1720" y="1140"/>
                  </a:lnTo>
                  <a:lnTo>
                    <a:pt x="1724" y="1144"/>
                  </a:lnTo>
                  <a:lnTo>
                    <a:pt x="1728" y="1150"/>
                  </a:lnTo>
                  <a:lnTo>
                    <a:pt x="1732" y="1156"/>
                  </a:lnTo>
                  <a:lnTo>
                    <a:pt x="1732" y="1156"/>
                  </a:lnTo>
                  <a:lnTo>
                    <a:pt x="1734" y="1162"/>
                  </a:lnTo>
                  <a:lnTo>
                    <a:pt x="1734" y="1168"/>
                  </a:lnTo>
                  <a:lnTo>
                    <a:pt x="1734" y="1174"/>
                  </a:lnTo>
                  <a:lnTo>
                    <a:pt x="1732" y="1180"/>
                  </a:lnTo>
                  <a:lnTo>
                    <a:pt x="1682" y="1300"/>
                  </a:lnTo>
                  <a:lnTo>
                    <a:pt x="1682" y="1300"/>
                  </a:lnTo>
                  <a:lnTo>
                    <a:pt x="1678" y="1306"/>
                  </a:lnTo>
                  <a:lnTo>
                    <a:pt x="1674" y="1312"/>
                  </a:lnTo>
                  <a:lnTo>
                    <a:pt x="1670" y="1316"/>
                  </a:lnTo>
                  <a:lnTo>
                    <a:pt x="1664" y="1318"/>
                  </a:lnTo>
                  <a:lnTo>
                    <a:pt x="1658" y="1320"/>
                  </a:lnTo>
                  <a:lnTo>
                    <a:pt x="1652" y="1320"/>
                  </a:lnTo>
                  <a:lnTo>
                    <a:pt x="1644" y="1320"/>
                  </a:lnTo>
                  <a:lnTo>
                    <a:pt x="1638" y="1318"/>
                  </a:lnTo>
                  <a:lnTo>
                    <a:pt x="1528" y="1272"/>
                  </a:lnTo>
                  <a:lnTo>
                    <a:pt x="1528" y="1272"/>
                  </a:lnTo>
                  <a:lnTo>
                    <a:pt x="1522" y="1270"/>
                  </a:lnTo>
                  <a:lnTo>
                    <a:pt x="1514" y="1270"/>
                  </a:lnTo>
                  <a:lnTo>
                    <a:pt x="1506" y="1270"/>
                  </a:lnTo>
                  <a:lnTo>
                    <a:pt x="1500" y="1272"/>
                  </a:lnTo>
                  <a:lnTo>
                    <a:pt x="1492" y="1274"/>
                  </a:lnTo>
                  <a:lnTo>
                    <a:pt x="1486" y="1278"/>
                  </a:lnTo>
                  <a:lnTo>
                    <a:pt x="1480" y="1282"/>
                  </a:lnTo>
                  <a:lnTo>
                    <a:pt x="1476" y="1288"/>
                  </a:lnTo>
                  <a:lnTo>
                    <a:pt x="1476" y="1288"/>
                  </a:lnTo>
                  <a:lnTo>
                    <a:pt x="1456" y="1316"/>
                  </a:lnTo>
                  <a:lnTo>
                    <a:pt x="1436" y="1342"/>
                  </a:lnTo>
                  <a:lnTo>
                    <a:pt x="1414" y="1368"/>
                  </a:lnTo>
                  <a:lnTo>
                    <a:pt x="1392" y="1392"/>
                  </a:lnTo>
                  <a:lnTo>
                    <a:pt x="1368" y="1414"/>
                  </a:lnTo>
                  <a:lnTo>
                    <a:pt x="1342" y="1436"/>
                  </a:lnTo>
                  <a:lnTo>
                    <a:pt x="1316" y="1456"/>
                  </a:lnTo>
                  <a:lnTo>
                    <a:pt x="1288" y="1476"/>
                  </a:lnTo>
                  <a:lnTo>
                    <a:pt x="1288" y="1476"/>
                  </a:lnTo>
                  <a:lnTo>
                    <a:pt x="1282" y="1480"/>
                  </a:lnTo>
                  <a:lnTo>
                    <a:pt x="1278" y="1486"/>
                  </a:lnTo>
                  <a:lnTo>
                    <a:pt x="1274" y="1492"/>
                  </a:lnTo>
                  <a:lnTo>
                    <a:pt x="1270" y="1500"/>
                  </a:lnTo>
                  <a:lnTo>
                    <a:pt x="1270" y="1506"/>
                  </a:lnTo>
                  <a:lnTo>
                    <a:pt x="1270" y="1514"/>
                  </a:lnTo>
                  <a:lnTo>
                    <a:pt x="1270" y="1522"/>
                  </a:lnTo>
                  <a:lnTo>
                    <a:pt x="1272" y="1530"/>
                  </a:lnTo>
                  <a:lnTo>
                    <a:pt x="1318" y="1638"/>
                  </a:lnTo>
                  <a:lnTo>
                    <a:pt x="1318" y="1638"/>
                  </a:lnTo>
                  <a:lnTo>
                    <a:pt x="1320" y="1646"/>
                  </a:lnTo>
                  <a:lnTo>
                    <a:pt x="1320" y="1652"/>
                  </a:lnTo>
                  <a:lnTo>
                    <a:pt x="1320" y="1658"/>
                  </a:lnTo>
                  <a:lnTo>
                    <a:pt x="1318" y="1664"/>
                  </a:lnTo>
                  <a:lnTo>
                    <a:pt x="1314" y="1670"/>
                  </a:lnTo>
                  <a:lnTo>
                    <a:pt x="1310" y="1674"/>
                  </a:lnTo>
                  <a:lnTo>
                    <a:pt x="1306" y="1678"/>
                  </a:lnTo>
                  <a:lnTo>
                    <a:pt x="1300" y="1682"/>
                  </a:lnTo>
                  <a:lnTo>
                    <a:pt x="1180" y="1732"/>
                  </a:lnTo>
                  <a:lnTo>
                    <a:pt x="1180" y="1732"/>
                  </a:lnTo>
                  <a:lnTo>
                    <a:pt x="1174" y="1734"/>
                  </a:lnTo>
                  <a:lnTo>
                    <a:pt x="1168" y="1734"/>
                  </a:lnTo>
                  <a:lnTo>
                    <a:pt x="1162" y="1734"/>
                  </a:lnTo>
                  <a:lnTo>
                    <a:pt x="1156" y="1732"/>
                  </a:lnTo>
                  <a:lnTo>
                    <a:pt x="1150" y="1728"/>
                  </a:lnTo>
                  <a:lnTo>
                    <a:pt x="1144" y="1724"/>
                  </a:lnTo>
                  <a:lnTo>
                    <a:pt x="1140" y="1720"/>
                  </a:lnTo>
                  <a:lnTo>
                    <a:pt x="1138" y="1714"/>
                  </a:lnTo>
                  <a:lnTo>
                    <a:pt x="1092" y="1604"/>
                  </a:lnTo>
                  <a:lnTo>
                    <a:pt x="1092" y="1604"/>
                  </a:lnTo>
                  <a:lnTo>
                    <a:pt x="1088" y="1596"/>
                  </a:lnTo>
                  <a:lnTo>
                    <a:pt x="1084" y="1590"/>
                  </a:lnTo>
                  <a:lnTo>
                    <a:pt x="1078" y="1586"/>
                  </a:lnTo>
                  <a:lnTo>
                    <a:pt x="1072" y="1582"/>
                  </a:lnTo>
                  <a:lnTo>
                    <a:pt x="1066" y="1578"/>
                  </a:lnTo>
                  <a:lnTo>
                    <a:pt x="1058" y="1578"/>
                  </a:lnTo>
                  <a:lnTo>
                    <a:pt x="1050" y="1576"/>
                  </a:lnTo>
                  <a:lnTo>
                    <a:pt x="1042" y="1578"/>
                  </a:lnTo>
                  <a:lnTo>
                    <a:pt x="1042" y="1578"/>
                  </a:lnTo>
                  <a:lnTo>
                    <a:pt x="1010" y="1584"/>
                  </a:lnTo>
                  <a:lnTo>
                    <a:pt x="978" y="1588"/>
                  </a:lnTo>
                  <a:lnTo>
                    <a:pt x="944" y="1590"/>
                  </a:lnTo>
                  <a:lnTo>
                    <a:pt x="910" y="1590"/>
                  </a:lnTo>
                  <a:lnTo>
                    <a:pt x="878" y="1590"/>
                  </a:lnTo>
                  <a:lnTo>
                    <a:pt x="844" y="1588"/>
                  </a:lnTo>
                  <a:lnTo>
                    <a:pt x="812" y="1584"/>
                  </a:lnTo>
                  <a:lnTo>
                    <a:pt x="778" y="1578"/>
                  </a:lnTo>
                  <a:lnTo>
                    <a:pt x="778" y="1578"/>
                  </a:lnTo>
                  <a:lnTo>
                    <a:pt x="772" y="1576"/>
                  </a:lnTo>
                  <a:lnTo>
                    <a:pt x="764" y="1578"/>
                  </a:lnTo>
                  <a:lnTo>
                    <a:pt x="756" y="1580"/>
                  </a:lnTo>
                  <a:lnTo>
                    <a:pt x="750" y="1582"/>
                  </a:lnTo>
                  <a:lnTo>
                    <a:pt x="744" y="1586"/>
                  </a:lnTo>
                  <a:lnTo>
                    <a:pt x="738" y="1590"/>
                  </a:lnTo>
                  <a:lnTo>
                    <a:pt x="734" y="1596"/>
                  </a:lnTo>
                  <a:lnTo>
                    <a:pt x="730" y="1604"/>
                  </a:lnTo>
                  <a:lnTo>
                    <a:pt x="684" y="1714"/>
                  </a:lnTo>
                  <a:lnTo>
                    <a:pt x="684" y="1714"/>
                  </a:lnTo>
                  <a:lnTo>
                    <a:pt x="680" y="1720"/>
                  </a:lnTo>
                  <a:lnTo>
                    <a:pt x="676" y="1724"/>
                  </a:lnTo>
                  <a:lnTo>
                    <a:pt x="672" y="1728"/>
                  </a:lnTo>
                  <a:lnTo>
                    <a:pt x="666" y="1732"/>
                  </a:lnTo>
                  <a:lnTo>
                    <a:pt x="660" y="1734"/>
                  </a:lnTo>
                  <a:lnTo>
                    <a:pt x="654" y="1734"/>
                  </a:lnTo>
                  <a:lnTo>
                    <a:pt x="648" y="1734"/>
                  </a:lnTo>
                  <a:lnTo>
                    <a:pt x="642" y="1732"/>
                  </a:lnTo>
                  <a:lnTo>
                    <a:pt x="522" y="1682"/>
                  </a:lnTo>
                  <a:lnTo>
                    <a:pt x="522" y="1682"/>
                  </a:lnTo>
                  <a:lnTo>
                    <a:pt x="516" y="1678"/>
                  </a:lnTo>
                  <a:lnTo>
                    <a:pt x="512" y="1674"/>
                  </a:lnTo>
                  <a:lnTo>
                    <a:pt x="506" y="1670"/>
                  </a:lnTo>
                  <a:lnTo>
                    <a:pt x="504" y="1664"/>
                  </a:lnTo>
                  <a:lnTo>
                    <a:pt x="504" y="1664"/>
                  </a:lnTo>
                  <a:lnTo>
                    <a:pt x="502" y="1658"/>
                  </a:lnTo>
                  <a:lnTo>
                    <a:pt x="502" y="1652"/>
                  </a:lnTo>
                  <a:lnTo>
                    <a:pt x="502" y="1646"/>
                  </a:lnTo>
                  <a:lnTo>
                    <a:pt x="504" y="1638"/>
                  </a:lnTo>
                  <a:lnTo>
                    <a:pt x="550" y="1530"/>
                  </a:lnTo>
                  <a:lnTo>
                    <a:pt x="550" y="1530"/>
                  </a:lnTo>
                  <a:lnTo>
                    <a:pt x="552" y="1522"/>
                  </a:lnTo>
                  <a:lnTo>
                    <a:pt x="552" y="1514"/>
                  </a:lnTo>
                  <a:lnTo>
                    <a:pt x="552" y="1506"/>
                  </a:lnTo>
                  <a:lnTo>
                    <a:pt x="552" y="1500"/>
                  </a:lnTo>
                  <a:lnTo>
                    <a:pt x="548" y="1492"/>
                  </a:lnTo>
                  <a:lnTo>
                    <a:pt x="544" y="1486"/>
                  </a:lnTo>
                  <a:lnTo>
                    <a:pt x="540" y="1480"/>
                  </a:lnTo>
                  <a:lnTo>
                    <a:pt x="534" y="1476"/>
                  </a:lnTo>
                  <a:lnTo>
                    <a:pt x="534" y="1476"/>
                  </a:lnTo>
                  <a:lnTo>
                    <a:pt x="506" y="1456"/>
                  </a:lnTo>
                  <a:lnTo>
                    <a:pt x="480" y="1436"/>
                  </a:lnTo>
                  <a:lnTo>
                    <a:pt x="454" y="1414"/>
                  </a:lnTo>
                  <a:lnTo>
                    <a:pt x="430" y="1392"/>
                  </a:lnTo>
                  <a:lnTo>
                    <a:pt x="408" y="1368"/>
                  </a:lnTo>
                  <a:lnTo>
                    <a:pt x="386" y="1342"/>
                  </a:lnTo>
                  <a:lnTo>
                    <a:pt x="366" y="1316"/>
                  </a:lnTo>
                  <a:lnTo>
                    <a:pt x="346" y="1288"/>
                  </a:lnTo>
                  <a:lnTo>
                    <a:pt x="346" y="1288"/>
                  </a:lnTo>
                  <a:lnTo>
                    <a:pt x="342" y="1282"/>
                  </a:lnTo>
                  <a:lnTo>
                    <a:pt x="336" y="1278"/>
                  </a:lnTo>
                  <a:lnTo>
                    <a:pt x="330" y="1274"/>
                  </a:lnTo>
                  <a:lnTo>
                    <a:pt x="322" y="1272"/>
                  </a:lnTo>
                  <a:lnTo>
                    <a:pt x="316" y="1270"/>
                  </a:lnTo>
                  <a:lnTo>
                    <a:pt x="308" y="1270"/>
                  </a:lnTo>
                  <a:lnTo>
                    <a:pt x="300" y="1270"/>
                  </a:lnTo>
                  <a:lnTo>
                    <a:pt x="294" y="1272"/>
                  </a:lnTo>
                  <a:lnTo>
                    <a:pt x="184" y="1318"/>
                  </a:lnTo>
                  <a:lnTo>
                    <a:pt x="184" y="1318"/>
                  </a:lnTo>
                  <a:lnTo>
                    <a:pt x="176" y="1320"/>
                  </a:lnTo>
                  <a:lnTo>
                    <a:pt x="170" y="1320"/>
                  </a:lnTo>
                  <a:lnTo>
                    <a:pt x="164" y="1320"/>
                  </a:lnTo>
                  <a:lnTo>
                    <a:pt x="158" y="1318"/>
                  </a:lnTo>
                  <a:lnTo>
                    <a:pt x="152" y="1316"/>
                  </a:lnTo>
                  <a:lnTo>
                    <a:pt x="148" y="1312"/>
                  </a:lnTo>
                  <a:lnTo>
                    <a:pt x="144" y="1306"/>
                  </a:lnTo>
                  <a:lnTo>
                    <a:pt x="140" y="1300"/>
                  </a:lnTo>
                  <a:lnTo>
                    <a:pt x="92" y="1180"/>
                  </a:lnTo>
                  <a:lnTo>
                    <a:pt x="92" y="1180"/>
                  </a:lnTo>
                  <a:lnTo>
                    <a:pt x="90" y="1174"/>
                  </a:lnTo>
                  <a:lnTo>
                    <a:pt x="88" y="1168"/>
                  </a:lnTo>
                  <a:lnTo>
                    <a:pt x="90" y="1162"/>
                  </a:lnTo>
                  <a:lnTo>
                    <a:pt x="92" y="1156"/>
                  </a:lnTo>
                  <a:lnTo>
                    <a:pt x="94" y="1150"/>
                  </a:lnTo>
                  <a:lnTo>
                    <a:pt x="98" y="1146"/>
                  </a:lnTo>
                  <a:lnTo>
                    <a:pt x="104" y="1142"/>
                  </a:lnTo>
                  <a:lnTo>
                    <a:pt x="110" y="1138"/>
                  </a:lnTo>
                  <a:lnTo>
                    <a:pt x="218" y="1092"/>
                  </a:lnTo>
                  <a:lnTo>
                    <a:pt x="218" y="1092"/>
                  </a:lnTo>
                  <a:lnTo>
                    <a:pt x="226" y="1088"/>
                  </a:lnTo>
                  <a:lnTo>
                    <a:pt x="232" y="1084"/>
                  </a:lnTo>
                  <a:lnTo>
                    <a:pt x="236" y="1078"/>
                  </a:lnTo>
                  <a:lnTo>
                    <a:pt x="240" y="1072"/>
                  </a:lnTo>
                  <a:lnTo>
                    <a:pt x="244" y="1066"/>
                  </a:lnTo>
                  <a:lnTo>
                    <a:pt x="246" y="1058"/>
                  </a:lnTo>
                  <a:lnTo>
                    <a:pt x="246" y="1052"/>
                  </a:lnTo>
                  <a:lnTo>
                    <a:pt x="246" y="1044"/>
                  </a:lnTo>
                  <a:lnTo>
                    <a:pt x="246" y="1044"/>
                  </a:lnTo>
                  <a:lnTo>
                    <a:pt x="240" y="1010"/>
                  </a:lnTo>
                  <a:lnTo>
                    <a:pt x="236" y="978"/>
                  </a:lnTo>
                  <a:lnTo>
                    <a:pt x="232" y="944"/>
                  </a:lnTo>
                  <a:lnTo>
                    <a:pt x="232" y="912"/>
                  </a:lnTo>
                  <a:lnTo>
                    <a:pt x="232" y="878"/>
                  </a:lnTo>
                  <a:lnTo>
                    <a:pt x="236" y="846"/>
                  </a:lnTo>
                  <a:lnTo>
                    <a:pt x="240" y="812"/>
                  </a:lnTo>
                  <a:lnTo>
                    <a:pt x="246" y="780"/>
                  </a:lnTo>
                  <a:lnTo>
                    <a:pt x="246" y="780"/>
                  </a:lnTo>
                  <a:lnTo>
                    <a:pt x="246" y="772"/>
                  </a:lnTo>
                  <a:lnTo>
                    <a:pt x="246" y="764"/>
                  </a:lnTo>
                  <a:lnTo>
                    <a:pt x="244" y="756"/>
                  </a:lnTo>
                  <a:lnTo>
                    <a:pt x="240" y="750"/>
                  </a:lnTo>
                  <a:lnTo>
                    <a:pt x="236" y="744"/>
                  </a:lnTo>
                  <a:lnTo>
                    <a:pt x="232" y="738"/>
                  </a:lnTo>
                  <a:lnTo>
                    <a:pt x="226" y="734"/>
                  </a:lnTo>
                  <a:lnTo>
                    <a:pt x="218" y="730"/>
                  </a:lnTo>
                  <a:lnTo>
                    <a:pt x="110" y="684"/>
                  </a:lnTo>
                  <a:lnTo>
                    <a:pt x="110" y="684"/>
                  </a:lnTo>
                  <a:lnTo>
                    <a:pt x="104" y="682"/>
                  </a:lnTo>
                  <a:lnTo>
                    <a:pt x="98" y="678"/>
                  </a:lnTo>
                  <a:lnTo>
                    <a:pt x="94" y="672"/>
                  </a:lnTo>
                  <a:lnTo>
                    <a:pt x="92" y="666"/>
                  </a:lnTo>
                  <a:lnTo>
                    <a:pt x="92" y="666"/>
                  </a:lnTo>
                  <a:lnTo>
                    <a:pt x="90" y="660"/>
                  </a:lnTo>
                  <a:lnTo>
                    <a:pt x="88" y="654"/>
                  </a:lnTo>
                  <a:lnTo>
                    <a:pt x="90" y="648"/>
                  </a:lnTo>
                  <a:lnTo>
                    <a:pt x="92" y="642"/>
                  </a:lnTo>
                  <a:lnTo>
                    <a:pt x="140" y="522"/>
                  </a:lnTo>
                  <a:lnTo>
                    <a:pt x="140" y="522"/>
                  </a:lnTo>
                  <a:lnTo>
                    <a:pt x="144" y="516"/>
                  </a:lnTo>
                  <a:lnTo>
                    <a:pt x="148" y="512"/>
                  </a:lnTo>
                  <a:lnTo>
                    <a:pt x="152" y="508"/>
                  </a:lnTo>
                  <a:lnTo>
                    <a:pt x="158" y="504"/>
                  </a:lnTo>
                  <a:lnTo>
                    <a:pt x="158" y="504"/>
                  </a:lnTo>
                  <a:lnTo>
                    <a:pt x="164" y="502"/>
                  </a:lnTo>
                  <a:lnTo>
                    <a:pt x="172" y="502"/>
                  </a:lnTo>
                  <a:lnTo>
                    <a:pt x="178" y="502"/>
                  </a:lnTo>
                  <a:lnTo>
                    <a:pt x="184" y="504"/>
                  </a:lnTo>
                  <a:lnTo>
                    <a:pt x="294" y="550"/>
                  </a:lnTo>
                  <a:lnTo>
                    <a:pt x="294" y="550"/>
                  </a:lnTo>
                  <a:lnTo>
                    <a:pt x="302" y="552"/>
                  </a:lnTo>
                  <a:lnTo>
                    <a:pt x="308" y="554"/>
                  </a:lnTo>
                  <a:lnTo>
                    <a:pt x="316" y="552"/>
                  </a:lnTo>
                  <a:lnTo>
                    <a:pt x="324" y="552"/>
                  </a:lnTo>
                  <a:lnTo>
                    <a:pt x="330" y="548"/>
                  </a:lnTo>
                  <a:lnTo>
                    <a:pt x="336" y="544"/>
                  </a:lnTo>
                  <a:lnTo>
                    <a:pt x="342" y="540"/>
                  </a:lnTo>
                  <a:lnTo>
                    <a:pt x="348" y="534"/>
                  </a:lnTo>
                  <a:lnTo>
                    <a:pt x="348" y="534"/>
                  </a:lnTo>
                  <a:lnTo>
                    <a:pt x="366" y="506"/>
                  </a:lnTo>
                  <a:lnTo>
                    <a:pt x="386" y="480"/>
                  </a:lnTo>
                  <a:lnTo>
                    <a:pt x="408" y="454"/>
                  </a:lnTo>
                  <a:lnTo>
                    <a:pt x="432" y="430"/>
                  </a:lnTo>
                  <a:lnTo>
                    <a:pt x="456" y="408"/>
                  </a:lnTo>
                  <a:lnTo>
                    <a:pt x="480" y="386"/>
                  </a:lnTo>
                  <a:lnTo>
                    <a:pt x="506" y="366"/>
                  </a:lnTo>
                  <a:lnTo>
                    <a:pt x="534" y="346"/>
                  </a:lnTo>
                  <a:lnTo>
                    <a:pt x="534" y="346"/>
                  </a:lnTo>
                  <a:lnTo>
                    <a:pt x="540" y="342"/>
                  </a:lnTo>
                  <a:lnTo>
                    <a:pt x="546" y="336"/>
                  </a:lnTo>
                  <a:lnTo>
                    <a:pt x="548" y="330"/>
                  </a:lnTo>
                  <a:lnTo>
                    <a:pt x="552" y="322"/>
                  </a:lnTo>
                  <a:lnTo>
                    <a:pt x="554" y="316"/>
                  </a:lnTo>
                  <a:lnTo>
                    <a:pt x="554" y="308"/>
                  </a:lnTo>
                  <a:lnTo>
                    <a:pt x="552" y="300"/>
                  </a:lnTo>
                  <a:lnTo>
                    <a:pt x="550" y="294"/>
                  </a:lnTo>
                  <a:lnTo>
                    <a:pt x="504" y="184"/>
                  </a:lnTo>
                  <a:lnTo>
                    <a:pt x="504" y="184"/>
                  </a:lnTo>
                  <a:lnTo>
                    <a:pt x="502" y="178"/>
                  </a:lnTo>
                  <a:lnTo>
                    <a:pt x="502" y="172"/>
                  </a:lnTo>
                  <a:lnTo>
                    <a:pt x="502" y="164"/>
                  </a:lnTo>
                  <a:lnTo>
                    <a:pt x="504" y="158"/>
                  </a:lnTo>
                  <a:lnTo>
                    <a:pt x="504" y="158"/>
                  </a:lnTo>
                  <a:lnTo>
                    <a:pt x="508" y="152"/>
                  </a:lnTo>
                  <a:lnTo>
                    <a:pt x="512" y="148"/>
                  </a:lnTo>
                  <a:lnTo>
                    <a:pt x="516" y="144"/>
                  </a:lnTo>
                  <a:lnTo>
                    <a:pt x="522" y="140"/>
                  </a:lnTo>
                  <a:lnTo>
                    <a:pt x="642" y="90"/>
                  </a:lnTo>
                  <a:lnTo>
                    <a:pt x="642" y="90"/>
                  </a:lnTo>
                  <a:lnTo>
                    <a:pt x="648" y="90"/>
                  </a:lnTo>
                  <a:lnTo>
                    <a:pt x="654" y="88"/>
                  </a:lnTo>
                  <a:lnTo>
                    <a:pt x="660" y="90"/>
                  </a:lnTo>
                  <a:lnTo>
                    <a:pt x="666" y="90"/>
                  </a:lnTo>
                  <a:lnTo>
                    <a:pt x="672" y="94"/>
                  </a:lnTo>
                  <a:lnTo>
                    <a:pt x="678" y="98"/>
                  </a:lnTo>
                  <a:lnTo>
                    <a:pt x="682" y="102"/>
                  </a:lnTo>
                  <a:lnTo>
                    <a:pt x="684" y="108"/>
                  </a:lnTo>
                  <a:lnTo>
                    <a:pt x="730" y="218"/>
                  </a:lnTo>
                  <a:lnTo>
                    <a:pt x="730" y="218"/>
                  </a:lnTo>
                  <a:lnTo>
                    <a:pt x="734" y="226"/>
                  </a:lnTo>
                  <a:lnTo>
                    <a:pt x="740" y="234"/>
                  </a:lnTo>
                  <a:lnTo>
                    <a:pt x="746" y="238"/>
                  </a:lnTo>
                  <a:lnTo>
                    <a:pt x="754" y="242"/>
                  </a:lnTo>
                  <a:lnTo>
                    <a:pt x="762" y="244"/>
                  </a:lnTo>
                  <a:lnTo>
                    <a:pt x="770" y="246"/>
                  </a:lnTo>
                  <a:lnTo>
                    <a:pt x="778" y="244"/>
                  </a:lnTo>
                  <a:lnTo>
                    <a:pt x="788" y="242"/>
                  </a:lnTo>
                  <a:lnTo>
                    <a:pt x="788" y="242"/>
                  </a:lnTo>
                  <a:lnTo>
                    <a:pt x="796" y="238"/>
                  </a:lnTo>
                  <a:lnTo>
                    <a:pt x="802" y="232"/>
                  </a:lnTo>
                  <a:lnTo>
                    <a:pt x="808" y="226"/>
                  </a:lnTo>
                  <a:lnTo>
                    <a:pt x="812" y="218"/>
                  </a:lnTo>
                  <a:lnTo>
                    <a:pt x="814" y="210"/>
                  </a:lnTo>
                  <a:lnTo>
                    <a:pt x="814" y="202"/>
                  </a:lnTo>
                  <a:lnTo>
                    <a:pt x="814" y="194"/>
                  </a:lnTo>
                  <a:lnTo>
                    <a:pt x="812" y="186"/>
                  </a:lnTo>
                  <a:lnTo>
                    <a:pt x="766" y="76"/>
                  </a:lnTo>
                  <a:lnTo>
                    <a:pt x="766" y="76"/>
                  </a:lnTo>
                  <a:lnTo>
                    <a:pt x="760" y="64"/>
                  </a:lnTo>
                  <a:lnTo>
                    <a:pt x="754" y="54"/>
                  </a:lnTo>
                  <a:lnTo>
                    <a:pt x="738" y="36"/>
                  </a:lnTo>
                  <a:lnTo>
                    <a:pt x="720" y="20"/>
                  </a:lnTo>
                  <a:lnTo>
                    <a:pt x="700" y="10"/>
                  </a:lnTo>
                  <a:lnTo>
                    <a:pt x="678" y="4"/>
                  </a:lnTo>
                  <a:lnTo>
                    <a:pt x="654" y="0"/>
                  </a:lnTo>
                  <a:lnTo>
                    <a:pt x="632" y="2"/>
                  </a:lnTo>
                  <a:lnTo>
                    <a:pt x="620" y="6"/>
                  </a:lnTo>
                  <a:lnTo>
                    <a:pt x="608" y="10"/>
                  </a:lnTo>
                  <a:lnTo>
                    <a:pt x="488" y="60"/>
                  </a:lnTo>
                  <a:lnTo>
                    <a:pt x="488" y="60"/>
                  </a:lnTo>
                  <a:lnTo>
                    <a:pt x="468" y="70"/>
                  </a:lnTo>
                  <a:lnTo>
                    <a:pt x="450" y="86"/>
                  </a:lnTo>
                  <a:lnTo>
                    <a:pt x="434" y="104"/>
                  </a:lnTo>
                  <a:lnTo>
                    <a:pt x="422" y="124"/>
                  </a:lnTo>
                  <a:lnTo>
                    <a:pt x="422" y="124"/>
                  </a:lnTo>
                  <a:lnTo>
                    <a:pt x="416" y="148"/>
                  </a:lnTo>
                  <a:lnTo>
                    <a:pt x="414" y="172"/>
                  </a:lnTo>
                  <a:lnTo>
                    <a:pt x="416" y="194"/>
                  </a:lnTo>
                  <a:lnTo>
                    <a:pt x="422" y="218"/>
                  </a:lnTo>
                  <a:lnTo>
                    <a:pt x="454" y="294"/>
                  </a:lnTo>
                  <a:lnTo>
                    <a:pt x="454" y="294"/>
                  </a:lnTo>
                  <a:lnTo>
                    <a:pt x="410" y="330"/>
                  </a:lnTo>
                  <a:lnTo>
                    <a:pt x="368" y="368"/>
                  </a:lnTo>
                  <a:lnTo>
                    <a:pt x="330" y="410"/>
                  </a:lnTo>
                  <a:lnTo>
                    <a:pt x="294" y="456"/>
                  </a:lnTo>
                  <a:lnTo>
                    <a:pt x="216" y="424"/>
                  </a:lnTo>
                  <a:lnTo>
                    <a:pt x="216" y="424"/>
                  </a:lnTo>
                  <a:lnTo>
                    <a:pt x="194" y="416"/>
                  </a:lnTo>
                  <a:lnTo>
                    <a:pt x="170" y="414"/>
                  </a:lnTo>
                  <a:lnTo>
                    <a:pt x="148" y="416"/>
                  </a:lnTo>
                  <a:lnTo>
                    <a:pt x="124" y="424"/>
                  </a:lnTo>
                  <a:lnTo>
                    <a:pt x="124" y="424"/>
                  </a:lnTo>
                  <a:lnTo>
                    <a:pt x="104" y="434"/>
                  </a:lnTo>
                  <a:lnTo>
                    <a:pt x="86" y="450"/>
                  </a:lnTo>
                  <a:lnTo>
                    <a:pt x="70" y="468"/>
                  </a:lnTo>
                  <a:lnTo>
                    <a:pt x="58" y="490"/>
                  </a:lnTo>
                  <a:lnTo>
                    <a:pt x="10" y="608"/>
                  </a:lnTo>
                  <a:lnTo>
                    <a:pt x="10" y="608"/>
                  </a:lnTo>
                  <a:lnTo>
                    <a:pt x="2" y="632"/>
                  </a:lnTo>
                  <a:lnTo>
                    <a:pt x="0" y="654"/>
                  </a:lnTo>
                  <a:lnTo>
                    <a:pt x="2" y="678"/>
                  </a:lnTo>
                  <a:lnTo>
                    <a:pt x="10" y="702"/>
                  </a:lnTo>
                  <a:lnTo>
                    <a:pt x="10" y="702"/>
                  </a:lnTo>
                  <a:lnTo>
                    <a:pt x="20" y="722"/>
                  </a:lnTo>
                  <a:lnTo>
                    <a:pt x="36" y="740"/>
                  </a:lnTo>
                  <a:lnTo>
                    <a:pt x="54" y="756"/>
                  </a:lnTo>
                  <a:lnTo>
                    <a:pt x="74" y="766"/>
                  </a:lnTo>
                  <a:lnTo>
                    <a:pt x="152" y="798"/>
                  </a:lnTo>
                  <a:lnTo>
                    <a:pt x="152" y="798"/>
                  </a:lnTo>
                  <a:lnTo>
                    <a:pt x="146" y="856"/>
                  </a:lnTo>
                  <a:lnTo>
                    <a:pt x="144" y="912"/>
                  </a:lnTo>
                  <a:lnTo>
                    <a:pt x="146" y="970"/>
                  </a:lnTo>
                  <a:lnTo>
                    <a:pt x="152" y="1026"/>
                  </a:lnTo>
                  <a:lnTo>
                    <a:pt x="74" y="1058"/>
                  </a:lnTo>
                  <a:lnTo>
                    <a:pt x="74" y="1058"/>
                  </a:lnTo>
                  <a:lnTo>
                    <a:pt x="64" y="1064"/>
                  </a:lnTo>
                  <a:lnTo>
                    <a:pt x="54" y="1070"/>
                  </a:lnTo>
                  <a:lnTo>
                    <a:pt x="34" y="1084"/>
                  </a:lnTo>
                  <a:lnTo>
                    <a:pt x="20" y="1104"/>
                  </a:lnTo>
                  <a:lnTo>
                    <a:pt x="10" y="1124"/>
                  </a:lnTo>
                  <a:lnTo>
                    <a:pt x="2" y="1146"/>
                  </a:lnTo>
                  <a:lnTo>
                    <a:pt x="0" y="1168"/>
                  </a:lnTo>
                  <a:lnTo>
                    <a:pt x="2" y="1192"/>
                  </a:lnTo>
                  <a:lnTo>
                    <a:pt x="6" y="1204"/>
                  </a:lnTo>
                  <a:lnTo>
                    <a:pt x="10" y="1216"/>
                  </a:lnTo>
                  <a:lnTo>
                    <a:pt x="58" y="1334"/>
                  </a:lnTo>
                  <a:lnTo>
                    <a:pt x="58" y="1334"/>
                  </a:lnTo>
                  <a:lnTo>
                    <a:pt x="64" y="1346"/>
                  </a:lnTo>
                  <a:lnTo>
                    <a:pt x="70" y="1356"/>
                  </a:lnTo>
                  <a:lnTo>
                    <a:pt x="86" y="1374"/>
                  </a:lnTo>
                  <a:lnTo>
                    <a:pt x="104" y="1388"/>
                  </a:lnTo>
                  <a:lnTo>
                    <a:pt x="124" y="1400"/>
                  </a:lnTo>
                  <a:lnTo>
                    <a:pt x="146" y="1406"/>
                  </a:lnTo>
                  <a:lnTo>
                    <a:pt x="170" y="1408"/>
                  </a:lnTo>
                  <a:lnTo>
                    <a:pt x="192" y="1406"/>
                  </a:lnTo>
                  <a:lnTo>
                    <a:pt x="204" y="1404"/>
                  </a:lnTo>
                  <a:lnTo>
                    <a:pt x="216" y="1400"/>
                  </a:lnTo>
                  <a:lnTo>
                    <a:pt x="294" y="1368"/>
                  </a:lnTo>
                  <a:lnTo>
                    <a:pt x="294" y="1368"/>
                  </a:lnTo>
                  <a:lnTo>
                    <a:pt x="330" y="1412"/>
                  </a:lnTo>
                  <a:lnTo>
                    <a:pt x="368" y="1454"/>
                  </a:lnTo>
                  <a:lnTo>
                    <a:pt x="410" y="1492"/>
                  </a:lnTo>
                  <a:lnTo>
                    <a:pt x="454" y="1528"/>
                  </a:lnTo>
                  <a:lnTo>
                    <a:pt x="422" y="1606"/>
                  </a:lnTo>
                  <a:lnTo>
                    <a:pt x="422" y="1606"/>
                  </a:lnTo>
                  <a:lnTo>
                    <a:pt x="416" y="1628"/>
                  </a:lnTo>
                  <a:lnTo>
                    <a:pt x="414" y="1652"/>
                  </a:lnTo>
                  <a:lnTo>
                    <a:pt x="416" y="1674"/>
                  </a:lnTo>
                  <a:lnTo>
                    <a:pt x="422" y="1698"/>
                  </a:lnTo>
                  <a:lnTo>
                    <a:pt x="422" y="1698"/>
                  </a:lnTo>
                  <a:lnTo>
                    <a:pt x="434" y="1718"/>
                  </a:lnTo>
                  <a:lnTo>
                    <a:pt x="448" y="1738"/>
                  </a:lnTo>
                  <a:lnTo>
                    <a:pt x="466" y="1752"/>
                  </a:lnTo>
                  <a:lnTo>
                    <a:pt x="488" y="1764"/>
                  </a:lnTo>
                  <a:lnTo>
                    <a:pt x="608" y="1814"/>
                  </a:lnTo>
                  <a:lnTo>
                    <a:pt x="608" y="1814"/>
                  </a:lnTo>
                  <a:lnTo>
                    <a:pt x="618" y="1818"/>
                  </a:lnTo>
                  <a:lnTo>
                    <a:pt x="630" y="1820"/>
                  </a:lnTo>
                  <a:lnTo>
                    <a:pt x="654" y="1822"/>
                  </a:lnTo>
                  <a:lnTo>
                    <a:pt x="678" y="1820"/>
                  </a:lnTo>
                  <a:lnTo>
                    <a:pt x="700" y="1812"/>
                  </a:lnTo>
                  <a:lnTo>
                    <a:pt x="720" y="1802"/>
                  </a:lnTo>
                  <a:lnTo>
                    <a:pt x="738" y="1788"/>
                  </a:lnTo>
                  <a:lnTo>
                    <a:pt x="754" y="1770"/>
                  </a:lnTo>
                  <a:lnTo>
                    <a:pt x="760" y="1758"/>
                  </a:lnTo>
                  <a:lnTo>
                    <a:pt x="766" y="1748"/>
                  </a:lnTo>
                  <a:lnTo>
                    <a:pt x="798" y="1670"/>
                  </a:lnTo>
                  <a:lnTo>
                    <a:pt x="798" y="1670"/>
                  </a:lnTo>
                  <a:lnTo>
                    <a:pt x="854" y="1676"/>
                  </a:lnTo>
                  <a:lnTo>
                    <a:pt x="910" y="1680"/>
                  </a:lnTo>
                  <a:lnTo>
                    <a:pt x="968" y="1676"/>
                  </a:lnTo>
                  <a:lnTo>
                    <a:pt x="1024" y="1670"/>
                  </a:lnTo>
                  <a:lnTo>
                    <a:pt x="1056" y="1748"/>
                  </a:lnTo>
                  <a:lnTo>
                    <a:pt x="1056" y="1748"/>
                  </a:lnTo>
                  <a:lnTo>
                    <a:pt x="1064" y="1764"/>
                  </a:lnTo>
                  <a:lnTo>
                    <a:pt x="1076" y="1778"/>
                  </a:lnTo>
                  <a:lnTo>
                    <a:pt x="1088" y="1792"/>
                  </a:lnTo>
                  <a:lnTo>
                    <a:pt x="1102" y="1802"/>
                  </a:lnTo>
                  <a:lnTo>
                    <a:pt x="1118" y="1810"/>
                  </a:lnTo>
                  <a:lnTo>
                    <a:pt x="1134" y="1818"/>
                  </a:lnTo>
                  <a:lnTo>
                    <a:pt x="1150" y="1822"/>
                  </a:lnTo>
                  <a:lnTo>
                    <a:pt x="1168" y="1822"/>
                  </a:lnTo>
                  <a:lnTo>
                    <a:pt x="1168" y="1822"/>
                  </a:lnTo>
                  <a:lnTo>
                    <a:pt x="1192" y="1820"/>
                  </a:lnTo>
                  <a:lnTo>
                    <a:pt x="1202" y="1818"/>
                  </a:lnTo>
                  <a:lnTo>
                    <a:pt x="1214" y="1814"/>
                  </a:lnTo>
                  <a:lnTo>
                    <a:pt x="1334" y="1764"/>
                  </a:lnTo>
                  <a:lnTo>
                    <a:pt x="1334" y="1764"/>
                  </a:lnTo>
                  <a:lnTo>
                    <a:pt x="1344" y="1758"/>
                  </a:lnTo>
                  <a:lnTo>
                    <a:pt x="1356" y="1752"/>
                  </a:lnTo>
                  <a:lnTo>
                    <a:pt x="1374" y="1736"/>
                  </a:lnTo>
                  <a:lnTo>
                    <a:pt x="1388" y="1718"/>
                  </a:lnTo>
                  <a:lnTo>
                    <a:pt x="1398" y="1698"/>
                  </a:lnTo>
                  <a:lnTo>
                    <a:pt x="1406" y="1676"/>
                  </a:lnTo>
                  <a:lnTo>
                    <a:pt x="1408" y="1652"/>
                  </a:lnTo>
                  <a:lnTo>
                    <a:pt x="1406" y="1630"/>
                  </a:lnTo>
                  <a:lnTo>
                    <a:pt x="1404" y="1618"/>
                  </a:lnTo>
                  <a:lnTo>
                    <a:pt x="1400" y="1606"/>
                  </a:lnTo>
                  <a:lnTo>
                    <a:pt x="1368" y="1528"/>
                  </a:lnTo>
                  <a:lnTo>
                    <a:pt x="1368" y="1528"/>
                  </a:lnTo>
                  <a:lnTo>
                    <a:pt x="1412" y="1494"/>
                  </a:lnTo>
                  <a:lnTo>
                    <a:pt x="1454" y="1454"/>
                  </a:lnTo>
                  <a:lnTo>
                    <a:pt x="1492" y="1412"/>
                  </a:lnTo>
                  <a:lnTo>
                    <a:pt x="1528" y="1368"/>
                  </a:lnTo>
                  <a:lnTo>
                    <a:pt x="1606" y="1400"/>
                  </a:lnTo>
                  <a:lnTo>
                    <a:pt x="1606" y="1400"/>
                  </a:lnTo>
                  <a:lnTo>
                    <a:pt x="1616" y="1404"/>
                  </a:lnTo>
                  <a:lnTo>
                    <a:pt x="1628" y="1406"/>
                  </a:lnTo>
                  <a:lnTo>
                    <a:pt x="1640" y="1408"/>
                  </a:lnTo>
                  <a:lnTo>
                    <a:pt x="1652" y="1410"/>
                  </a:lnTo>
                  <a:lnTo>
                    <a:pt x="1676" y="1406"/>
                  </a:lnTo>
                  <a:lnTo>
                    <a:pt x="1698" y="1400"/>
                  </a:lnTo>
                  <a:lnTo>
                    <a:pt x="1718" y="1388"/>
                  </a:lnTo>
                  <a:lnTo>
                    <a:pt x="1736" y="1374"/>
                  </a:lnTo>
                  <a:lnTo>
                    <a:pt x="1752" y="1356"/>
                  </a:lnTo>
                  <a:lnTo>
                    <a:pt x="1758" y="1346"/>
                  </a:lnTo>
                  <a:lnTo>
                    <a:pt x="1762" y="1334"/>
                  </a:lnTo>
                  <a:lnTo>
                    <a:pt x="1812" y="1214"/>
                  </a:lnTo>
                  <a:lnTo>
                    <a:pt x="1812" y="1214"/>
                  </a:lnTo>
                  <a:lnTo>
                    <a:pt x="1820" y="1192"/>
                  </a:lnTo>
                  <a:lnTo>
                    <a:pt x="1822" y="1168"/>
                  </a:lnTo>
                  <a:lnTo>
                    <a:pt x="1820" y="1146"/>
                  </a:lnTo>
                  <a:lnTo>
                    <a:pt x="1812" y="1122"/>
                  </a:lnTo>
                  <a:lnTo>
                    <a:pt x="1812" y="1122"/>
                  </a:lnTo>
                  <a:lnTo>
                    <a:pt x="1802" y="1102"/>
                  </a:lnTo>
                  <a:lnTo>
                    <a:pt x="1786" y="1084"/>
                  </a:lnTo>
                  <a:lnTo>
                    <a:pt x="1768" y="1068"/>
                  </a:lnTo>
                  <a:lnTo>
                    <a:pt x="1746" y="1056"/>
                  </a:lnTo>
                  <a:lnTo>
                    <a:pt x="1746" y="10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a:solidFill>
                  <a:sysClr val="windowText" lastClr="000000"/>
                </a:solidFill>
              </a:endParaRPr>
            </a:p>
          </p:txBody>
        </p:sp>
        <p:sp>
          <p:nvSpPr>
            <p:cNvPr id="25" name="Freeform 9"/>
            <p:cNvSpPr>
              <a:spLocks/>
            </p:cNvSpPr>
            <p:nvPr/>
          </p:nvSpPr>
          <p:spPr bwMode="auto">
            <a:xfrm>
              <a:off x="877" y="1285"/>
              <a:ext cx="776" cy="776"/>
            </a:xfrm>
            <a:custGeom>
              <a:avLst/>
              <a:gdLst>
                <a:gd name="T0" fmla="*/ 2 w 776"/>
                <a:gd name="T1" fmla="*/ 428 h 776"/>
                <a:gd name="T2" fmla="*/ 30 w 776"/>
                <a:gd name="T3" fmla="*/ 538 h 776"/>
                <a:gd name="T4" fmla="*/ 90 w 776"/>
                <a:gd name="T5" fmla="*/ 636 h 776"/>
                <a:gd name="T6" fmla="*/ 144 w 776"/>
                <a:gd name="T7" fmla="*/ 690 h 776"/>
                <a:gd name="T8" fmla="*/ 240 w 776"/>
                <a:gd name="T9" fmla="*/ 746 h 776"/>
                <a:gd name="T10" fmla="*/ 350 w 776"/>
                <a:gd name="T11" fmla="*/ 774 h 776"/>
                <a:gd name="T12" fmla="*/ 390 w 776"/>
                <a:gd name="T13" fmla="*/ 776 h 776"/>
                <a:gd name="T14" fmla="*/ 468 w 776"/>
                <a:gd name="T15" fmla="*/ 768 h 776"/>
                <a:gd name="T16" fmla="*/ 574 w 776"/>
                <a:gd name="T17" fmla="*/ 728 h 776"/>
                <a:gd name="T18" fmla="*/ 664 w 776"/>
                <a:gd name="T19" fmla="*/ 660 h 776"/>
                <a:gd name="T20" fmla="*/ 712 w 776"/>
                <a:gd name="T21" fmla="*/ 600 h 776"/>
                <a:gd name="T22" fmla="*/ 760 w 776"/>
                <a:gd name="T23" fmla="*/ 498 h 776"/>
                <a:gd name="T24" fmla="*/ 776 w 776"/>
                <a:gd name="T25" fmla="*/ 384 h 776"/>
                <a:gd name="T26" fmla="*/ 772 w 776"/>
                <a:gd name="T27" fmla="*/ 368 h 776"/>
                <a:gd name="T28" fmla="*/ 756 w 776"/>
                <a:gd name="T29" fmla="*/ 348 h 776"/>
                <a:gd name="T30" fmla="*/ 732 w 776"/>
                <a:gd name="T31" fmla="*/ 340 h 776"/>
                <a:gd name="T32" fmla="*/ 732 w 776"/>
                <a:gd name="T33" fmla="*/ 340 h 776"/>
                <a:gd name="T34" fmla="*/ 708 w 776"/>
                <a:gd name="T35" fmla="*/ 348 h 776"/>
                <a:gd name="T36" fmla="*/ 692 w 776"/>
                <a:gd name="T37" fmla="*/ 368 h 776"/>
                <a:gd name="T38" fmla="*/ 688 w 776"/>
                <a:gd name="T39" fmla="*/ 386 h 776"/>
                <a:gd name="T40" fmla="*/ 676 w 776"/>
                <a:gd name="T41" fmla="*/ 472 h 776"/>
                <a:gd name="T42" fmla="*/ 638 w 776"/>
                <a:gd name="T43" fmla="*/ 552 h 776"/>
                <a:gd name="T44" fmla="*/ 602 w 776"/>
                <a:gd name="T45" fmla="*/ 598 h 776"/>
                <a:gd name="T46" fmla="*/ 530 w 776"/>
                <a:gd name="T47" fmla="*/ 652 h 776"/>
                <a:gd name="T48" fmla="*/ 448 w 776"/>
                <a:gd name="T49" fmla="*/ 682 h 776"/>
                <a:gd name="T50" fmla="*/ 390 w 776"/>
                <a:gd name="T51" fmla="*/ 688 h 776"/>
                <a:gd name="T52" fmla="*/ 358 w 776"/>
                <a:gd name="T53" fmla="*/ 686 h 776"/>
                <a:gd name="T54" fmla="*/ 274 w 776"/>
                <a:gd name="T55" fmla="*/ 666 h 776"/>
                <a:gd name="T56" fmla="*/ 198 w 776"/>
                <a:gd name="T57" fmla="*/ 620 h 776"/>
                <a:gd name="T58" fmla="*/ 156 w 776"/>
                <a:gd name="T59" fmla="*/ 580 h 776"/>
                <a:gd name="T60" fmla="*/ 110 w 776"/>
                <a:gd name="T61" fmla="*/ 504 h 776"/>
                <a:gd name="T62" fmla="*/ 88 w 776"/>
                <a:gd name="T63" fmla="*/ 420 h 776"/>
                <a:gd name="T64" fmla="*/ 88 w 776"/>
                <a:gd name="T65" fmla="*/ 360 h 776"/>
                <a:gd name="T66" fmla="*/ 110 w 776"/>
                <a:gd name="T67" fmla="*/ 274 h 776"/>
                <a:gd name="T68" fmla="*/ 154 w 776"/>
                <a:gd name="T69" fmla="*/ 198 h 776"/>
                <a:gd name="T70" fmla="*/ 196 w 776"/>
                <a:gd name="T71" fmla="*/ 156 h 776"/>
                <a:gd name="T72" fmla="*/ 272 w 776"/>
                <a:gd name="T73" fmla="*/ 110 h 776"/>
                <a:gd name="T74" fmla="*/ 356 w 776"/>
                <a:gd name="T75" fmla="*/ 88 h 776"/>
                <a:gd name="T76" fmla="*/ 396 w 776"/>
                <a:gd name="T77" fmla="*/ 86 h 776"/>
                <a:gd name="T78" fmla="*/ 418 w 776"/>
                <a:gd name="T79" fmla="*/ 74 h 776"/>
                <a:gd name="T80" fmla="*/ 430 w 776"/>
                <a:gd name="T81" fmla="*/ 52 h 776"/>
                <a:gd name="T82" fmla="*/ 430 w 776"/>
                <a:gd name="T83" fmla="*/ 34 h 776"/>
                <a:gd name="T84" fmla="*/ 418 w 776"/>
                <a:gd name="T85" fmla="*/ 12 h 776"/>
                <a:gd name="T86" fmla="*/ 394 w 776"/>
                <a:gd name="T87" fmla="*/ 0 h 776"/>
                <a:gd name="T88" fmla="*/ 386 w 776"/>
                <a:gd name="T89" fmla="*/ 0 h 776"/>
                <a:gd name="T90" fmla="*/ 308 w 776"/>
                <a:gd name="T91" fmla="*/ 8 h 776"/>
                <a:gd name="T92" fmla="*/ 202 w 776"/>
                <a:gd name="T93" fmla="*/ 46 h 776"/>
                <a:gd name="T94" fmla="*/ 112 w 776"/>
                <a:gd name="T95" fmla="*/ 114 h 776"/>
                <a:gd name="T96" fmla="*/ 64 w 776"/>
                <a:gd name="T97" fmla="*/ 174 h 776"/>
                <a:gd name="T98" fmla="*/ 16 w 776"/>
                <a:gd name="T99" fmla="*/ 276 h 776"/>
                <a:gd name="T100" fmla="*/ 0 w 776"/>
                <a:gd name="T101" fmla="*/ 39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76" h="776">
                  <a:moveTo>
                    <a:pt x="0" y="390"/>
                  </a:moveTo>
                  <a:lnTo>
                    <a:pt x="0" y="390"/>
                  </a:lnTo>
                  <a:lnTo>
                    <a:pt x="2" y="428"/>
                  </a:lnTo>
                  <a:lnTo>
                    <a:pt x="8" y="466"/>
                  </a:lnTo>
                  <a:lnTo>
                    <a:pt x="18" y="502"/>
                  </a:lnTo>
                  <a:lnTo>
                    <a:pt x="30" y="538"/>
                  </a:lnTo>
                  <a:lnTo>
                    <a:pt x="46" y="572"/>
                  </a:lnTo>
                  <a:lnTo>
                    <a:pt x="66" y="604"/>
                  </a:lnTo>
                  <a:lnTo>
                    <a:pt x="90" y="636"/>
                  </a:lnTo>
                  <a:lnTo>
                    <a:pt x="116" y="664"/>
                  </a:lnTo>
                  <a:lnTo>
                    <a:pt x="116" y="664"/>
                  </a:lnTo>
                  <a:lnTo>
                    <a:pt x="144" y="690"/>
                  </a:lnTo>
                  <a:lnTo>
                    <a:pt x="174" y="712"/>
                  </a:lnTo>
                  <a:lnTo>
                    <a:pt x="206" y="730"/>
                  </a:lnTo>
                  <a:lnTo>
                    <a:pt x="240" y="746"/>
                  </a:lnTo>
                  <a:lnTo>
                    <a:pt x="276" y="760"/>
                  </a:lnTo>
                  <a:lnTo>
                    <a:pt x="312" y="768"/>
                  </a:lnTo>
                  <a:lnTo>
                    <a:pt x="350" y="774"/>
                  </a:lnTo>
                  <a:lnTo>
                    <a:pt x="388" y="776"/>
                  </a:lnTo>
                  <a:lnTo>
                    <a:pt x="388" y="776"/>
                  </a:lnTo>
                  <a:lnTo>
                    <a:pt x="390" y="776"/>
                  </a:lnTo>
                  <a:lnTo>
                    <a:pt x="390" y="776"/>
                  </a:lnTo>
                  <a:lnTo>
                    <a:pt x="430" y="774"/>
                  </a:lnTo>
                  <a:lnTo>
                    <a:pt x="468" y="768"/>
                  </a:lnTo>
                  <a:lnTo>
                    <a:pt x="504" y="758"/>
                  </a:lnTo>
                  <a:lnTo>
                    <a:pt x="540" y="744"/>
                  </a:lnTo>
                  <a:lnTo>
                    <a:pt x="574" y="728"/>
                  </a:lnTo>
                  <a:lnTo>
                    <a:pt x="606" y="708"/>
                  </a:lnTo>
                  <a:lnTo>
                    <a:pt x="636" y="686"/>
                  </a:lnTo>
                  <a:lnTo>
                    <a:pt x="664" y="660"/>
                  </a:lnTo>
                  <a:lnTo>
                    <a:pt x="664" y="660"/>
                  </a:lnTo>
                  <a:lnTo>
                    <a:pt x="690" y="632"/>
                  </a:lnTo>
                  <a:lnTo>
                    <a:pt x="712" y="600"/>
                  </a:lnTo>
                  <a:lnTo>
                    <a:pt x="732" y="568"/>
                  </a:lnTo>
                  <a:lnTo>
                    <a:pt x="748" y="534"/>
                  </a:lnTo>
                  <a:lnTo>
                    <a:pt x="760" y="498"/>
                  </a:lnTo>
                  <a:lnTo>
                    <a:pt x="770" y="460"/>
                  </a:lnTo>
                  <a:lnTo>
                    <a:pt x="774" y="424"/>
                  </a:lnTo>
                  <a:lnTo>
                    <a:pt x="776" y="384"/>
                  </a:lnTo>
                  <a:lnTo>
                    <a:pt x="776" y="384"/>
                  </a:lnTo>
                  <a:lnTo>
                    <a:pt x="776" y="376"/>
                  </a:lnTo>
                  <a:lnTo>
                    <a:pt x="772" y="368"/>
                  </a:lnTo>
                  <a:lnTo>
                    <a:pt x="768" y="360"/>
                  </a:lnTo>
                  <a:lnTo>
                    <a:pt x="764" y="354"/>
                  </a:lnTo>
                  <a:lnTo>
                    <a:pt x="756" y="348"/>
                  </a:lnTo>
                  <a:lnTo>
                    <a:pt x="750" y="344"/>
                  </a:lnTo>
                  <a:lnTo>
                    <a:pt x="740" y="342"/>
                  </a:lnTo>
                  <a:lnTo>
                    <a:pt x="732" y="340"/>
                  </a:lnTo>
                  <a:lnTo>
                    <a:pt x="732" y="340"/>
                  </a:lnTo>
                  <a:lnTo>
                    <a:pt x="732" y="340"/>
                  </a:lnTo>
                  <a:lnTo>
                    <a:pt x="732" y="340"/>
                  </a:lnTo>
                  <a:lnTo>
                    <a:pt x="722" y="342"/>
                  </a:lnTo>
                  <a:lnTo>
                    <a:pt x="714" y="344"/>
                  </a:lnTo>
                  <a:lnTo>
                    <a:pt x="708" y="348"/>
                  </a:lnTo>
                  <a:lnTo>
                    <a:pt x="700" y="354"/>
                  </a:lnTo>
                  <a:lnTo>
                    <a:pt x="696" y="360"/>
                  </a:lnTo>
                  <a:lnTo>
                    <a:pt x="692" y="368"/>
                  </a:lnTo>
                  <a:lnTo>
                    <a:pt x="688" y="376"/>
                  </a:lnTo>
                  <a:lnTo>
                    <a:pt x="688" y="386"/>
                  </a:lnTo>
                  <a:lnTo>
                    <a:pt x="688" y="386"/>
                  </a:lnTo>
                  <a:lnTo>
                    <a:pt x="686" y="414"/>
                  </a:lnTo>
                  <a:lnTo>
                    <a:pt x="682" y="444"/>
                  </a:lnTo>
                  <a:lnTo>
                    <a:pt x="676" y="472"/>
                  </a:lnTo>
                  <a:lnTo>
                    <a:pt x="666" y="500"/>
                  </a:lnTo>
                  <a:lnTo>
                    <a:pt x="654" y="526"/>
                  </a:lnTo>
                  <a:lnTo>
                    <a:pt x="638" y="552"/>
                  </a:lnTo>
                  <a:lnTo>
                    <a:pt x="622" y="576"/>
                  </a:lnTo>
                  <a:lnTo>
                    <a:pt x="602" y="598"/>
                  </a:lnTo>
                  <a:lnTo>
                    <a:pt x="602" y="598"/>
                  </a:lnTo>
                  <a:lnTo>
                    <a:pt x="580" y="618"/>
                  </a:lnTo>
                  <a:lnTo>
                    <a:pt x="556" y="636"/>
                  </a:lnTo>
                  <a:lnTo>
                    <a:pt x="530" y="652"/>
                  </a:lnTo>
                  <a:lnTo>
                    <a:pt x="504" y="664"/>
                  </a:lnTo>
                  <a:lnTo>
                    <a:pt x="478" y="674"/>
                  </a:lnTo>
                  <a:lnTo>
                    <a:pt x="448" y="682"/>
                  </a:lnTo>
                  <a:lnTo>
                    <a:pt x="420" y="686"/>
                  </a:lnTo>
                  <a:lnTo>
                    <a:pt x="390" y="688"/>
                  </a:lnTo>
                  <a:lnTo>
                    <a:pt x="390" y="688"/>
                  </a:lnTo>
                  <a:lnTo>
                    <a:pt x="388" y="688"/>
                  </a:lnTo>
                  <a:lnTo>
                    <a:pt x="388" y="688"/>
                  </a:lnTo>
                  <a:lnTo>
                    <a:pt x="358" y="686"/>
                  </a:lnTo>
                  <a:lnTo>
                    <a:pt x="328" y="682"/>
                  </a:lnTo>
                  <a:lnTo>
                    <a:pt x="300" y="674"/>
                  </a:lnTo>
                  <a:lnTo>
                    <a:pt x="274" y="666"/>
                  </a:lnTo>
                  <a:lnTo>
                    <a:pt x="248" y="652"/>
                  </a:lnTo>
                  <a:lnTo>
                    <a:pt x="222" y="638"/>
                  </a:lnTo>
                  <a:lnTo>
                    <a:pt x="198" y="620"/>
                  </a:lnTo>
                  <a:lnTo>
                    <a:pt x="176" y="602"/>
                  </a:lnTo>
                  <a:lnTo>
                    <a:pt x="176" y="602"/>
                  </a:lnTo>
                  <a:lnTo>
                    <a:pt x="156" y="580"/>
                  </a:lnTo>
                  <a:lnTo>
                    <a:pt x="138" y="556"/>
                  </a:lnTo>
                  <a:lnTo>
                    <a:pt x="124" y="530"/>
                  </a:lnTo>
                  <a:lnTo>
                    <a:pt x="110" y="504"/>
                  </a:lnTo>
                  <a:lnTo>
                    <a:pt x="100" y="476"/>
                  </a:lnTo>
                  <a:lnTo>
                    <a:pt x="94" y="448"/>
                  </a:lnTo>
                  <a:lnTo>
                    <a:pt x="88" y="420"/>
                  </a:lnTo>
                  <a:lnTo>
                    <a:pt x="88" y="390"/>
                  </a:lnTo>
                  <a:lnTo>
                    <a:pt x="88" y="390"/>
                  </a:lnTo>
                  <a:lnTo>
                    <a:pt x="88" y="360"/>
                  </a:lnTo>
                  <a:lnTo>
                    <a:pt x="92" y="330"/>
                  </a:lnTo>
                  <a:lnTo>
                    <a:pt x="100" y="302"/>
                  </a:lnTo>
                  <a:lnTo>
                    <a:pt x="110" y="274"/>
                  </a:lnTo>
                  <a:lnTo>
                    <a:pt x="122" y="248"/>
                  </a:lnTo>
                  <a:lnTo>
                    <a:pt x="136" y="222"/>
                  </a:lnTo>
                  <a:lnTo>
                    <a:pt x="154" y="198"/>
                  </a:lnTo>
                  <a:lnTo>
                    <a:pt x="174" y="176"/>
                  </a:lnTo>
                  <a:lnTo>
                    <a:pt x="174" y="176"/>
                  </a:lnTo>
                  <a:lnTo>
                    <a:pt x="196" y="156"/>
                  </a:lnTo>
                  <a:lnTo>
                    <a:pt x="220" y="138"/>
                  </a:lnTo>
                  <a:lnTo>
                    <a:pt x="244" y="124"/>
                  </a:lnTo>
                  <a:lnTo>
                    <a:pt x="272" y="110"/>
                  </a:lnTo>
                  <a:lnTo>
                    <a:pt x="298" y="100"/>
                  </a:lnTo>
                  <a:lnTo>
                    <a:pt x="328" y="94"/>
                  </a:lnTo>
                  <a:lnTo>
                    <a:pt x="356" y="88"/>
                  </a:lnTo>
                  <a:lnTo>
                    <a:pt x="386" y="86"/>
                  </a:lnTo>
                  <a:lnTo>
                    <a:pt x="386" y="86"/>
                  </a:lnTo>
                  <a:lnTo>
                    <a:pt x="396" y="86"/>
                  </a:lnTo>
                  <a:lnTo>
                    <a:pt x="404" y="84"/>
                  </a:lnTo>
                  <a:lnTo>
                    <a:pt x="410" y="80"/>
                  </a:lnTo>
                  <a:lnTo>
                    <a:pt x="418" y="74"/>
                  </a:lnTo>
                  <a:lnTo>
                    <a:pt x="422" y="68"/>
                  </a:lnTo>
                  <a:lnTo>
                    <a:pt x="426" y="60"/>
                  </a:lnTo>
                  <a:lnTo>
                    <a:pt x="430" y="52"/>
                  </a:lnTo>
                  <a:lnTo>
                    <a:pt x="430" y="42"/>
                  </a:lnTo>
                  <a:lnTo>
                    <a:pt x="430" y="42"/>
                  </a:lnTo>
                  <a:lnTo>
                    <a:pt x="430" y="34"/>
                  </a:lnTo>
                  <a:lnTo>
                    <a:pt x="426" y="26"/>
                  </a:lnTo>
                  <a:lnTo>
                    <a:pt x="422" y="18"/>
                  </a:lnTo>
                  <a:lnTo>
                    <a:pt x="418" y="12"/>
                  </a:lnTo>
                  <a:lnTo>
                    <a:pt x="410" y="6"/>
                  </a:lnTo>
                  <a:lnTo>
                    <a:pt x="402" y="2"/>
                  </a:lnTo>
                  <a:lnTo>
                    <a:pt x="394" y="0"/>
                  </a:lnTo>
                  <a:lnTo>
                    <a:pt x="386" y="0"/>
                  </a:lnTo>
                  <a:lnTo>
                    <a:pt x="386" y="0"/>
                  </a:lnTo>
                  <a:lnTo>
                    <a:pt x="386" y="0"/>
                  </a:lnTo>
                  <a:lnTo>
                    <a:pt x="386" y="0"/>
                  </a:lnTo>
                  <a:lnTo>
                    <a:pt x="346" y="2"/>
                  </a:lnTo>
                  <a:lnTo>
                    <a:pt x="308" y="8"/>
                  </a:lnTo>
                  <a:lnTo>
                    <a:pt x="272" y="16"/>
                  </a:lnTo>
                  <a:lnTo>
                    <a:pt x="236" y="30"/>
                  </a:lnTo>
                  <a:lnTo>
                    <a:pt x="202" y="46"/>
                  </a:lnTo>
                  <a:lnTo>
                    <a:pt x="170" y="66"/>
                  </a:lnTo>
                  <a:lnTo>
                    <a:pt x="140" y="88"/>
                  </a:lnTo>
                  <a:lnTo>
                    <a:pt x="112" y="114"/>
                  </a:lnTo>
                  <a:lnTo>
                    <a:pt x="112" y="114"/>
                  </a:lnTo>
                  <a:lnTo>
                    <a:pt x="86" y="144"/>
                  </a:lnTo>
                  <a:lnTo>
                    <a:pt x="64" y="174"/>
                  </a:lnTo>
                  <a:lnTo>
                    <a:pt x="44" y="206"/>
                  </a:lnTo>
                  <a:lnTo>
                    <a:pt x="28" y="242"/>
                  </a:lnTo>
                  <a:lnTo>
                    <a:pt x="16" y="276"/>
                  </a:lnTo>
                  <a:lnTo>
                    <a:pt x="6" y="314"/>
                  </a:lnTo>
                  <a:lnTo>
                    <a:pt x="2" y="352"/>
                  </a:lnTo>
                  <a:lnTo>
                    <a:pt x="0" y="390"/>
                  </a:lnTo>
                  <a:lnTo>
                    <a:pt x="0" y="3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a:solidFill>
                  <a:sysClr val="windowText" lastClr="000000"/>
                </a:solidFill>
              </a:endParaRPr>
            </a:p>
          </p:txBody>
        </p:sp>
        <p:sp>
          <p:nvSpPr>
            <p:cNvPr id="26" name="Freeform 10"/>
            <p:cNvSpPr>
              <a:spLocks noEditPoints="1"/>
            </p:cNvSpPr>
            <p:nvPr/>
          </p:nvSpPr>
          <p:spPr bwMode="auto">
            <a:xfrm>
              <a:off x="1333" y="225"/>
              <a:ext cx="1402" cy="1404"/>
            </a:xfrm>
            <a:custGeom>
              <a:avLst/>
              <a:gdLst>
                <a:gd name="T0" fmla="*/ 1226 w 1402"/>
                <a:gd name="T1" fmla="*/ 482 h 1404"/>
                <a:gd name="T2" fmla="*/ 1242 w 1402"/>
                <a:gd name="T3" fmla="*/ 364 h 1404"/>
                <a:gd name="T4" fmla="*/ 1252 w 1402"/>
                <a:gd name="T5" fmla="*/ 270 h 1404"/>
                <a:gd name="T6" fmla="*/ 1148 w 1402"/>
                <a:gd name="T7" fmla="*/ 158 h 1404"/>
                <a:gd name="T8" fmla="*/ 1074 w 1402"/>
                <a:gd name="T9" fmla="*/ 144 h 1404"/>
                <a:gd name="T10" fmla="*/ 986 w 1402"/>
                <a:gd name="T11" fmla="*/ 208 h 1404"/>
                <a:gd name="T12" fmla="*/ 848 w 1402"/>
                <a:gd name="T13" fmla="*/ 100 h 1404"/>
                <a:gd name="T14" fmla="*/ 818 w 1402"/>
                <a:gd name="T15" fmla="*/ 28 h 1404"/>
                <a:gd name="T16" fmla="*/ 654 w 1402"/>
                <a:gd name="T17" fmla="*/ 0 h 1404"/>
                <a:gd name="T18" fmla="*/ 584 w 1402"/>
                <a:gd name="T19" fmla="*/ 28 h 1404"/>
                <a:gd name="T20" fmla="*/ 554 w 1402"/>
                <a:gd name="T21" fmla="*/ 150 h 1404"/>
                <a:gd name="T22" fmla="*/ 416 w 1402"/>
                <a:gd name="T23" fmla="*/ 208 h 1404"/>
                <a:gd name="T24" fmla="*/ 328 w 1402"/>
                <a:gd name="T25" fmla="*/ 144 h 1404"/>
                <a:gd name="T26" fmla="*/ 254 w 1402"/>
                <a:gd name="T27" fmla="*/ 158 h 1404"/>
                <a:gd name="T28" fmla="*/ 150 w 1402"/>
                <a:gd name="T29" fmla="*/ 270 h 1404"/>
                <a:gd name="T30" fmla="*/ 158 w 1402"/>
                <a:gd name="T31" fmla="*/ 364 h 1404"/>
                <a:gd name="T32" fmla="*/ 174 w 1402"/>
                <a:gd name="T33" fmla="*/ 484 h 1404"/>
                <a:gd name="T34" fmla="*/ 80 w 1402"/>
                <a:gd name="T35" fmla="*/ 556 h 1404"/>
                <a:gd name="T36" fmla="*/ 8 w 1402"/>
                <a:gd name="T37" fmla="*/ 616 h 1404"/>
                <a:gd name="T38" fmla="*/ 2 w 1402"/>
                <a:gd name="T39" fmla="*/ 768 h 1404"/>
                <a:gd name="T40" fmla="*/ 60 w 1402"/>
                <a:gd name="T41" fmla="*/ 840 h 1404"/>
                <a:gd name="T42" fmla="*/ 162 w 1402"/>
                <a:gd name="T43" fmla="*/ 884 h 1404"/>
                <a:gd name="T44" fmla="*/ 172 w 1402"/>
                <a:gd name="T45" fmla="*/ 1024 h 1404"/>
                <a:gd name="T46" fmla="*/ 144 w 1402"/>
                <a:gd name="T47" fmla="*/ 1112 h 1404"/>
                <a:gd name="T48" fmla="*/ 238 w 1402"/>
                <a:gd name="T49" fmla="*/ 1230 h 1404"/>
                <a:gd name="T50" fmla="*/ 308 w 1402"/>
                <a:gd name="T51" fmla="*/ 1260 h 1404"/>
                <a:gd name="T52" fmla="*/ 416 w 1402"/>
                <a:gd name="T53" fmla="*/ 1194 h 1404"/>
                <a:gd name="T54" fmla="*/ 554 w 1402"/>
                <a:gd name="T55" fmla="*/ 1252 h 1404"/>
                <a:gd name="T56" fmla="*/ 570 w 1402"/>
                <a:gd name="T57" fmla="*/ 1360 h 1404"/>
                <a:gd name="T58" fmla="*/ 654 w 1402"/>
                <a:gd name="T59" fmla="*/ 1404 h 1404"/>
                <a:gd name="T60" fmla="*/ 804 w 1402"/>
                <a:gd name="T61" fmla="*/ 1386 h 1404"/>
                <a:gd name="T62" fmla="*/ 848 w 1402"/>
                <a:gd name="T63" fmla="*/ 1304 h 1404"/>
                <a:gd name="T64" fmla="*/ 954 w 1402"/>
                <a:gd name="T65" fmla="*/ 1212 h 1404"/>
                <a:gd name="T66" fmla="*/ 1056 w 1402"/>
                <a:gd name="T67" fmla="*/ 1252 h 1404"/>
                <a:gd name="T68" fmla="*/ 1132 w 1402"/>
                <a:gd name="T69" fmla="*/ 1252 h 1404"/>
                <a:gd name="T70" fmla="*/ 1242 w 1402"/>
                <a:gd name="T71" fmla="*/ 1148 h 1404"/>
                <a:gd name="T72" fmla="*/ 1252 w 1402"/>
                <a:gd name="T73" fmla="*/ 1056 h 1404"/>
                <a:gd name="T74" fmla="*/ 1212 w 1402"/>
                <a:gd name="T75" fmla="*/ 952 h 1404"/>
                <a:gd name="T76" fmla="*/ 1302 w 1402"/>
                <a:gd name="T77" fmla="*/ 848 h 1404"/>
                <a:gd name="T78" fmla="*/ 1384 w 1402"/>
                <a:gd name="T79" fmla="*/ 804 h 1404"/>
                <a:gd name="T80" fmla="*/ 1402 w 1402"/>
                <a:gd name="T81" fmla="*/ 654 h 1404"/>
                <a:gd name="T82" fmla="*/ 1358 w 1402"/>
                <a:gd name="T83" fmla="*/ 572 h 1404"/>
                <a:gd name="T84" fmla="*/ 894 w 1402"/>
                <a:gd name="T85" fmla="*/ 700 h 1404"/>
                <a:gd name="T86" fmla="*/ 880 w 1402"/>
                <a:gd name="T87" fmla="*/ 776 h 1404"/>
                <a:gd name="T88" fmla="*/ 824 w 1402"/>
                <a:gd name="T89" fmla="*/ 850 h 1404"/>
                <a:gd name="T90" fmla="*/ 740 w 1402"/>
                <a:gd name="T91" fmla="*/ 890 h 1404"/>
                <a:gd name="T92" fmla="*/ 662 w 1402"/>
                <a:gd name="T93" fmla="*/ 890 h 1404"/>
                <a:gd name="T94" fmla="*/ 576 w 1402"/>
                <a:gd name="T95" fmla="*/ 850 h 1404"/>
                <a:gd name="T96" fmla="*/ 522 w 1402"/>
                <a:gd name="T97" fmla="*/ 776 h 1404"/>
                <a:gd name="T98" fmla="*/ 506 w 1402"/>
                <a:gd name="T99" fmla="*/ 700 h 1404"/>
                <a:gd name="T100" fmla="*/ 530 w 1402"/>
                <a:gd name="T101" fmla="*/ 608 h 1404"/>
                <a:gd name="T102" fmla="*/ 592 w 1402"/>
                <a:gd name="T103" fmla="*/ 540 h 1404"/>
                <a:gd name="T104" fmla="*/ 680 w 1402"/>
                <a:gd name="T105" fmla="*/ 508 h 1404"/>
                <a:gd name="T106" fmla="*/ 758 w 1402"/>
                <a:gd name="T107" fmla="*/ 516 h 1404"/>
                <a:gd name="T108" fmla="*/ 838 w 1402"/>
                <a:gd name="T109" fmla="*/ 564 h 1404"/>
                <a:gd name="T110" fmla="*/ 886 w 1402"/>
                <a:gd name="T111" fmla="*/ 642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2" h="1404">
                  <a:moveTo>
                    <a:pt x="1302" y="554"/>
                  </a:moveTo>
                  <a:lnTo>
                    <a:pt x="1250" y="554"/>
                  </a:lnTo>
                  <a:lnTo>
                    <a:pt x="1250" y="554"/>
                  </a:lnTo>
                  <a:lnTo>
                    <a:pt x="1240" y="518"/>
                  </a:lnTo>
                  <a:lnTo>
                    <a:pt x="1226" y="482"/>
                  </a:lnTo>
                  <a:lnTo>
                    <a:pt x="1212" y="448"/>
                  </a:lnTo>
                  <a:lnTo>
                    <a:pt x="1194" y="416"/>
                  </a:lnTo>
                  <a:lnTo>
                    <a:pt x="1230" y="380"/>
                  </a:lnTo>
                  <a:lnTo>
                    <a:pt x="1230" y="380"/>
                  </a:lnTo>
                  <a:lnTo>
                    <a:pt x="1242" y="364"/>
                  </a:lnTo>
                  <a:lnTo>
                    <a:pt x="1252" y="346"/>
                  </a:lnTo>
                  <a:lnTo>
                    <a:pt x="1258" y="328"/>
                  </a:lnTo>
                  <a:lnTo>
                    <a:pt x="1260" y="308"/>
                  </a:lnTo>
                  <a:lnTo>
                    <a:pt x="1258" y="290"/>
                  </a:lnTo>
                  <a:lnTo>
                    <a:pt x="1252" y="270"/>
                  </a:lnTo>
                  <a:lnTo>
                    <a:pt x="1242" y="254"/>
                  </a:lnTo>
                  <a:lnTo>
                    <a:pt x="1230" y="238"/>
                  </a:lnTo>
                  <a:lnTo>
                    <a:pt x="1164" y="172"/>
                  </a:lnTo>
                  <a:lnTo>
                    <a:pt x="1164" y="172"/>
                  </a:lnTo>
                  <a:lnTo>
                    <a:pt x="1148" y="158"/>
                  </a:lnTo>
                  <a:lnTo>
                    <a:pt x="1132" y="150"/>
                  </a:lnTo>
                  <a:lnTo>
                    <a:pt x="1112" y="144"/>
                  </a:lnTo>
                  <a:lnTo>
                    <a:pt x="1094" y="142"/>
                  </a:lnTo>
                  <a:lnTo>
                    <a:pt x="1094" y="142"/>
                  </a:lnTo>
                  <a:lnTo>
                    <a:pt x="1074" y="144"/>
                  </a:lnTo>
                  <a:lnTo>
                    <a:pt x="1054" y="150"/>
                  </a:lnTo>
                  <a:lnTo>
                    <a:pt x="1038" y="158"/>
                  </a:lnTo>
                  <a:lnTo>
                    <a:pt x="1022" y="172"/>
                  </a:lnTo>
                  <a:lnTo>
                    <a:pt x="986" y="208"/>
                  </a:lnTo>
                  <a:lnTo>
                    <a:pt x="986" y="208"/>
                  </a:lnTo>
                  <a:lnTo>
                    <a:pt x="954" y="190"/>
                  </a:lnTo>
                  <a:lnTo>
                    <a:pt x="918" y="174"/>
                  </a:lnTo>
                  <a:lnTo>
                    <a:pt x="884" y="162"/>
                  </a:lnTo>
                  <a:lnTo>
                    <a:pt x="848" y="150"/>
                  </a:lnTo>
                  <a:lnTo>
                    <a:pt x="848" y="100"/>
                  </a:lnTo>
                  <a:lnTo>
                    <a:pt x="848" y="100"/>
                  </a:lnTo>
                  <a:lnTo>
                    <a:pt x="846" y="80"/>
                  </a:lnTo>
                  <a:lnTo>
                    <a:pt x="840" y="60"/>
                  </a:lnTo>
                  <a:lnTo>
                    <a:pt x="830" y="44"/>
                  </a:lnTo>
                  <a:lnTo>
                    <a:pt x="818" y="28"/>
                  </a:lnTo>
                  <a:lnTo>
                    <a:pt x="804" y="16"/>
                  </a:lnTo>
                  <a:lnTo>
                    <a:pt x="786" y="8"/>
                  </a:lnTo>
                  <a:lnTo>
                    <a:pt x="768" y="2"/>
                  </a:lnTo>
                  <a:lnTo>
                    <a:pt x="748" y="0"/>
                  </a:lnTo>
                  <a:lnTo>
                    <a:pt x="654" y="0"/>
                  </a:lnTo>
                  <a:lnTo>
                    <a:pt x="654" y="0"/>
                  </a:lnTo>
                  <a:lnTo>
                    <a:pt x="634" y="2"/>
                  </a:lnTo>
                  <a:lnTo>
                    <a:pt x="614" y="6"/>
                  </a:lnTo>
                  <a:lnTo>
                    <a:pt x="598" y="16"/>
                  </a:lnTo>
                  <a:lnTo>
                    <a:pt x="584" y="28"/>
                  </a:lnTo>
                  <a:lnTo>
                    <a:pt x="570" y="44"/>
                  </a:lnTo>
                  <a:lnTo>
                    <a:pt x="562" y="60"/>
                  </a:lnTo>
                  <a:lnTo>
                    <a:pt x="556" y="78"/>
                  </a:lnTo>
                  <a:lnTo>
                    <a:pt x="554" y="100"/>
                  </a:lnTo>
                  <a:lnTo>
                    <a:pt x="554" y="150"/>
                  </a:lnTo>
                  <a:lnTo>
                    <a:pt x="554" y="150"/>
                  </a:lnTo>
                  <a:lnTo>
                    <a:pt x="518" y="162"/>
                  </a:lnTo>
                  <a:lnTo>
                    <a:pt x="482" y="174"/>
                  </a:lnTo>
                  <a:lnTo>
                    <a:pt x="448" y="190"/>
                  </a:lnTo>
                  <a:lnTo>
                    <a:pt x="416" y="208"/>
                  </a:lnTo>
                  <a:lnTo>
                    <a:pt x="378" y="172"/>
                  </a:lnTo>
                  <a:lnTo>
                    <a:pt x="378" y="172"/>
                  </a:lnTo>
                  <a:lnTo>
                    <a:pt x="364" y="158"/>
                  </a:lnTo>
                  <a:lnTo>
                    <a:pt x="346" y="150"/>
                  </a:lnTo>
                  <a:lnTo>
                    <a:pt x="328" y="144"/>
                  </a:lnTo>
                  <a:lnTo>
                    <a:pt x="308" y="142"/>
                  </a:lnTo>
                  <a:lnTo>
                    <a:pt x="308" y="142"/>
                  </a:lnTo>
                  <a:lnTo>
                    <a:pt x="288" y="144"/>
                  </a:lnTo>
                  <a:lnTo>
                    <a:pt x="270" y="150"/>
                  </a:lnTo>
                  <a:lnTo>
                    <a:pt x="254" y="158"/>
                  </a:lnTo>
                  <a:lnTo>
                    <a:pt x="238" y="172"/>
                  </a:lnTo>
                  <a:lnTo>
                    <a:pt x="172" y="238"/>
                  </a:lnTo>
                  <a:lnTo>
                    <a:pt x="172" y="238"/>
                  </a:lnTo>
                  <a:lnTo>
                    <a:pt x="158" y="254"/>
                  </a:lnTo>
                  <a:lnTo>
                    <a:pt x="150" y="270"/>
                  </a:lnTo>
                  <a:lnTo>
                    <a:pt x="144" y="290"/>
                  </a:lnTo>
                  <a:lnTo>
                    <a:pt x="142" y="308"/>
                  </a:lnTo>
                  <a:lnTo>
                    <a:pt x="144" y="328"/>
                  </a:lnTo>
                  <a:lnTo>
                    <a:pt x="150" y="346"/>
                  </a:lnTo>
                  <a:lnTo>
                    <a:pt x="158" y="364"/>
                  </a:lnTo>
                  <a:lnTo>
                    <a:pt x="172" y="380"/>
                  </a:lnTo>
                  <a:lnTo>
                    <a:pt x="208" y="416"/>
                  </a:lnTo>
                  <a:lnTo>
                    <a:pt x="208" y="416"/>
                  </a:lnTo>
                  <a:lnTo>
                    <a:pt x="190" y="448"/>
                  </a:lnTo>
                  <a:lnTo>
                    <a:pt x="174" y="484"/>
                  </a:lnTo>
                  <a:lnTo>
                    <a:pt x="162" y="518"/>
                  </a:lnTo>
                  <a:lnTo>
                    <a:pt x="150" y="554"/>
                  </a:lnTo>
                  <a:lnTo>
                    <a:pt x="100" y="554"/>
                  </a:lnTo>
                  <a:lnTo>
                    <a:pt x="100" y="554"/>
                  </a:lnTo>
                  <a:lnTo>
                    <a:pt x="80" y="556"/>
                  </a:lnTo>
                  <a:lnTo>
                    <a:pt x="60" y="562"/>
                  </a:lnTo>
                  <a:lnTo>
                    <a:pt x="44" y="572"/>
                  </a:lnTo>
                  <a:lnTo>
                    <a:pt x="28" y="584"/>
                  </a:lnTo>
                  <a:lnTo>
                    <a:pt x="16" y="598"/>
                  </a:lnTo>
                  <a:lnTo>
                    <a:pt x="8" y="616"/>
                  </a:lnTo>
                  <a:lnTo>
                    <a:pt x="2" y="634"/>
                  </a:lnTo>
                  <a:lnTo>
                    <a:pt x="0" y="654"/>
                  </a:lnTo>
                  <a:lnTo>
                    <a:pt x="0" y="748"/>
                  </a:lnTo>
                  <a:lnTo>
                    <a:pt x="0" y="748"/>
                  </a:lnTo>
                  <a:lnTo>
                    <a:pt x="2" y="768"/>
                  </a:lnTo>
                  <a:lnTo>
                    <a:pt x="8" y="788"/>
                  </a:lnTo>
                  <a:lnTo>
                    <a:pt x="16" y="804"/>
                  </a:lnTo>
                  <a:lnTo>
                    <a:pt x="28" y="818"/>
                  </a:lnTo>
                  <a:lnTo>
                    <a:pt x="44" y="832"/>
                  </a:lnTo>
                  <a:lnTo>
                    <a:pt x="60" y="840"/>
                  </a:lnTo>
                  <a:lnTo>
                    <a:pt x="80" y="846"/>
                  </a:lnTo>
                  <a:lnTo>
                    <a:pt x="100" y="848"/>
                  </a:lnTo>
                  <a:lnTo>
                    <a:pt x="150" y="848"/>
                  </a:lnTo>
                  <a:lnTo>
                    <a:pt x="150" y="848"/>
                  </a:lnTo>
                  <a:lnTo>
                    <a:pt x="162" y="884"/>
                  </a:lnTo>
                  <a:lnTo>
                    <a:pt x="174" y="920"/>
                  </a:lnTo>
                  <a:lnTo>
                    <a:pt x="190" y="954"/>
                  </a:lnTo>
                  <a:lnTo>
                    <a:pt x="208" y="986"/>
                  </a:lnTo>
                  <a:lnTo>
                    <a:pt x="172" y="1024"/>
                  </a:lnTo>
                  <a:lnTo>
                    <a:pt x="172" y="1024"/>
                  </a:lnTo>
                  <a:lnTo>
                    <a:pt x="158" y="1038"/>
                  </a:lnTo>
                  <a:lnTo>
                    <a:pt x="150" y="1056"/>
                  </a:lnTo>
                  <a:lnTo>
                    <a:pt x="144" y="1074"/>
                  </a:lnTo>
                  <a:lnTo>
                    <a:pt x="142" y="1094"/>
                  </a:lnTo>
                  <a:lnTo>
                    <a:pt x="144" y="1112"/>
                  </a:lnTo>
                  <a:lnTo>
                    <a:pt x="150" y="1132"/>
                  </a:lnTo>
                  <a:lnTo>
                    <a:pt x="158" y="1148"/>
                  </a:lnTo>
                  <a:lnTo>
                    <a:pt x="172" y="1164"/>
                  </a:lnTo>
                  <a:lnTo>
                    <a:pt x="238" y="1230"/>
                  </a:lnTo>
                  <a:lnTo>
                    <a:pt x="238" y="1230"/>
                  </a:lnTo>
                  <a:lnTo>
                    <a:pt x="254" y="1244"/>
                  </a:lnTo>
                  <a:lnTo>
                    <a:pt x="270" y="1252"/>
                  </a:lnTo>
                  <a:lnTo>
                    <a:pt x="290" y="1258"/>
                  </a:lnTo>
                  <a:lnTo>
                    <a:pt x="308" y="1260"/>
                  </a:lnTo>
                  <a:lnTo>
                    <a:pt x="308" y="1260"/>
                  </a:lnTo>
                  <a:lnTo>
                    <a:pt x="328" y="1258"/>
                  </a:lnTo>
                  <a:lnTo>
                    <a:pt x="346" y="1252"/>
                  </a:lnTo>
                  <a:lnTo>
                    <a:pt x="364" y="1244"/>
                  </a:lnTo>
                  <a:lnTo>
                    <a:pt x="378" y="1230"/>
                  </a:lnTo>
                  <a:lnTo>
                    <a:pt x="416" y="1194"/>
                  </a:lnTo>
                  <a:lnTo>
                    <a:pt x="416" y="1194"/>
                  </a:lnTo>
                  <a:lnTo>
                    <a:pt x="448" y="1212"/>
                  </a:lnTo>
                  <a:lnTo>
                    <a:pt x="482" y="1228"/>
                  </a:lnTo>
                  <a:lnTo>
                    <a:pt x="518" y="1242"/>
                  </a:lnTo>
                  <a:lnTo>
                    <a:pt x="554" y="1252"/>
                  </a:lnTo>
                  <a:lnTo>
                    <a:pt x="554" y="1304"/>
                  </a:lnTo>
                  <a:lnTo>
                    <a:pt x="554" y="1304"/>
                  </a:lnTo>
                  <a:lnTo>
                    <a:pt x="556" y="1324"/>
                  </a:lnTo>
                  <a:lnTo>
                    <a:pt x="562" y="1342"/>
                  </a:lnTo>
                  <a:lnTo>
                    <a:pt x="570" y="1360"/>
                  </a:lnTo>
                  <a:lnTo>
                    <a:pt x="582" y="1374"/>
                  </a:lnTo>
                  <a:lnTo>
                    <a:pt x="598" y="1386"/>
                  </a:lnTo>
                  <a:lnTo>
                    <a:pt x="614" y="1396"/>
                  </a:lnTo>
                  <a:lnTo>
                    <a:pt x="634" y="1402"/>
                  </a:lnTo>
                  <a:lnTo>
                    <a:pt x="654" y="1404"/>
                  </a:lnTo>
                  <a:lnTo>
                    <a:pt x="748" y="1404"/>
                  </a:lnTo>
                  <a:lnTo>
                    <a:pt x="748" y="1404"/>
                  </a:lnTo>
                  <a:lnTo>
                    <a:pt x="768" y="1402"/>
                  </a:lnTo>
                  <a:lnTo>
                    <a:pt x="786" y="1396"/>
                  </a:lnTo>
                  <a:lnTo>
                    <a:pt x="804" y="1386"/>
                  </a:lnTo>
                  <a:lnTo>
                    <a:pt x="818" y="1374"/>
                  </a:lnTo>
                  <a:lnTo>
                    <a:pt x="830" y="1360"/>
                  </a:lnTo>
                  <a:lnTo>
                    <a:pt x="840" y="1342"/>
                  </a:lnTo>
                  <a:lnTo>
                    <a:pt x="846" y="1324"/>
                  </a:lnTo>
                  <a:lnTo>
                    <a:pt x="848" y="1304"/>
                  </a:lnTo>
                  <a:lnTo>
                    <a:pt x="848" y="1252"/>
                  </a:lnTo>
                  <a:lnTo>
                    <a:pt x="848" y="1252"/>
                  </a:lnTo>
                  <a:lnTo>
                    <a:pt x="884" y="1240"/>
                  </a:lnTo>
                  <a:lnTo>
                    <a:pt x="920" y="1228"/>
                  </a:lnTo>
                  <a:lnTo>
                    <a:pt x="954" y="1212"/>
                  </a:lnTo>
                  <a:lnTo>
                    <a:pt x="986" y="1194"/>
                  </a:lnTo>
                  <a:lnTo>
                    <a:pt x="1022" y="1230"/>
                  </a:lnTo>
                  <a:lnTo>
                    <a:pt x="1022" y="1230"/>
                  </a:lnTo>
                  <a:lnTo>
                    <a:pt x="1038" y="1242"/>
                  </a:lnTo>
                  <a:lnTo>
                    <a:pt x="1056" y="1252"/>
                  </a:lnTo>
                  <a:lnTo>
                    <a:pt x="1074" y="1258"/>
                  </a:lnTo>
                  <a:lnTo>
                    <a:pt x="1094" y="1260"/>
                  </a:lnTo>
                  <a:lnTo>
                    <a:pt x="1094" y="1260"/>
                  </a:lnTo>
                  <a:lnTo>
                    <a:pt x="1112" y="1258"/>
                  </a:lnTo>
                  <a:lnTo>
                    <a:pt x="1132" y="1252"/>
                  </a:lnTo>
                  <a:lnTo>
                    <a:pt x="1148" y="1242"/>
                  </a:lnTo>
                  <a:lnTo>
                    <a:pt x="1164" y="1230"/>
                  </a:lnTo>
                  <a:lnTo>
                    <a:pt x="1230" y="1164"/>
                  </a:lnTo>
                  <a:lnTo>
                    <a:pt x="1230" y="1164"/>
                  </a:lnTo>
                  <a:lnTo>
                    <a:pt x="1242" y="1148"/>
                  </a:lnTo>
                  <a:lnTo>
                    <a:pt x="1252" y="1130"/>
                  </a:lnTo>
                  <a:lnTo>
                    <a:pt x="1258" y="1112"/>
                  </a:lnTo>
                  <a:lnTo>
                    <a:pt x="1260" y="1094"/>
                  </a:lnTo>
                  <a:lnTo>
                    <a:pt x="1258" y="1074"/>
                  </a:lnTo>
                  <a:lnTo>
                    <a:pt x="1252" y="1056"/>
                  </a:lnTo>
                  <a:lnTo>
                    <a:pt x="1242" y="1038"/>
                  </a:lnTo>
                  <a:lnTo>
                    <a:pt x="1230" y="1022"/>
                  </a:lnTo>
                  <a:lnTo>
                    <a:pt x="1194" y="986"/>
                  </a:lnTo>
                  <a:lnTo>
                    <a:pt x="1194" y="986"/>
                  </a:lnTo>
                  <a:lnTo>
                    <a:pt x="1212" y="952"/>
                  </a:lnTo>
                  <a:lnTo>
                    <a:pt x="1228" y="918"/>
                  </a:lnTo>
                  <a:lnTo>
                    <a:pt x="1240" y="884"/>
                  </a:lnTo>
                  <a:lnTo>
                    <a:pt x="1250" y="848"/>
                  </a:lnTo>
                  <a:lnTo>
                    <a:pt x="1302" y="848"/>
                  </a:lnTo>
                  <a:lnTo>
                    <a:pt x="1302" y="848"/>
                  </a:lnTo>
                  <a:lnTo>
                    <a:pt x="1322" y="846"/>
                  </a:lnTo>
                  <a:lnTo>
                    <a:pt x="1340" y="840"/>
                  </a:lnTo>
                  <a:lnTo>
                    <a:pt x="1358" y="830"/>
                  </a:lnTo>
                  <a:lnTo>
                    <a:pt x="1372" y="818"/>
                  </a:lnTo>
                  <a:lnTo>
                    <a:pt x="1384" y="804"/>
                  </a:lnTo>
                  <a:lnTo>
                    <a:pt x="1394" y="786"/>
                  </a:lnTo>
                  <a:lnTo>
                    <a:pt x="1400" y="768"/>
                  </a:lnTo>
                  <a:lnTo>
                    <a:pt x="1402" y="748"/>
                  </a:lnTo>
                  <a:lnTo>
                    <a:pt x="1402" y="654"/>
                  </a:lnTo>
                  <a:lnTo>
                    <a:pt x="1402" y="654"/>
                  </a:lnTo>
                  <a:lnTo>
                    <a:pt x="1400" y="634"/>
                  </a:lnTo>
                  <a:lnTo>
                    <a:pt x="1394" y="616"/>
                  </a:lnTo>
                  <a:lnTo>
                    <a:pt x="1384" y="598"/>
                  </a:lnTo>
                  <a:lnTo>
                    <a:pt x="1372" y="584"/>
                  </a:lnTo>
                  <a:lnTo>
                    <a:pt x="1358" y="572"/>
                  </a:lnTo>
                  <a:lnTo>
                    <a:pt x="1340" y="562"/>
                  </a:lnTo>
                  <a:lnTo>
                    <a:pt x="1322" y="556"/>
                  </a:lnTo>
                  <a:lnTo>
                    <a:pt x="1302" y="554"/>
                  </a:lnTo>
                  <a:lnTo>
                    <a:pt x="1302" y="554"/>
                  </a:lnTo>
                  <a:close/>
                  <a:moveTo>
                    <a:pt x="894" y="700"/>
                  </a:moveTo>
                  <a:lnTo>
                    <a:pt x="894" y="700"/>
                  </a:lnTo>
                  <a:lnTo>
                    <a:pt x="894" y="720"/>
                  </a:lnTo>
                  <a:lnTo>
                    <a:pt x="890" y="740"/>
                  </a:lnTo>
                  <a:lnTo>
                    <a:pt x="886" y="758"/>
                  </a:lnTo>
                  <a:lnTo>
                    <a:pt x="880" y="776"/>
                  </a:lnTo>
                  <a:lnTo>
                    <a:pt x="872" y="794"/>
                  </a:lnTo>
                  <a:lnTo>
                    <a:pt x="862" y="810"/>
                  </a:lnTo>
                  <a:lnTo>
                    <a:pt x="850" y="824"/>
                  </a:lnTo>
                  <a:lnTo>
                    <a:pt x="838" y="838"/>
                  </a:lnTo>
                  <a:lnTo>
                    <a:pt x="824" y="850"/>
                  </a:lnTo>
                  <a:lnTo>
                    <a:pt x="808" y="862"/>
                  </a:lnTo>
                  <a:lnTo>
                    <a:pt x="792" y="872"/>
                  </a:lnTo>
                  <a:lnTo>
                    <a:pt x="776" y="880"/>
                  </a:lnTo>
                  <a:lnTo>
                    <a:pt x="758" y="886"/>
                  </a:lnTo>
                  <a:lnTo>
                    <a:pt x="740" y="890"/>
                  </a:lnTo>
                  <a:lnTo>
                    <a:pt x="720" y="894"/>
                  </a:lnTo>
                  <a:lnTo>
                    <a:pt x="700" y="894"/>
                  </a:lnTo>
                  <a:lnTo>
                    <a:pt x="700" y="894"/>
                  </a:lnTo>
                  <a:lnTo>
                    <a:pt x="680" y="894"/>
                  </a:lnTo>
                  <a:lnTo>
                    <a:pt x="662" y="890"/>
                  </a:lnTo>
                  <a:lnTo>
                    <a:pt x="642" y="886"/>
                  </a:lnTo>
                  <a:lnTo>
                    <a:pt x="624" y="880"/>
                  </a:lnTo>
                  <a:lnTo>
                    <a:pt x="608" y="872"/>
                  </a:lnTo>
                  <a:lnTo>
                    <a:pt x="592" y="862"/>
                  </a:lnTo>
                  <a:lnTo>
                    <a:pt x="576" y="850"/>
                  </a:lnTo>
                  <a:lnTo>
                    <a:pt x="564" y="838"/>
                  </a:lnTo>
                  <a:lnTo>
                    <a:pt x="550" y="824"/>
                  </a:lnTo>
                  <a:lnTo>
                    <a:pt x="540" y="810"/>
                  </a:lnTo>
                  <a:lnTo>
                    <a:pt x="530" y="794"/>
                  </a:lnTo>
                  <a:lnTo>
                    <a:pt x="522" y="776"/>
                  </a:lnTo>
                  <a:lnTo>
                    <a:pt x="514" y="758"/>
                  </a:lnTo>
                  <a:lnTo>
                    <a:pt x="510" y="740"/>
                  </a:lnTo>
                  <a:lnTo>
                    <a:pt x="508" y="720"/>
                  </a:lnTo>
                  <a:lnTo>
                    <a:pt x="506" y="700"/>
                  </a:lnTo>
                  <a:lnTo>
                    <a:pt x="506" y="700"/>
                  </a:lnTo>
                  <a:lnTo>
                    <a:pt x="508" y="680"/>
                  </a:lnTo>
                  <a:lnTo>
                    <a:pt x="510" y="662"/>
                  </a:lnTo>
                  <a:lnTo>
                    <a:pt x="514" y="642"/>
                  </a:lnTo>
                  <a:lnTo>
                    <a:pt x="522" y="626"/>
                  </a:lnTo>
                  <a:lnTo>
                    <a:pt x="530" y="608"/>
                  </a:lnTo>
                  <a:lnTo>
                    <a:pt x="540" y="592"/>
                  </a:lnTo>
                  <a:lnTo>
                    <a:pt x="550" y="578"/>
                  </a:lnTo>
                  <a:lnTo>
                    <a:pt x="564" y="564"/>
                  </a:lnTo>
                  <a:lnTo>
                    <a:pt x="576" y="550"/>
                  </a:lnTo>
                  <a:lnTo>
                    <a:pt x="592" y="540"/>
                  </a:lnTo>
                  <a:lnTo>
                    <a:pt x="608" y="530"/>
                  </a:lnTo>
                  <a:lnTo>
                    <a:pt x="624" y="522"/>
                  </a:lnTo>
                  <a:lnTo>
                    <a:pt x="642" y="516"/>
                  </a:lnTo>
                  <a:lnTo>
                    <a:pt x="662" y="510"/>
                  </a:lnTo>
                  <a:lnTo>
                    <a:pt x="680" y="508"/>
                  </a:lnTo>
                  <a:lnTo>
                    <a:pt x="700" y="506"/>
                  </a:lnTo>
                  <a:lnTo>
                    <a:pt x="700" y="506"/>
                  </a:lnTo>
                  <a:lnTo>
                    <a:pt x="720" y="508"/>
                  </a:lnTo>
                  <a:lnTo>
                    <a:pt x="740" y="510"/>
                  </a:lnTo>
                  <a:lnTo>
                    <a:pt x="758" y="516"/>
                  </a:lnTo>
                  <a:lnTo>
                    <a:pt x="776" y="522"/>
                  </a:lnTo>
                  <a:lnTo>
                    <a:pt x="792" y="530"/>
                  </a:lnTo>
                  <a:lnTo>
                    <a:pt x="808" y="540"/>
                  </a:lnTo>
                  <a:lnTo>
                    <a:pt x="824" y="550"/>
                  </a:lnTo>
                  <a:lnTo>
                    <a:pt x="838" y="564"/>
                  </a:lnTo>
                  <a:lnTo>
                    <a:pt x="850" y="578"/>
                  </a:lnTo>
                  <a:lnTo>
                    <a:pt x="862" y="592"/>
                  </a:lnTo>
                  <a:lnTo>
                    <a:pt x="872" y="608"/>
                  </a:lnTo>
                  <a:lnTo>
                    <a:pt x="880" y="626"/>
                  </a:lnTo>
                  <a:lnTo>
                    <a:pt x="886" y="642"/>
                  </a:lnTo>
                  <a:lnTo>
                    <a:pt x="890" y="662"/>
                  </a:lnTo>
                  <a:lnTo>
                    <a:pt x="894" y="680"/>
                  </a:lnTo>
                  <a:lnTo>
                    <a:pt x="894" y="700"/>
                  </a:lnTo>
                  <a:lnTo>
                    <a:pt x="894" y="7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a:solidFill>
                  <a:sysClr val="windowText" lastClr="000000"/>
                </a:solidFill>
              </a:endParaRPr>
            </a:p>
          </p:txBody>
        </p:sp>
      </p:grpSp>
      <p:sp>
        <p:nvSpPr>
          <p:cNvPr id="27" name="Freeform 5"/>
          <p:cNvSpPr>
            <a:spLocks noEditPoints="1"/>
          </p:cNvSpPr>
          <p:nvPr/>
        </p:nvSpPr>
        <p:spPr bwMode="auto">
          <a:xfrm>
            <a:off x="1674292" y="2473738"/>
            <a:ext cx="871792" cy="1069685"/>
          </a:xfrm>
          <a:custGeom>
            <a:avLst/>
            <a:gdLst>
              <a:gd name="T0" fmla="*/ 1126 w 1304"/>
              <a:gd name="T1" fmla="*/ 408 h 1600"/>
              <a:gd name="T2" fmla="*/ 1104 w 1304"/>
              <a:gd name="T3" fmla="*/ 302 h 1600"/>
              <a:gd name="T4" fmla="*/ 1018 w 1304"/>
              <a:gd name="T5" fmla="*/ 156 h 1600"/>
              <a:gd name="T6" fmla="*/ 878 w 1304"/>
              <a:gd name="T7" fmla="*/ 52 h 1600"/>
              <a:gd name="T8" fmla="*/ 700 w 1304"/>
              <a:gd name="T9" fmla="*/ 2 h 1600"/>
              <a:gd name="T10" fmla="*/ 556 w 1304"/>
              <a:gd name="T11" fmla="*/ 8 h 1600"/>
              <a:gd name="T12" fmla="*/ 388 w 1304"/>
              <a:gd name="T13" fmla="*/ 74 h 1600"/>
              <a:gd name="T14" fmla="*/ 260 w 1304"/>
              <a:gd name="T15" fmla="*/ 190 h 1600"/>
              <a:gd name="T16" fmla="*/ 188 w 1304"/>
              <a:gd name="T17" fmla="*/ 344 h 1600"/>
              <a:gd name="T18" fmla="*/ 178 w 1304"/>
              <a:gd name="T19" fmla="*/ 430 h 1600"/>
              <a:gd name="T20" fmla="*/ 142 w 1304"/>
              <a:gd name="T21" fmla="*/ 606 h 1600"/>
              <a:gd name="T22" fmla="*/ 78 w 1304"/>
              <a:gd name="T23" fmla="*/ 642 h 1600"/>
              <a:gd name="T24" fmla="*/ 30 w 1304"/>
              <a:gd name="T25" fmla="*/ 698 h 1600"/>
              <a:gd name="T26" fmla="*/ 4 w 1304"/>
              <a:gd name="T27" fmla="*/ 768 h 1600"/>
              <a:gd name="T28" fmla="*/ 0 w 1304"/>
              <a:gd name="T29" fmla="*/ 1386 h 1600"/>
              <a:gd name="T30" fmla="*/ 18 w 1304"/>
              <a:gd name="T31" fmla="*/ 1470 h 1600"/>
              <a:gd name="T32" fmla="*/ 64 w 1304"/>
              <a:gd name="T33" fmla="*/ 1538 h 1600"/>
              <a:gd name="T34" fmla="*/ 132 w 1304"/>
              <a:gd name="T35" fmla="*/ 1584 h 1600"/>
              <a:gd name="T36" fmla="*/ 214 w 1304"/>
              <a:gd name="T37" fmla="*/ 1600 h 1600"/>
              <a:gd name="T38" fmla="*/ 1132 w 1304"/>
              <a:gd name="T39" fmla="*/ 1596 h 1600"/>
              <a:gd name="T40" fmla="*/ 1210 w 1304"/>
              <a:gd name="T41" fmla="*/ 1564 h 1600"/>
              <a:gd name="T42" fmla="*/ 1268 w 1304"/>
              <a:gd name="T43" fmla="*/ 1506 h 1600"/>
              <a:gd name="T44" fmla="*/ 1300 w 1304"/>
              <a:gd name="T45" fmla="*/ 1428 h 1600"/>
              <a:gd name="T46" fmla="*/ 1304 w 1304"/>
              <a:gd name="T47" fmla="*/ 806 h 1600"/>
              <a:gd name="T48" fmla="*/ 1290 w 1304"/>
              <a:gd name="T49" fmla="*/ 732 h 1600"/>
              <a:gd name="T50" fmla="*/ 1252 w 1304"/>
              <a:gd name="T51" fmla="*/ 668 h 1600"/>
              <a:gd name="T52" fmla="*/ 1196 w 1304"/>
              <a:gd name="T53" fmla="*/ 622 h 1600"/>
              <a:gd name="T54" fmla="*/ 1126 w 1304"/>
              <a:gd name="T55" fmla="*/ 596 h 1600"/>
              <a:gd name="T56" fmla="*/ 240 w 1304"/>
              <a:gd name="T57" fmla="*/ 392 h 1600"/>
              <a:gd name="T58" fmla="*/ 288 w 1304"/>
              <a:gd name="T59" fmla="*/ 254 h 1600"/>
              <a:gd name="T60" fmla="*/ 388 w 1304"/>
              <a:gd name="T61" fmla="*/ 144 h 1600"/>
              <a:gd name="T62" fmla="*/ 528 w 1304"/>
              <a:gd name="T63" fmla="*/ 76 h 1600"/>
              <a:gd name="T64" fmla="*/ 652 w 1304"/>
              <a:gd name="T65" fmla="*/ 60 h 1600"/>
              <a:gd name="T66" fmla="*/ 814 w 1304"/>
              <a:gd name="T67" fmla="*/ 88 h 1600"/>
              <a:gd name="T68" fmla="*/ 946 w 1304"/>
              <a:gd name="T69" fmla="*/ 168 h 1600"/>
              <a:gd name="T70" fmla="*/ 1034 w 1304"/>
              <a:gd name="T71" fmla="*/ 286 h 1600"/>
              <a:gd name="T72" fmla="*/ 1066 w 1304"/>
              <a:gd name="T73" fmla="*/ 430 h 1600"/>
              <a:gd name="T74" fmla="*/ 770 w 1304"/>
              <a:gd name="T75" fmla="*/ 1126 h 1600"/>
              <a:gd name="T76" fmla="*/ 762 w 1304"/>
              <a:gd name="T77" fmla="*/ 1172 h 1600"/>
              <a:gd name="T78" fmla="*/ 698 w 1304"/>
              <a:gd name="T79" fmla="*/ 1236 h 1600"/>
              <a:gd name="T80" fmla="*/ 652 w 1304"/>
              <a:gd name="T81" fmla="*/ 1244 h 1600"/>
              <a:gd name="T82" fmla="*/ 586 w 1304"/>
              <a:gd name="T83" fmla="*/ 1224 h 1600"/>
              <a:gd name="T84" fmla="*/ 536 w 1304"/>
              <a:gd name="T85" fmla="*/ 1150 h 1600"/>
              <a:gd name="T86" fmla="*/ 534 w 1304"/>
              <a:gd name="T87" fmla="*/ 948 h 1600"/>
              <a:gd name="T88" fmla="*/ 554 w 1304"/>
              <a:gd name="T89" fmla="*/ 882 h 1600"/>
              <a:gd name="T90" fmla="*/ 628 w 1304"/>
              <a:gd name="T91" fmla="*/ 832 h 1600"/>
              <a:gd name="T92" fmla="*/ 664 w 1304"/>
              <a:gd name="T93" fmla="*/ 830 h 1600"/>
              <a:gd name="T94" fmla="*/ 736 w 1304"/>
              <a:gd name="T95" fmla="*/ 864 h 1600"/>
              <a:gd name="T96" fmla="*/ 770 w 1304"/>
              <a:gd name="T97" fmla="*/ 936 h 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04" h="1600">
                <a:moveTo>
                  <a:pt x="1126" y="596"/>
                </a:moveTo>
                <a:lnTo>
                  <a:pt x="1126" y="430"/>
                </a:lnTo>
                <a:lnTo>
                  <a:pt x="1126" y="430"/>
                </a:lnTo>
                <a:lnTo>
                  <a:pt x="1126" y="408"/>
                </a:lnTo>
                <a:lnTo>
                  <a:pt x="1124" y="386"/>
                </a:lnTo>
                <a:lnTo>
                  <a:pt x="1120" y="364"/>
                </a:lnTo>
                <a:lnTo>
                  <a:pt x="1116" y="344"/>
                </a:lnTo>
                <a:lnTo>
                  <a:pt x="1104" y="302"/>
                </a:lnTo>
                <a:lnTo>
                  <a:pt x="1088" y="262"/>
                </a:lnTo>
                <a:lnTo>
                  <a:pt x="1068" y="226"/>
                </a:lnTo>
                <a:lnTo>
                  <a:pt x="1046" y="190"/>
                </a:lnTo>
                <a:lnTo>
                  <a:pt x="1018" y="156"/>
                </a:lnTo>
                <a:lnTo>
                  <a:pt x="988" y="126"/>
                </a:lnTo>
                <a:lnTo>
                  <a:pt x="954" y="98"/>
                </a:lnTo>
                <a:lnTo>
                  <a:pt x="918" y="74"/>
                </a:lnTo>
                <a:lnTo>
                  <a:pt x="878" y="52"/>
                </a:lnTo>
                <a:lnTo>
                  <a:pt x="836" y="34"/>
                </a:lnTo>
                <a:lnTo>
                  <a:pt x="792" y="20"/>
                </a:lnTo>
                <a:lnTo>
                  <a:pt x="748" y="8"/>
                </a:lnTo>
                <a:lnTo>
                  <a:pt x="700" y="2"/>
                </a:lnTo>
                <a:lnTo>
                  <a:pt x="652" y="0"/>
                </a:lnTo>
                <a:lnTo>
                  <a:pt x="652" y="0"/>
                </a:lnTo>
                <a:lnTo>
                  <a:pt x="604" y="2"/>
                </a:lnTo>
                <a:lnTo>
                  <a:pt x="556" y="8"/>
                </a:lnTo>
                <a:lnTo>
                  <a:pt x="512" y="20"/>
                </a:lnTo>
                <a:lnTo>
                  <a:pt x="468" y="34"/>
                </a:lnTo>
                <a:lnTo>
                  <a:pt x="426" y="52"/>
                </a:lnTo>
                <a:lnTo>
                  <a:pt x="388" y="74"/>
                </a:lnTo>
                <a:lnTo>
                  <a:pt x="350" y="98"/>
                </a:lnTo>
                <a:lnTo>
                  <a:pt x="318" y="126"/>
                </a:lnTo>
                <a:lnTo>
                  <a:pt x="286" y="156"/>
                </a:lnTo>
                <a:lnTo>
                  <a:pt x="260" y="190"/>
                </a:lnTo>
                <a:lnTo>
                  <a:pt x="236" y="226"/>
                </a:lnTo>
                <a:lnTo>
                  <a:pt x="216" y="262"/>
                </a:lnTo>
                <a:lnTo>
                  <a:pt x="200" y="302"/>
                </a:lnTo>
                <a:lnTo>
                  <a:pt x="188" y="344"/>
                </a:lnTo>
                <a:lnTo>
                  <a:pt x="184" y="364"/>
                </a:lnTo>
                <a:lnTo>
                  <a:pt x="180" y="386"/>
                </a:lnTo>
                <a:lnTo>
                  <a:pt x="178" y="408"/>
                </a:lnTo>
                <a:lnTo>
                  <a:pt x="178" y="430"/>
                </a:lnTo>
                <a:lnTo>
                  <a:pt x="178" y="596"/>
                </a:lnTo>
                <a:lnTo>
                  <a:pt x="178" y="596"/>
                </a:lnTo>
                <a:lnTo>
                  <a:pt x="160" y="600"/>
                </a:lnTo>
                <a:lnTo>
                  <a:pt x="142" y="606"/>
                </a:lnTo>
                <a:lnTo>
                  <a:pt x="124" y="612"/>
                </a:lnTo>
                <a:lnTo>
                  <a:pt x="108" y="622"/>
                </a:lnTo>
                <a:lnTo>
                  <a:pt x="92" y="632"/>
                </a:lnTo>
                <a:lnTo>
                  <a:pt x="78" y="642"/>
                </a:lnTo>
                <a:lnTo>
                  <a:pt x="64" y="654"/>
                </a:lnTo>
                <a:lnTo>
                  <a:pt x="52" y="668"/>
                </a:lnTo>
                <a:lnTo>
                  <a:pt x="40" y="682"/>
                </a:lnTo>
                <a:lnTo>
                  <a:pt x="30" y="698"/>
                </a:lnTo>
                <a:lnTo>
                  <a:pt x="22" y="714"/>
                </a:lnTo>
                <a:lnTo>
                  <a:pt x="14" y="732"/>
                </a:lnTo>
                <a:lnTo>
                  <a:pt x="8" y="750"/>
                </a:lnTo>
                <a:lnTo>
                  <a:pt x="4" y="768"/>
                </a:lnTo>
                <a:lnTo>
                  <a:pt x="2" y="788"/>
                </a:lnTo>
                <a:lnTo>
                  <a:pt x="0" y="806"/>
                </a:lnTo>
                <a:lnTo>
                  <a:pt x="0" y="1386"/>
                </a:lnTo>
                <a:lnTo>
                  <a:pt x="0" y="1386"/>
                </a:lnTo>
                <a:lnTo>
                  <a:pt x="2" y="1408"/>
                </a:lnTo>
                <a:lnTo>
                  <a:pt x="4" y="1428"/>
                </a:lnTo>
                <a:lnTo>
                  <a:pt x="10" y="1450"/>
                </a:lnTo>
                <a:lnTo>
                  <a:pt x="18" y="1470"/>
                </a:lnTo>
                <a:lnTo>
                  <a:pt x="26" y="1488"/>
                </a:lnTo>
                <a:lnTo>
                  <a:pt x="36" y="1506"/>
                </a:lnTo>
                <a:lnTo>
                  <a:pt x="50" y="1522"/>
                </a:lnTo>
                <a:lnTo>
                  <a:pt x="64" y="1538"/>
                </a:lnTo>
                <a:lnTo>
                  <a:pt x="78" y="1552"/>
                </a:lnTo>
                <a:lnTo>
                  <a:pt x="94" y="1564"/>
                </a:lnTo>
                <a:lnTo>
                  <a:pt x="112" y="1574"/>
                </a:lnTo>
                <a:lnTo>
                  <a:pt x="132" y="1584"/>
                </a:lnTo>
                <a:lnTo>
                  <a:pt x="150" y="1590"/>
                </a:lnTo>
                <a:lnTo>
                  <a:pt x="172" y="1596"/>
                </a:lnTo>
                <a:lnTo>
                  <a:pt x="192" y="1598"/>
                </a:lnTo>
                <a:lnTo>
                  <a:pt x="214" y="1600"/>
                </a:lnTo>
                <a:lnTo>
                  <a:pt x="1090" y="1600"/>
                </a:lnTo>
                <a:lnTo>
                  <a:pt x="1090" y="1600"/>
                </a:lnTo>
                <a:lnTo>
                  <a:pt x="1112" y="1598"/>
                </a:lnTo>
                <a:lnTo>
                  <a:pt x="1132" y="1596"/>
                </a:lnTo>
                <a:lnTo>
                  <a:pt x="1154" y="1590"/>
                </a:lnTo>
                <a:lnTo>
                  <a:pt x="1174" y="1584"/>
                </a:lnTo>
                <a:lnTo>
                  <a:pt x="1192" y="1574"/>
                </a:lnTo>
                <a:lnTo>
                  <a:pt x="1210" y="1564"/>
                </a:lnTo>
                <a:lnTo>
                  <a:pt x="1226" y="1552"/>
                </a:lnTo>
                <a:lnTo>
                  <a:pt x="1242" y="1538"/>
                </a:lnTo>
                <a:lnTo>
                  <a:pt x="1256" y="1522"/>
                </a:lnTo>
                <a:lnTo>
                  <a:pt x="1268" y="1506"/>
                </a:lnTo>
                <a:lnTo>
                  <a:pt x="1278" y="1488"/>
                </a:lnTo>
                <a:lnTo>
                  <a:pt x="1288" y="1470"/>
                </a:lnTo>
                <a:lnTo>
                  <a:pt x="1294" y="1450"/>
                </a:lnTo>
                <a:lnTo>
                  <a:pt x="1300" y="1428"/>
                </a:lnTo>
                <a:lnTo>
                  <a:pt x="1302" y="1408"/>
                </a:lnTo>
                <a:lnTo>
                  <a:pt x="1304" y="1386"/>
                </a:lnTo>
                <a:lnTo>
                  <a:pt x="1304" y="806"/>
                </a:lnTo>
                <a:lnTo>
                  <a:pt x="1304" y="806"/>
                </a:lnTo>
                <a:lnTo>
                  <a:pt x="1304" y="788"/>
                </a:lnTo>
                <a:lnTo>
                  <a:pt x="1300" y="768"/>
                </a:lnTo>
                <a:lnTo>
                  <a:pt x="1296" y="750"/>
                </a:lnTo>
                <a:lnTo>
                  <a:pt x="1290" y="732"/>
                </a:lnTo>
                <a:lnTo>
                  <a:pt x="1284" y="714"/>
                </a:lnTo>
                <a:lnTo>
                  <a:pt x="1274" y="698"/>
                </a:lnTo>
                <a:lnTo>
                  <a:pt x="1264" y="682"/>
                </a:lnTo>
                <a:lnTo>
                  <a:pt x="1252" y="668"/>
                </a:lnTo>
                <a:lnTo>
                  <a:pt x="1240" y="654"/>
                </a:lnTo>
                <a:lnTo>
                  <a:pt x="1226" y="642"/>
                </a:lnTo>
                <a:lnTo>
                  <a:pt x="1212" y="632"/>
                </a:lnTo>
                <a:lnTo>
                  <a:pt x="1196" y="622"/>
                </a:lnTo>
                <a:lnTo>
                  <a:pt x="1180" y="612"/>
                </a:lnTo>
                <a:lnTo>
                  <a:pt x="1162" y="606"/>
                </a:lnTo>
                <a:lnTo>
                  <a:pt x="1144" y="600"/>
                </a:lnTo>
                <a:lnTo>
                  <a:pt x="1126" y="596"/>
                </a:lnTo>
                <a:lnTo>
                  <a:pt x="1126" y="596"/>
                </a:lnTo>
                <a:close/>
                <a:moveTo>
                  <a:pt x="238" y="430"/>
                </a:moveTo>
                <a:lnTo>
                  <a:pt x="238" y="430"/>
                </a:lnTo>
                <a:lnTo>
                  <a:pt x="240" y="392"/>
                </a:lnTo>
                <a:lnTo>
                  <a:pt x="246" y="356"/>
                </a:lnTo>
                <a:lnTo>
                  <a:pt x="256" y="320"/>
                </a:lnTo>
                <a:lnTo>
                  <a:pt x="270" y="286"/>
                </a:lnTo>
                <a:lnTo>
                  <a:pt x="288" y="254"/>
                </a:lnTo>
                <a:lnTo>
                  <a:pt x="308" y="222"/>
                </a:lnTo>
                <a:lnTo>
                  <a:pt x="332" y="194"/>
                </a:lnTo>
                <a:lnTo>
                  <a:pt x="358" y="168"/>
                </a:lnTo>
                <a:lnTo>
                  <a:pt x="388" y="144"/>
                </a:lnTo>
                <a:lnTo>
                  <a:pt x="420" y="122"/>
                </a:lnTo>
                <a:lnTo>
                  <a:pt x="454" y="104"/>
                </a:lnTo>
                <a:lnTo>
                  <a:pt x="490" y="88"/>
                </a:lnTo>
                <a:lnTo>
                  <a:pt x="528" y="76"/>
                </a:lnTo>
                <a:lnTo>
                  <a:pt x="568" y="66"/>
                </a:lnTo>
                <a:lnTo>
                  <a:pt x="610" y="62"/>
                </a:lnTo>
                <a:lnTo>
                  <a:pt x="652" y="60"/>
                </a:lnTo>
                <a:lnTo>
                  <a:pt x="652" y="60"/>
                </a:lnTo>
                <a:lnTo>
                  <a:pt x="694" y="62"/>
                </a:lnTo>
                <a:lnTo>
                  <a:pt x="736" y="66"/>
                </a:lnTo>
                <a:lnTo>
                  <a:pt x="776" y="76"/>
                </a:lnTo>
                <a:lnTo>
                  <a:pt x="814" y="88"/>
                </a:lnTo>
                <a:lnTo>
                  <a:pt x="850" y="104"/>
                </a:lnTo>
                <a:lnTo>
                  <a:pt x="884" y="122"/>
                </a:lnTo>
                <a:lnTo>
                  <a:pt x="916" y="144"/>
                </a:lnTo>
                <a:lnTo>
                  <a:pt x="946" y="168"/>
                </a:lnTo>
                <a:lnTo>
                  <a:pt x="972" y="194"/>
                </a:lnTo>
                <a:lnTo>
                  <a:pt x="996" y="222"/>
                </a:lnTo>
                <a:lnTo>
                  <a:pt x="1016" y="254"/>
                </a:lnTo>
                <a:lnTo>
                  <a:pt x="1034" y="286"/>
                </a:lnTo>
                <a:lnTo>
                  <a:pt x="1048" y="320"/>
                </a:lnTo>
                <a:lnTo>
                  <a:pt x="1058" y="356"/>
                </a:lnTo>
                <a:lnTo>
                  <a:pt x="1064" y="392"/>
                </a:lnTo>
                <a:lnTo>
                  <a:pt x="1066" y="430"/>
                </a:lnTo>
                <a:lnTo>
                  <a:pt x="1066" y="592"/>
                </a:lnTo>
                <a:lnTo>
                  <a:pt x="238" y="592"/>
                </a:lnTo>
                <a:lnTo>
                  <a:pt x="238" y="430"/>
                </a:lnTo>
                <a:close/>
                <a:moveTo>
                  <a:pt x="770" y="1126"/>
                </a:moveTo>
                <a:lnTo>
                  <a:pt x="770" y="1126"/>
                </a:lnTo>
                <a:lnTo>
                  <a:pt x="770" y="1138"/>
                </a:lnTo>
                <a:lnTo>
                  <a:pt x="768" y="1150"/>
                </a:lnTo>
                <a:lnTo>
                  <a:pt x="762" y="1172"/>
                </a:lnTo>
                <a:lnTo>
                  <a:pt x="750" y="1192"/>
                </a:lnTo>
                <a:lnTo>
                  <a:pt x="736" y="1210"/>
                </a:lnTo>
                <a:lnTo>
                  <a:pt x="718" y="1224"/>
                </a:lnTo>
                <a:lnTo>
                  <a:pt x="698" y="1236"/>
                </a:lnTo>
                <a:lnTo>
                  <a:pt x="676" y="1242"/>
                </a:lnTo>
                <a:lnTo>
                  <a:pt x="664" y="1244"/>
                </a:lnTo>
                <a:lnTo>
                  <a:pt x="652" y="1244"/>
                </a:lnTo>
                <a:lnTo>
                  <a:pt x="652" y="1244"/>
                </a:lnTo>
                <a:lnTo>
                  <a:pt x="640" y="1244"/>
                </a:lnTo>
                <a:lnTo>
                  <a:pt x="628" y="1242"/>
                </a:lnTo>
                <a:lnTo>
                  <a:pt x="606" y="1236"/>
                </a:lnTo>
                <a:lnTo>
                  <a:pt x="586" y="1224"/>
                </a:lnTo>
                <a:lnTo>
                  <a:pt x="568" y="1210"/>
                </a:lnTo>
                <a:lnTo>
                  <a:pt x="554" y="1192"/>
                </a:lnTo>
                <a:lnTo>
                  <a:pt x="542" y="1172"/>
                </a:lnTo>
                <a:lnTo>
                  <a:pt x="536" y="1150"/>
                </a:lnTo>
                <a:lnTo>
                  <a:pt x="534" y="1138"/>
                </a:lnTo>
                <a:lnTo>
                  <a:pt x="534" y="1126"/>
                </a:lnTo>
                <a:lnTo>
                  <a:pt x="534" y="948"/>
                </a:lnTo>
                <a:lnTo>
                  <a:pt x="534" y="948"/>
                </a:lnTo>
                <a:lnTo>
                  <a:pt x="534" y="936"/>
                </a:lnTo>
                <a:lnTo>
                  <a:pt x="536" y="924"/>
                </a:lnTo>
                <a:lnTo>
                  <a:pt x="542" y="902"/>
                </a:lnTo>
                <a:lnTo>
                  <a:pt x="554" y="882"/>
                </a:lnTo>
                <a:lnTo>
                  <a:pt x="568" y="864"/>
                </a:lnTo>
                <a:lnTo>
                  <a:pt x="586" y="850"/>
                </a:lnTo>
                <a:lnTo>
                  <a:pt x="606" y="838"/>
                </a:lnTo>
                <a:lnTo>
                  <a:pt x="628" y="832"/>
                </a:lnTo>
                <a:lnTo>
                  <a:pt x="640" y="830"/>
                </a:lnTo>
                <a:lnTo>
                  <a:pt x="652" y="830"/>
                </a:lnTo>
                <a:lnTo>
                  <a:pt x="652" y="830"/>
                </a:lnTo>
                <a:lnTo>
                  <a:pt x="664" y="830"/>
                </a:lnTo>
                <a:lnTo>
                  <a:pt x="676" y="832"/>
                </a:lnTo>
                <a:lnTo>
                  <a:pt x="698" y="838"/>
                </a:lnTo>
                <a:lnTo>
                  <a:pt x="718" y="850"/>
                </a:lnTo>
                <a:lnTo>
                  <a:pt x="736" y="864"/>
                </a:lnTo>
                <a:lnTo>
                  <a:pt x="750" y="882"/>
                </a:lnTo>
                <a:lnTo>
                  <a:pt x="762" y="902"/>
                </a:lnTo>
                <a:lnTo>
                  <a:pt x="768" y="924"/>
                </a:lnTo>
                <a:lnTo>
                  <a:pt x="770" y="936"/>
                </a:lnTo>
                <a:lnTo>
                  <a:pt x="770" y="948"/>
                </a:lnTo>
                <a:lnTo>
                  <a:pt x="770" y="1126"/>
                </a:lnTo>
                <a:close/>
              </a:path>
            </a:pathLst>
          </a:custGeom>
          <a:solidFill>
            <a:srgbClr val="00B0F0"/>
          </a:solidFill>
          <a:ln>
            <a:noFill/>
          </a:ln>
          <a:extLst/>
        </p:spPr>
        <p:txBody>
          <a:bodyPr vert="horz" wrap="square" lIns="93260" tIns="46630" rIns="93260" bIns="46630" numCol="1" anchor="t" anchorCtr="0" compatLnSpc="1">
            <a:prstTxWarp prst="textNoShape">
              <a:avLst/>
            </a:prstTxWarp>
          </a:bodyPr>
          <a:lstStyle/>
          <a:p>
            <a:pPr defTabSz="932597">
              <a:defRPr/>
            </a:pPr>
            <a:endParaRPr lang="en-US" sz="1836" kern="0">
              <a:solidFill>
                <a:sysClr val="windowText" lastClr="000000"/>
              </a:solidFill>
            </a:endParaRPr>
          </a:p>
        </p:txBody>
      </p:sp>
      <p:grpSp>
        <p:nvGrpSpPr>
          <p:cNvPr id="28" name="Group 27"/>
          <p:cNvGrpSpPr/>
          <p:nvPr/>
        </p:nvGrpSpPr>
        <p:grpSpPr>
          <a:xfrm>
            <a:off x="9670321" y="2537543"/>
            <a:ext cx="1192115" cy="1024211"/>
            <a:chOff x="3539548" y="1387614"/>
            <a:chExt cx="2046440" cy="1758209"/>
          </a:xfrm>
          <a:solidFill>
            <a:srgbClr val="00B0F0"/>
          </a:solidFill>
        </p:grpSpPr>
        <p:sp>
          <p:nvSpPr>
            <p:cNvPr id="29" name="Freeform 6"/>
            <p:cNvSpPr>
              <a:spLocks/>
            </p:cNvSpPr>
            <p:nvPr/>
          </p:nvSpPr>
          <p:spPr bwMode="auto">
            <a:xfrm>
              <a:off x="3539548" y="1596581"/>
              <a:ext cx="1550683" cy="1549242"/>
            </a:xfrm>
            <a:custGeom>
              <a:avLst/>
              <a:gdLst>
                <a:gd name="T0" fmla="*/ 2076 w 2152"/>
                <a:gd name="T1" fmla="*/ 1042 h 2150"/>
                <a:gd name="T2" fmla="*/ 2046 w 2152"/>
                <a:gd name="T3" fmla="*/ 1048 h 2150"/>
                <a:gd name="T4" fmla="*/ 2022 w 2152"/>
                <a:gd name="T5" fmla="*/ 1064 h 2150"/>
                <a:gd name="T6" fmla="*/ 2006 w 2152"/>
                <a:gd name="T7" fmla="*/ 1088 h 2150"/>
                <a:gd name="T8" fmla="*/ 2000 w 2152"/>
                <a:gd name="T9" fmla="*/ 1116 h 2150"/>
                <a:gd name="T10" fmla="*/ 152 w 2152"/>
                <a:gd name="T11" fmla="*/ 1998 h 2150"/>
                <a:gd name="T12" fmla="*/ 1636 w 2152"/>
                <a:gd name="T13" fmla="*/ 150 h 2150"/>
                <a:gd name="T14" fmla="*/ 1652 w 2152"/>
                <a:gd name="T15" fmla="*/ 148 h 2150"/>
                <a:gd name="T16" fmla="*/ 1678 w 2152"/>
                <a:gd name="T17" fmla="*/ 136 h 2150"/>
                <a:gd name="T18" fmla="*/ 1700 w 2152"/>
                <a:gd name="T19" fmla="*/ 116 h 2150"/>
                <a:gd name="T20" fmla="*/ 1710 w 2152"/>
                <a:gd name="T21" fmla="*/ 90 h 2150"/>
                <a:gd name="T22" fmla="*/ 1712 w 2152"/>
                <a:gd name="T23" fmla="*/ 74 h 2150"/>
                <a:gd name="T24" fmla="*/ 1706 w 2152"/>
                <a:gd name="T25" fmla="*/ 46 h 2150"/>
                <a:gd name="T26" fmla="*/ 1690 w 2152"/>
                <a:gd name="T27" fmla="*/ 22 h 2150"/>
                <a:gd name="T28" fmla="*/ 1666 w 2152"/>
                <a:gd name="T29" fmla="*/ 4 h 2150"/>
                <a:gd name="T30" fmla="*/ 1636 w 2152"/>
                <a:gd name="T31" fmla="*/ 0 h 2150"/>
                <a:gd name="T32" fmla="*/ 76 w 2152"/>
                <a:gd name="T33" fmla="*/ 0 h 2150"/>
                <a:gd name="T34" fmla="*/ 46 w 2152"/>
                <a:gd name="T35" fmla="*/ 4 h 2150"/>
                <a:gd name="T36" fmla="*/ 22 w 2152"/>
                <a:gd name="T37" fmla="*/ 22 h 2150"/>
                <a:gd name="T38" fmla="*/ 6 w 2152"/>
                <a:gd name="T39" fmla="*/ 46 h 2150"/>
                <a:gd name="T40" fmla="*/ 0 w 2152"/>
                <a:gd name="T41" fmla="*/ 74 h 2150"/>
                <a:gd name="T42" fmla="*/ 0 w 2152"/>
                <a:gd name="T43" fmla="*/ 2074 h 2150"/>
                <a:gd name="T44" fmla="*/ 6 w 2152"/>
                <a:gd name="T45" fmla="*/ 2104 h 2150"/>
                <a:gd name="T46" fmla="*/ 22 w 2152"/>
                <a:gd name="T47" fmla="*/ 2128 h 2150"/>
                <a:gd name="T48" fmla="*/ 46 w 2152"/>
                <a:gd name="T49" fmla="*/ 2144 h 2150"/>
                <a:gd name="T50" fmla="*/ 76 w 2152"/>
                <a:gd name="T51" fmla="*/ 2150 h 2150"/>
                <a:gd name="T52" fmla="*/ 2076 w 2152"/>
                <a:gd name="T53" fmla="*/ 2150 h 2150"/>
                <a:gd name="T54" fmla="*/ 2106 w 2152"/>
                <a:gd name="T55" fmla="*/ 2144 h 2150"/>
                <a:gd name="T56" fmla="*/ 2128 w 2152"/>
                <a:gd name="T57" fmla="*/ 2128 h 2150"/>
                <a:gd name="T58" fmla="*/ 2146 w 2152"/>
                <a:gd name="T59" fmla="*/ 2104 h 2150"/>
                <a:gd name="T60" fmla="*/ 2152 w 2152"/>
                <a:gd name="T61" fmla="*/ 2074 h 2150"/>
                <a:gd name="T62" fmla="*/ 2152 w 2152"/>
                <a:gd name="T63" fmla="*/ 1116 h 2150"/>
                <a:gd name="T64" fmla="*/ 2146 w 2152"/>
                <a:gd name="T65" fmla="*/ 1088 h 2150"/>
                <a:gd name="T66" fmla="*/ 2128 w 2152"/>
                <a:gd name="T67" fmla="*/ 1064 h 2150"/>
                <a:gd name="T68" fmla="*/ 2106 w 2152"/>
                <a:gd name="T69" fmla="*/ 1048 h 2150"/>
                <a:gd name="T70" fmla="*/ 2076 w 2152"/>
                <a:gd name="T71" fmla="*/ 1042 h 2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52" h="2150">
                  <a:moveTo>
                    <a:pt x="2076" y="1042"/>
                  </a:moveTo>
                  <a:lnTo>
                    <a:pt x="2076" y="1042"/>
                  </a:lnTo>
                  <a:lnTo>
                    <a:pt x="2060" y="1042"/>
                  </a:lnTo>
                  <a:lnTo>
                    <a:pt x="2046" y="1048"/>
                  </a:lnTo>
                  <a:lnTo>
                    <a:pt x="2034" y="1054"/>
                  </a:lnTo>
                  <a:lnTo>
                    <a:pt x="2022" y="1064"/>
                  </a:lnTo>
                  <a:lnTo>
                    <a:pt x="2014" y="1074"/>
                  </a:lnTo>
                  <a:lnTo>
                    <a:pt x="2006" y="1088"/>
                  </a:lnTo>
                  <a:lnTo>
                    <a:pt x="2002" y="1102"/>
                  </a:lnTo>
                  <a:lnTo>
                    <a:pt x="2000" y="1116"/>
                  </a:lnTo>
                  <a:lnTo>
                    <a:pt x="2000" y="1998"/>
                  </a:lnTo>
                  <a:lnTo>
                    <a:pt x="152" y="1998"/>
                  </a:lnTo>
                  <a:lnTo>
                    <a:pt x="152" y="150"/>
                  </a:lnTo>
                  <a:lnTo>
                    <a:pt x="1636" y="150"/>
                  </a:lnTo>
                  <a:lnTo>
                    <a:pt x="1636" y="150"/>
                  </a:lnTo>
                  <a:lnTo>
                    <a:pt x="1652" y="148"/>
                  </a:lnTo>
                  <a:lnTo>
                    <a:pt x="1666" y="144"/>
                  </a:lnTo>
                  <a:lnTo>
                    <a:pt x="1678" y="136"/>
                  </a:lnTo>
                  <a:lnTo>
                    <a:pt x="1690" y="128"/>
                  </a:lnTo>
                  <a:lnTo>
                    <a:pt x="1700" y="116"/>
                  </a:lnTo>
                  <a:lnTo>
                    <a:pt x="1706" y="104"/>
                  </a:lnTo>
                  <a:lnTo>
                    <a:pt x="1710" y="90"/>
                  </a:lnTo>
                  <a:lnTo>
                    <a:pt x="1712" y="74"/>
                  </a:lnTo>
                  <a:lnTo>
                    <a:pt x="1712" y="74"/>
                  </a:lnTo>
                  <a:lnTo>
                    <a:pt x="1710" y="60"/>
                  </a:lnTo>
                  <a:lnTo>
                    <a:pt x="1706" y="46"/>
                  </a:lnTo>
                  <a:lnTo>
                    <a:pt x="1700" y="32"/>
                  </a:lnTo>
                  <a:lnTo>
                    <a:pt x="1690" y="22"/>
                  </a:lnTo>
                  <a:lnTo>
                    <a:pt x="1678" y="12"/>
                  </a:lnTo>
                  <a:lnTo>
                    <a:pt x="1666" y="4"/>
                  </a:lnTo>
                  <a:lnTo>
                    <a:pt x="1652" y="0"/>
                  </a:lnTo>
                  <a:lnTo>
                    <a:pt x="1636" y="0"/>
                  </a:lnTo>
                  <a:lnTo>
                    <a:pt x="76" y="0"/>
                  </a:lnTo>
                  <a:lnTo>
                    <a:pt x="76" y="0"/>
                  </a:lnTo>
                  <a:lnTo>
                    <a:pt x="60" y="0"/>
                  </a:lnTo>
                  <a:lnTo>
                    <a:pt x="46" y="4"/>
                  </a:lnTo>
                  <a:lnTo>
                    <a:pt x="34" y="12"/>
                  </a:lnTo>
                  <a:lnTo>
                    <a:pt x="22" y="22"/>
                  </a:lnTo>
                  <a:lnTo>
                    <a:pt x="14" y="32"/>
                  </a:lnTo>
                  <a:lnTo>
                    <a:pt x="6" y="46"/>
                  </a:lnTo>
                  <a:lnTo>
                    <a:pt x="2" y="60"/>
                  </a:lnTo>
                  <a:lnTo>
                    <a:pt x="0" y="74"/>
                  </a:lnTo>
                  <a:lnTo>
                    <a:pt x="0" y="2074"/>
                  </a:lnTo>
                  <a:lnTo>
                    <a:pt x="0" y="2074"/>
                  </a:lnTo>
                  <a:lnTo>
                    <a:pt x="2" y="2090"/>
                  </a:lnTo>
                  <a:lnTo>
                    <a:pt x="6" y="2104"/>
                  </a:lnTo>
                  <a:lnTo>
                    <a:pt x="14" y="2116"/>
                  </a:lnTo>
                  <a:lnTo>
                    <a:pt x="22" y="2128"/>
                  </a:lnTo>
                  <a:lnTo>
                    <a:pt x="34" y="2136"/>
                  </a:lnTo>
                  <a:lnTo>
                    <a:pt x="46" y="2144"/>
                  </a:lnTo>
                  <a:lnTo>
                    <a:pt x="60" y="2148"/>
                  </a:lnTo>
                  <a:lnTo>
                    <a:pt x="76" y="2150"/>
                  </a:lnTo>
                  <a:lnTo>
                    <a:pt x="2076" y="2150"/>
                  </a:lnTo>
                  <a:lnTo>
                    <a:pt x="2076" y="2150"/>
                  </a:lnTo>
                  <a:lnTo>
                    <a:pt x="2090" y="2148"/>
                  </a:lnTo>
                  <a:lnTo>
                    <a:pt x="2106" y="2144"/>
                  </a:lnTo>
                  <a:lnTo>
                    <a:pt x="2118" y="2136"/>
                  </a:lnTo>
                  <a:lnTo>
                    <a:pt x="2128" y="2128"/>
                  </a:lnTo>
                  <a:lnTo>
                    <a:pt x="2138" y="2116"/>
                  </a:lnTo>
                  <a:lnTo>
                    <a:pt x="2146" y="2104"/>
                  </a:lnTo>
                  <a:lnTo>
                    <a:pt x="2150" y="2090"/>
                  </a:lnTo>
                  <a:lnTo>
                    <a:pt x="2152" y="2074"/>
                  </a:lnTo>
                  <a:lnTo>
                    <a:pt x="2152" y="1116"/>
                  </a:lnTo>
                  <a:lnTo>
                    <a:pt x="2152" y="1116"/>
                  </a:lnTo>
                  <a:lnTo>
                    <a:pt x="2150" y="1102"/>
                  </a:lnTo>
                  <a:lnTo>
                    <a:pt x="2146" y="1088"/>
                  </a:lnTo>
                  <a:lnTo>
                    <a:pt x="2138" y="1074"/>
                  </a:lnTo>
                  <a:lnTo>
                    <a:pt x="2128" y="1064"/>
                  </a:lnTo>
                  <a:lnTo>
                    <a:pt x="2118" y="1054"/>
                  </a:lnTo>
                  <a:lnTo>
                    <a:pt x="2106" y="1048"/>
                  </a:lnTo>
                  <a:lnTo>
                    <a:pt x="2090" y="1042"/>
                  </a:lnTo>
                  <a:lnTo>
                    <a:pt x="2076" y="1042"/>
                  </a:lnTo>
                  <a:lnTo>
                    <a:pt x="2076" y="10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a:solidFill>
                  <a:sysClr val="windowText" lastClr="000000"/>
                </a:solidFill>
              </a:endParaRPr>
            </a:p>
          </p:txBody>
        </p:sp>
        <p:sp>
          <p:nvSpPr>
            <p:cNvPr id="30" name="Freeform 7"/>
            <p:cNvSpPr>
              <a:spLocks/>
            </p:cNvSpPr>
            <p:nvPr/>
          </p:nvSpPr>
          <p:spPr bwMode="auto">
            <a:xfrm>
              <a:off x="3719692" y="1387614"/>
              <a:ext cx="1866296" cy="1468537"/>
            </a:xfrm>
            <a:custGeom>
              <a:avLst/>
              <a:gdLst>
                <a:gd name="T0" fmla="*/ 358 w 2590"/>
                <a:gd name="T1" fmla="*/ 768 h 2038"/>
                <a:gd name="T2" fmla="*/ 0 w 2590"/>
                <a:gd name="T3" fmla="*/ 1126 h 2038"/>
                <a:gd name="T4" fmla="*/ 910 w 2590"/>
                <a:gd name="T5" fmla="*/ 2038 h 2038"/>
                <a:gd name="T6" fmla="*/ 2590 w 2590"/>
                <a:gd name="T7" fmla="*/ 358 h 2038"/>
                <a:gd name="T8" fmla="*/ 2232 w 2590"/>
                <a:gd name="T9" fmla="*/ 0 h 2038"/>
                <a:gd name="T10" fmla="*/ 910 w 2590"/>
                <a:gd name="T11" fmla="*/ 1322 h 2038"/>
                <a:gd name="T12" fmla="*/ 358 w 2590"/>
                <a:gd name="T13" fmla="*/ 768 h 2038"/>
              </a:gdLst>
              <a:ahLst/>
              <a:cxnLst>
                <a:cxn ang="0">
                  <a:pos x="T0" y="T1"/>
                </a:cxn>
                <a:cxn ang="0">
                  <a:pos x="T2" y="T3"/>
                </a:cxn>
                <a:cxn ang="0">
                  <a:pos x="T4" y="T5"/>
                </a:cxn>
                <a:cxn ang="0">
                  <a:pos x="T6" y="T7"/>
                </a:cxn>
                <a:cxn ang="0">
                  <a:pos x="T8" y="T9"/>
                </a:cxn>
                <a:cxn ang="0">
                  <a:pos x="T10" y="T11"/>
                </a:cxn>
                <a:cxn ang="0">
                  <a:pos x="T12" y="T13"/>
                </a:cxn>
              </a:cxnLst>
              <a:rect l="0" t="0" r="r" b="b"/>
              <a:pathLst>
                <a:path w="2590" h="2038">
                  <a:moveTo>
                    <a:pt x="358" y="768"/>
                  </a:moveTo>
                  <a:lnTo>
                    <a:pt x="0" y="1126"/>
                  </a:lnTo>
                  <a:lnTo>
                    <a:pt x="910" y="2038"/>
                  </a:lnTo>
                  <a:lnTo>
                    <a:pt x="2590" y="358"/>
                  </a:lnTo>
                  <a:lnTo>
                    <a:pt x="2232" y="0"/>
                  </a:lnTo>
                  <a:lnTo>
                    <a:pt x="910" y="1322"/>
                  </a:lnTo>
                  <a:lnTo>
                    <a:pt x="358" y="7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a:solidFill>
                  <a:sysClr val="windowText" lastClr="000000"/>
                </a:solidFill>
              </a:endParaRPr>
            </a:p>
          </p:txBody>
        </p:sp>
      </p:grpSp>
    </p:spTree>
    <p:extLst>
      <p:ext uri="{BB962C8B-B14F-4D97-AF65-F5344CB8AC3E}">
        <p14:creationId xmlns:p14="http://schemas.microsoft.com/office/powerpoint/2010/main" val="3072745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82" y="3329106"/>
            <a:ext cx="12434711" cy="3665419"/>
          </a:xfrm>
          <a:prstGeom prst="rect">
            <a:avLst/>
          </a:prstGeom>
          <a:gradFill>
            <a:gsLst>
              <a:gs pos="41000">
                <a:srgbClr val="002050"/>
              </a:gs>
              <a:gs pos="100000">
                <a:srgbClr val="011A38"/>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defTabSz="932597">
              <a:lnSpc>
                <a:spcPct val="90000"/>
              </a:lnSpc>
              <a:spcBef>
                <a:spcPts val="612"/>
              </a:spcBef>
              <a:defRPr/>
            </a:pPr>
            <a:endParaRPr lang="en-US" sz="2040" kern="0" dirty="0" err="1">
              <a:solidFill>
                <a:sysClr val="windowText" lastClr="000000"/>
              </a:solidFill>
            </a:endParaRPr>
          </a:p>
        </p:txBody>
      </p:sp>
      <p:sp>
        <p:nvSpPr>
          <p:cNvPr id="6" name="TextBox 5"/>
          <p:cNvSpPr txBox="1"/>
          <p:nvPr/>
        </p:nvSpPr>
        <p:spPr>
          <a:xfrm>
            <a:off x="372760" y="4218263"/>
            <a:ext cx="2873875" cy="1752825"/>
          </a:xfrm>
          <a:prstGeom prst="rect">
            <a:avLst/>
          </a:prstGeom>
          <a:noFill/>
        </p:spPr>
        <p:txBody>
          <a:bodyPr wrap="square" rtlCol="0">
            <a:spAutoFit/>
          </a:bodyPr>
          <a:lstStyle/>
          <a:p>
            <a:pPr defTabSz="932573">
              <a:spcAft>
                <a:spcPts val="1224"/>
              </a:spcAft>
              <a:defRPr/>
            </a:pPr>
            <a:r>
              <a:rPr lang="en-US" sz="1836" b="1" kern="0" dirty="0">
                <a:solidFill>
                  <a:schemeClr val="bg1"/>
                </a:solidFill>
                <a:latin typeface="+mj-lt"/>
              </a:rPr>
              <a:t>Free, built-in protection from security threats</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Windows Defender</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Windows Firewall</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Trusted Boot</a:t>
            </a:r>
          </a:p>
        </p:txBody>
      </p:sp>
      <p:sp>
        <p:nvSpPr>
          <p:cNvPr id="2" name="Title 1"/>
          <p:cNvSpPr>
            <a:spLocks noGrp="1"/>
          </p:cNvSpPr>
          <p:nvPr>
            <p:ph type="title"/>
          </p:nvPr>
        </p:nvSpPr>
        <p:spPr>
          <a:xfrm>
            <a:off x="1577467" y="685320"/>
            <a:ext cx="5589362" cy="1017048"/>
          </a:xfrm>
        </p:spPr>
        <p:txBody>
          <a:bodyPr/>
          <a:lstStyle/>
          <a:p>
            <a:r>
              <a:rPr lang="en-US" dirty="0"/>
              <a:t>The most comprehensive security</a:t>
            </a:r>
          </a:p>
        </p:txBody>
      </p:sp>
      <p:sp>
        <p:nvSpPr>
          <p:cNvPr id="8" name="TextBox 7"/>
          <p:cNvSpPr txBox="1"/>
          <p:nvPr/>
        </p:nvSpPr>
        <p:spPr>
          <a:xfrm>
            <a:off x="372761" y="6499271"/>
            <a:ext cx="10145328" cy="400059"/>
          </a:xfrm>
          <a:prstGeom prst="rect">
            <a:avLst/>
          </a:prstGeom>
          <a:noFill/>
        </p:spPr>
        <p:txBody>
          <a:bodyPr wrap="square" lIns="182854" tIns="146283" rIns="182854" bIns="146283" rtlCol="0">
            <a:spAutoFit/>
          </a:bodyPr>
          <a:lstStyle/>
          <a:p>
            <a:pPr defTabSz="932597">
              <a:lnSpc>
                <a:spcPts val="816"/>
              </a:lnSpc>
              <a:spcAft>
                <a:spcPts val="600"/>
              </a:spcAft>
              <a:defRPr/>
            </a:pPr>
            <a:r>
              <a:rPr lang="en-US" sz="816" kern="0" dirty="0">
                <a:solidFill>
                  <a:schemeClr val="bg1"/>
                </a:solidFill>
              </a:rPr>
              <a:t>*Windows Hello requires specialized biometric hardware. </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2512" y="-129272"/>
            <a:ext cx="6890787" cy="4306743"/>
          </a:xfrm>
          <a:prstGeom prst="rect">
            <a:avLst/>
          </a:prstGeom>
        </p:spPr>
      </p:pic>
      <p:sp>
        <p:nvSpPr>
          <p:cNvPr id="3" name="Rectangle 2"/>
          <p:cNvSpPr/>
          <p:nvPr/>
        </p:nvSpPr>
        <p:spPr>
          <a:xfrm>
            <a:off x="372761" y="2057637"/>
            <a:ext cx="6361958" cy="670445"/>
          </a:xfrm>
          <a:prstGeom prst="rect">
            <a:avLst/>
          </a:prstGeom>
        </p:spPr>
        <p:txBody>
          <a:bodyPr wrap="square">
            <a:spAutoFit/>
          </a:bodyPr>
          <a:lstStyle/>
          <a:p>
            <a:pPr defTabSz="932597">
              <a:defRPr/>
            </a:pPr>
            <a:r>
              <a:rPr lang="en-US" sz="1836" kern="0" dirty="0">
                <a:solidFill>
                  <a:schemeClr val="bg1"/>
                </a:solidFill>
              </a:rPr>
              <a:t>Help protect your business information, customer data, employee identities and, ultimately, your reputation</a:t>
            </a:r>
          </a:p>
        </p:txBody>
      </p:sp>
      <p:sp>
        <p:nvSpPr>
          <p:cNvPr id="7" name="Freeform 5"/>
          <p:cNvSpPr>
            <a:spLocks noEditPoints="1"/>
          </p:cNvSpPr>
          <p:nvPr/>
        </p:nvSpPr>
        <p:spPr bwMode="auto">
          <a:xfrm>
            <a:off x="494174" y="589098"/>
            <a:ext cx="871792" cy="1069685"/>
          </a:xfrm>
          <a:custGeom>
            <a:avLst/>
            <a:gdLst>
              <a:gd name="T0" fmla="*/ 1126 w 1304"/>
              <a:gd name="T1" fmla="*/ 408 h 1600"/>
              <a:gd name="T2" fmla="*/ 1104 w 1304"/>
              <a:gd name="T3" fmla="*/ 302 h 1600"/>
              <a:gd name="T4" fmla="*/ 1018 w 1304"/>
              <a:gd name="T5" fmla="*/ 156 h 1600"/>
              <a:gd name="T6" fmla="*/ 878 w 1304"/>
              <a:gd name="T7" fmla="*/ 52 h 1600"/>
              <a:gd name="T8" fmla="*/ 700 w 1304"/>
              <a:gd name="T9" fmla="*/ 2 h 1600"/>
              <a:gd name="T10" fmla="*/ 556 w 1304"/>
              <a:gd name="T11" fmla="*/ 8 h 1600"/>
              <a:gd name="T12" fmla="*/ 388 w 1304"/>
              <a:gd name="T13" fmla="*/ 74 h 1600"/>
              <a:gd name="T14" fmla="*/ 260 w 1304"/>
              <a:gd name="T15" fmla="*/ 190 h 1600"/>
              <a:gd name="T16" fmla="*/ 188 w 1304"/>
              <a:gd name="T17" fmla="*/ 344 h 1600"/>
              <a:gd name="T18" fmla="*/ 178 w 1304"/>
              <a:gd name="T19" fmla="*/ 430 h 1600"/>
              <a:gd name="T20" fmla="*/ 142 w 1304"/>
              <a:gd name="T21" fmla="*/ 606 h 1600"/>
              <a:gd name="T22" fmla="*/ 78 w 1304"/>
              <a:gd name="T23" fmla="*/ 642 h 1600"/>
              <a:gd name="T24" fmla="*/ 30 w 1304"/>
              <a:gd name="T25" fmla="*/ 698 h 1600"/>
              <a:gd name="T26" fmla="*/ 4 w 1304"/>
              <a:gd name="T27" fmla="*/ 768 h 1600"/>
              <a:gd name="T28" fmla="*/ 0 w 1304"/>
              <a:gd name="T29" fmla="*/ 1386 h 1600"/>
              <a:gd name="T30" fmla="*/ 18 w 1304"/>
              <a:gd name="T31" fmla="*/ 1470 h 1600"/>
              <a:gd name="T32" fmla="*/ 64 w 1304"/>
              <a:gd name="T33" fmla="*/ 1538 h 1600"/>
              <a:gd name="T34" fmla="*/ 132 w 1304"/>
              <a:gd name="T35" fmla="*/ 1584 h 1600"/>
              <a:gd name="T36" fmla="*/ 214 w 1304"/>
              <a:gd name="T37" fmla="*/ 1600 h 1600"/>
              <a:gd name="T38" fmla="*/ 1132 w 1304"/>
              <a:gd name="T39" fmla="*/ 1596 h 1600"/>
              <a:gd name="T40" fmla="*/ 1210 w 1304"/>
              <a:gd name="T41" fmla="*/ 1564 h 1600"/>
              <a:gd name="T42" fmla="*/ 1268 w 1304"/>
              <a:gd name="T43" fmla="*/ 1506 h 1600"/>
              <a:gd name="T44" fmla="*/ 1300 w 1304"/>
              <a:gd name="T45" fmla="*/ 1428 h 1600"/>
              <a:gd name="T46" fmla="*/ 1304 w 1304"/>
              <a:gd name="T47" fmla="*/ 806 h 1600"/>
              <a:gd name="T48" fmla="*/ 1290 w 1304"/>
              <a:gd name="T49" fmla="*/ 732 h 1600"/>
              <a:gd name="T50" fmla="*/ 1252 w 1304"/>
              <a:gd name="T51" fmla="*/ 668 h 1600"/>
              <a:gd name="T52" fmla="*/ 1196 w 1304"/>
              <a:gd name="T53" fmla="*/ 622 h 1600"/>
              <a:gd name="T54" fmla="*/ 1126 w 1304"/>
              <a:gd name="T55" fmla="*/ 596 h 1600"/>
              <a:gd name="T56" fmla="*/ 240 w 1304"/>
              <a:gd name="T57" fmla="*/ 392 h 1600"/>
              <a:gd name="T58" fmla="*/ 288 w 1304"/>
              <a:gd name="T59" fmla="*/ 254 h 1600"/>
              <a:gd name="T60" fmla="*/ 388 w 1304"/>
              <a:gd name="T61" fmla="*/ 144 h 1600"/>
              <a:gd name="T62" fmla="*/ 528 w 1304"/>
              <a:gd name="T63" fmla="*/ 76 h 1600"/>
              <a:gd name="T64" fmla="*/ 652 w 1304"/>
              <a:gd name="T65" fmla="*/ 60 h 1600"/>
              <a:gd name="T66" fmla="*/ 814 w 1304"/>
              <a:gd name="T67" fmla="*/ 88 h 1600"/>
              <a:gd name="T68" fmla="*/ 946 w 1304"/>
              <a:gd name="T69" fmla="*/ 168 h 1600"/>
              <a:gd name="T70" fmla="*/ 1034 w 1304"/>
              <a:gd name="T71" fmla="*/ 286 h 1600"/>
              <a:gd name="T72" fmla="*/ 1066 w 1304"/>
              <a:gd name="T73" fmla="*/ 430 h 1600"/>
              <a:gd name="T74" fmla="*/ 770 w 1304"/>
              <a:gd name="T75" fmla="*/ 1126 h 1600"/>
              <a:gd name="T76" fmla="*/ 762 w 1304"/>
              <a:gd name="T77" fmla="*/ 1172 h 1600"/>
              <a:gd name="T78" fmla="*/ 698 w 1304"/>
              <a:gd name="T79" fmla="*/ 1236 h 1600"/>
              <a:gd name="T80" fmla="*/ 652 w 1304"/>
              <a:gd name="T81" fmla="*/ 1244 h 1600"/>
              <a:gd name="T82" fmla="*/ 586 w 1304"/>
              <a:gd name="T83" fmla="*/ 1224 h 1600"/>
              <a:gd name="T84" fmla="*/ 536 w 1304"/>
              <a:gd name="T85" fmla="*/ 1150 h 1600"/>
              <a:gd name="T86" fmla="*/ 534 w 1304"/>
              <a:gd name="T87" fmla="*/ 948 h 1600"/>
              <a:gd name="T88" fmla="*/ 554 w 1304"/>
              <a:gd name="T89" fmla="*/ 882 h 1600"/>
              <a:gd name="T90" fmla="*/ 628 w 1304"/>
              <a:gd name="T91" fmla="*/ 832 h 1600"/>
              <a:gd name="T92" fmla="*/ 664 w 1304"/>
              <a:gd name="T93" fmla="*/ 830 h 1600"/>
              <a:gd name="T94" fmla="*/ 736 w 1304"/>
              <a:gd name="T95" fmla="*/ 864 h 1600"/>
              <a:gd name="T96" fmla="*/ 770 w 1304"/>
              <a:gd name="T97" fmla="*/ 936 h 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04" h="1600">
                <a:moveTo>
                  <a:pt x="1126" y="596"/>
                </a:moveTo>
                <a:lnTo>
                  <a:pt x="1126" y="430"/>
                </a:lnTo>
                <a:lnTo>
                  <a:pt x="1126" y="430"/>
                </a:lnTo>
                <a:lnTo>
                  <a:pt x="1126" y="408"/>
                </a:lnTo>
                <a:lnTo>
                  <a:pt x="1124" y="386"/>
                </a:lnTo>
                <a:lnTo>
                  <a:pt x="1120" y="364"/>
                </a:lnTo>
                <a:lnTo>
                  <a:pt x="1116" y="344"/>
                </a:lnTo>
                <a:lnTo>
                  <a:pt x="1104" y="302"/>
                </a:lnTo>
                <a:lnTo>
                  <a:pt x="1088" y="262"/>
                </a:lnTo>
                <a:lnTo>
                  <a:pt x="1068" y="226"/>
                </a:lnTo>
                <a:lnTo>
                  <a:pt x="1046" y="190"/>
                </a:lnTo>
                <a:lnTo>
                  <a:pt x="1018" y="156"/>
                </a:lnTo>
                <a:lnTo>
                  <a:pt x="988" y="126"/>
                </a:lnTo>
                <a:lnTo>
                  <a:pt x="954" y="98"/>
                </a:lnTo>
                <a:lnTo>
                  <a:pt x="918" y="74"/>
                </a:lnTo>
                <a:lnTo>
                  <a:pt x="878" y="52"/>
                </a:lnTo>
                <a:lnTo>
                  <a:pt x="836" y="34"/>
                </a:lnTo>
                <a:lnTo>
                  <a:pt x="792" y="20"/>
                </a:lnTo>
                <a:lnTo>
                  <a:pt x="748" y="8"/>
                </a:lnTo>
                <a:lnTo>
                  <a:pt x="700" y="2"/>
                </a:lnTo>
                <a:lnTo>
                  <a:pt x="652" y="0"/>
                </a:lnTo>
                <a:lnTo>
                  <a:pt x="652" y="0"/>
                </a:lnTo>
                <a:lnTo>
                  <a:pt x="604" y="2"/>
                </a:lnTo>
                <a:lnTo>
                  <a:pt x="556" y="8"/>
                </a:lnTo>
                <a:lnTo>
                  <a:pt x="512" y="20"/>
                </a:lnTo>
                <a:lnTo>
                  <a:pt x="468" y="34"/>
                </a:lnTo>
                <a:lnTo>
                  <a:pt x="426" y="52"/>
                </a:lnTo>
                <a:lnTo>
                  <a:pt x="388" y="74"/>
                </a:lnTo>
                <a:lnTo>
                  <a:pt x="350" y="98"/>
                </a:lnTo>
                <a:lnTo>
                  <a:pt x="318" y="126"/>
                </a:lnTo>
                <a:lnTo>
                  <a:pt x="286" y="156"/>
                </a:lnTo>
                <a:lnTo>
                  <a:pt x="260" y="190"/>
                </a:lnTo>
                <a:lnTo>
                  <a:pt x="236" y="226"/>
                </a:lnTo>
                <a:lnTo>
                  <a:pt x="216" y="262"/>
                </a:lnTo>
                <a:lnTo>
                  <a:pt x="200" y="302"/>
                </a:lnTo>
                <a:lnTo>
                  <a:pt x="188" y="344"/>
                </a:lnTo>
                <a:lnTo>
                  <a:pt x="184" y="364"/>
                </a:lnTo>
                <a:lnTo>
                  <a:pt x="180" y="386"/>
                </a:lnTo>
                <a:lnTo>
                  <a:pt x="178" y="408"/>
                </a:lnTo>
                <a:lnTo>
                  <a:pt x="178" y="430"/>
                </a:lnTo>
                <a:lnTo>
                  <a:pt x="178" y="596"/>
                </a:lnTo>
                <a:lnTo>
                  <a:pt x="178" y="596"/>
                </a:lnTo>
                <a:lnTo>
                  <a:pt x="160" y="600"/>
                </a:lnTo>
                <a:lnTo>
                  <a:pt x="142" y="606"/>
                </a:lnTo>
                <a:lnTo>
                  <a:pt x="124" y="612"/>
                </a:lnTo>
                <a:lnTo>
                  <a:pt x="108" y="622"/>
                </a:lnTo>
                <a:lnTo>
                  <a:pt x="92" y="632"/>
                </a:lnTo>
                <a:lnTo>
                  <a:pt x="78" y="642"/>
                </a:lnTo>
                <a:lnTo>
                  <a:pt x="64" y="654"/>
                </a:lnTo>
                <a:lnTo>
                  <a:pt x="52" y="668"/>
                </a:lnTo>
                <a:lnTo>
                  <a:pt x="40" y="682"/>
                </a:lnTo>
                <a:lnTo>
                  <a:pt x="30" y="698"/>
                </a:lnTo>
                <a:lnTo>
                  <a:pt x="22" y="714"/>
                </a:lnTo>
                <a:lnTo>
                  <a:pt x="14" y="732"/>
                </a:lnTo>
                <a:lnTo>
                  <a:pt x="8" y="750"/>
                </a:lnTo>
                <a:lnTo>
                  <a:pt x="4" y="768"/>
                </a:lnTo>
                <a:lnTo>
                  <a:pt x="2" y="788"/>
                </a:lnTo>
                <a:lnTo>
                  <a:pt x="0" y="806"/>
                </a:lnTo>
                <a:lnTo>
                  <a:pt x="0" y="1386"/>
                </a:lnTo>
                <a:lnTo>
                  <a:pt x="0" y="1386"/>
                </a:lnTo>
                <a:lnTo>
                  <a:pt x="2" y="1408"/>
                </a:lnTo>
                <a:lnTo>
                  <a:pt x="4" y="1428"/>
                </a:lnTo>
                <a:lnTo>
                  <a:pt x="10" y="1450"/>
                </a:lnTo>
                <a:lnTo>
                  <a:pt x="18" y="1470"/>
                </a:lnTo>
                <a:lnTo>
                  <a:pt x="26" y="1488"/>
                </a:lnTo>
                <a:lnTo>
                  <a:pt x="36" y="1506"/>
                </a:lnTo>
                <a:lnTo>
                  <a:pt x="50" y="1522"/>
                </a:lnTo>
                <a:lnTo>
                  <a:pt x="64" y="1538"/>
                </a:lnTo>
                <a:lnTo>
                  <a:pt x="78" y="1552"/>
                </a:lnTo>
                <a:lnTo>
                  <a:pt x="94" y="1564"/>
                </a:lnTo>
                <a:lnTo>
                  <a:pt x="112" y="1574"/>
                </a:lnTo>
                <a:lnTo>
                  <a:pt x="132" y="1584"/>
                </a:lnTo>
                <a:lnTo>
                  <a:pt x="150" y="1590"/>
                </a:lnTo>
                <a:lnTo>
                  <a:pt x="172" y="1596"/>
                </a:lnTo>
                <a:lnTo>
                  <a:pt x="192" y="1598"/>
                </a:lnTo>
                <a:lnTo>
                  <a:pt x="214" y="1600"/>
                </a:lnTo>
                <a:lnTo>
                  <a:pt x="1090" y="1600"/>
                </a:lnTo>
                <a:lnTo>
                  <a:pt x="1090" y="1600"/>
                </a:lnTo>
                <a:lnTo>
                  <a:pt x="1112" y="1598"/>
                </a:lnTo>
                <a:lnTo>
                  <a:pt x="1132" y="1596"/>
                </a:lnTo>
                <a:lnTo>
                  <a:pt x="1154" y="1590"/>
                </a:lnTo>
                <a:lnTo>
                  <a:pt x="1174" y="1584"/>
                </a:lnTo>
                <a:lnTo>
                  <a:pt x="1192" y="1574"/>
                </a:lnTo>
                <a:lnTo>
                  <a:pt x="1210" y="1564"/>
                </a:lnTo>
                <a:lnTo>
                  <a:pt x="1226" y="1552"/>
                </a:lnTo>
                <a:lnTo>
                  <a:pt x="1242" y="1538"/>
                </a:lnTo>
                <a:lnTo>
                  <a:pt x="1256" y="1522"/>
                </a:lnTo>
                <a:lnTo>
                  <a:pt x="1268" y="1506"/>
                </a:lnTo>
                <a:lnTo>
                  <a:pt x="1278" y="1488"/>
                </a:lnTo>
                <a:lnTo>
                  <a:pt x="1288" y="1470"/>
                </a:lnTo>
                <a:lnTo>
                  <a:pt x="1294" y="1450"/>
                </a:lnTo>
                <a:lnTo>
                  <a:pt x="1300" y="1428"/>
                </a:lnTo>
                <a:lnTo>
                  <a:pt x="1302" y="1408"/>
                </a:lnTo>
                <a:lnTo>
                  <a:pt x="1304" y="1386"/>
                </a:lnTo>
                <a:lnTo>
                  <a:pt x="1304" y="806"/>
                </a:lnTo>
                <a:lnTo>
                  <a:pt x="1304" y="806"/>
                </a:lnTo>
                <a:lnTo>
                  <a:pt x="1304" y="788"/>
                </a:lnTo>
                <a:lnTo>
                  <a:pt x="1300" y="768"/>
                </a:lnTo>
                <a:lnTo>
                  <a:pt x="1296" y="750"/>
                </a:lnTo>
                <a:lnTo>
                  <a:pt x="1290" y="732"/>
                </a:lnTo>
                <a:lnTo>
                  <a:pt x="1284" y="714"/>
                </a:lnTo>
                <a:lnTo>
                  <a:pt x="1274" y="698"/>
                </a:lnTo>
                <a:lnTo>
                  <a:pt x="1264" y="682"/>
                </a:lnTo>
                <a:lnTo>
                  <a:pt x="1252" y="668"/>
                </a:lnTo>
                <a:lnTo>
                  <a:pt x="1240" y="654"/>
                </a:lnTo>
                <a:lnTo>
                  <a:pt x="1226" y="642"/>
                </a:lnTo>
                <a:lnTo>
                  <a:pt x="1212" y="632"/>
                </a:lnTo>
                <a:lnTo>
                  <a:pt x="1196" y="622"/>
                </a:lnTo>
                <a:lnTo>
                  <a:pt x="1180" y="612"/>
                </a:lnTo>
                <a:lnTo>
                  <a:pt x="1162" y="606"/>
                </a:lnTo>
                <a:lnTo>
                  <a:pt x="1144" y="600"/>
                </a:lnTo>
                <a:lnTo>
                  <a:pt x="1126" y="596"/>
                </a:lnTo>
                <a:lnTo>
                  <a:pt x="1126" y="596"/>
                </a:lnTo>
                <a:close/>
                <a:moveTo>
                  <a:pt x="238" y="430"/>
                </a:moveTo>
                <a:lnTo>
                  <a:pt x="238" y="430"/>
                </a:lnTo>
                <a:lnTo>
                  <a:pt x="240" y="392"/>
                </a:lnTo>
                <a:lnTo>
                  <a:pt x="246" y="356"/>
                </a:lnTo>
                <a:lnTo>
                  <a:pt x="256" y="320"/>
                </a:lnTo>
                <a:lnTo>
                  <a:pt x="270" y="286"/>
                </a:lnTo>
                <a:lnTo>
                  <a:pt x="288" y="254"/>
                </a:lnTo>
                <a:lnTo>
                  <a:pt x="308" y="222"/>
                </a:lnTo>
                <a:lnTo>
                  <a:pt x="332" y="194"/>
                </a:lnTo>
                <a:lnTo>
                  <a:pt x="358" y="168"/>
                </a:lnTo>
                <a:lnTo>
                  <a:pt x="388" y="144"/>
                </a:lnTo>
                <a:lnTo>
                  <a:pt x="420" y="122"/>
                </a:lnTo>
                <a:lnTo>
                  <a:pt x="454" y="104"/>
                </a:lnTo>
                <a:lnTo>
                  <a:pt x="490" y="88"/>
                </a:lnTo>
                <a:lnTo>
                  <a:pt x="528" y="76"/>
                </a:lnTo>
                <a:lnTo>
                  <a:pt x="568" y="66"/>
                </a:lnTo>
                <a:lnTo>
                  <a:pt x="610" y="62"/>
                </a:lnTo>
                <a:lnTo>
                  <a:pt x="652" y="60"/>
                </a:lnTo>
                <a:lnTo>
                  <a:pt x="652" y="60"/>
                </a:lnTo>
                <a:lnTo>
                  <a:pt x="694" y="62"/>
                </a:lnTo>
                <a:lnTo>
                  <a:pt x="736" y="66"/>
                </a:lnTo>
                <a:lnTo>
                  <a:pt x="776" y="76"/>
                </a:lnTo>
                <a:lnTo>
                  <a:pt x="814" y="88"/>
                </a:lnTo>
                <a:lnTo>
                  <a:pt x="850" y="104"/>
                </a:lnTo>
                <a:lnTo>
                  <a:pt x="884" y="122"/>
                </a:lnTo>
                <a:lnTo>
                  <a:pt x="916" y="144"/>
                </a:lnTo>
                <a:lnTo>
                  <a:pt x="946" y="168"/>
                </a:lnTo>
                <a:lnTo>
                  <a:pt x="972" y="194"/>
                </a:lnTo>
                <a:lnTo>
                  <a:pt x="996" y="222"/>
                </a:lnTo>
                <a:lnTo>
                  <a:pt x="1016" y="254"/>
                </a:lnTo>
                <a:lnTo>
                  <a:pt x="1034" y="286"/>
                </a:lnTo>
                <a:lnTo>
                  <a:pt x="1048" y="320"/>
                </a:lnTo>
                <a:lnTo>
                  <a:pt x="1058" y="356"/>
                </a:lnTo>
                <a:lnTo>
                  <a:pt x="1064" y="392"/>
                </a:lnTo>
                <a:lnTo>
                  <a:pt x="1066" y="430"/>
                </a:lnTo>
                <a:lnTo>
                  <a:pt x="1066" y="592"/>
                </a:lnTo>
                <a:lnTo>
                  <a:pt x="238" y="592"/>
                </a:lnTo>
                <a:lnTo>
                  <a:pt x="238" y="430"/>
                </a:lnTo>
                <a:close/>
                <a:moveTo>
                  <a:pt x="770" y="1126"/>
                </a:moveTo>
                <a:lnTo>
                  <a:pt x="770" y="1126"/>
                </a:lnTo>
                <a:lnTo>
                  <a:pt x="770" y="1138"/>
                </a:lnTo>
                <a:lnTo>
                  <a:pt x="768" y="1150"/>
                </a:lnTo>
                <a:lnTo>
                  <a:pt x="762" y="1172"/>
                </a:lnTo>
                <a:lnTo>
                  <a:pt x="750" y="1192"/>
                </a:lnTo>
                <a:lnTo>
                  <a:pt x="736" y="1210"/>
                </a:lnTo>
                <a:lnTo>
                  <a:pt x="718" y="1224"/>
                </a:lnTo>
                <a:lnTo>
                  <a:pt x="698" y="1236"/>
                </a:lnTo>
                <a:lnTo>
                  <a:pt x="676" y="1242"/>
                </a:lnTo>
                <a:lnTo>
                  <a:pt x="664" y="1244"/>
                </a:lnTo>
                <a:lnTo>
                  <a:pt x="652" y="1244"/>
                </a:lnTo>
                <a:lnTo>
                  <a:pt x="652" y="1244"/>
                </a:lnTo>
                <a:lnTo>
                  <a:pt x="640" y="1244"/>
                </a:lnTo>
                <a:lnTo>
                  <a:pt x="628" y="1242"/>
                </a:lnTo>
                <a:lnTo>
                  <a:pt x="606" y="1236"/>
                </a:lnTo>
                <a:lnTo>
                  <a:pt x="586" y="1224"/>
                </a:lnTo>
                <a:lnTo>
                  <a:pt x="568" y="1210"/>
                </a:lnTo>
                <a:lnTo>
                  <a:pt x="554" y="1192"/>
                </a:lnTo>
                <a:lnTo>
                  <a:pt x="542" y="1172"/>
                </a:lnTo>
                <a:lnTo>
                  <a:pt x="536" y="1150"/>
                </a:lnTo>
                <a:lnTo>
                  <a:pt x="534" y="1138"/>
                </a:lnTo>
                <a:lnTo>
                  <a:pt x="534" y="1126"/>
                </a:lnTo>
                <a:lnTo>
                  <a:pt x="534" y="948"/>
                </a:lnTo>
                <a:lnTo>
                  <a:pt x="534" y="948"/>
                </a:lnTo>
                <a:lnTo>
                  <a:pt x="534" y="936"/>
                </a:lnTo>
                <a:lnTo>
                  <a:pt x="536" y="924"/>
                </a:lnTo>
                <a:lnTo>
                  <a:pt x="542" y="902"/>
                </a:lnTo>
                <a:lnTo>
                  <a:pt x="554" y="882"/>
                </a:lnTo>
                <a:lnTo>
                  <a:pt x="568" y="864"/>
                </a:lnTo>
                <a:lnTo>
                  <a:pt x="586" y="850"/>
                </a:lnTo>
                <a:lnTo>
                  <a:pt x="606" y="838"/>
                </a:lnTo>
                <a:lnTo>
                  <a:pt x="628" y="832"/>
                </a:lnTo>
                <a:lnTo>
                  <a:pt x="640" y="830"/>
                </a:lnTo>
                <a:lnTo>
                  <a:pt x="652" y="830"/>
                </a:lnTo>
                <a:lnTo>
                  <a:pt x="652" y="830"/>
                </a:lnTo>
                <a:lnTo>
                  <a:pt x="664" y="830"/>
                </a:lnTo>
                <a:lnTo>
                  <a:pt x="676" y="832"/>
                </a:lnTo>
                <a:lnTo>
                  <a:pt x="698" y="838"/>
                </a:lnTo>
                <a:lnTo>
                  <a:pt x="718" y="850"/>
                </a:lnTo>
                <a:lnTo>
                  <a:pt x="736" y="864"/>
                </a:lnTo>
                <a:lnTo>
                  <a:pt x="750" y="882"/>
                </a:lnTo>
                <a:lnTo>
                  <a:pt x="762" y="902"/>
                </a:lnTo>
                <a:lnTo>
                  <a:pt x="768" y="924"/>
                </a:lnTo>
                <a:lnTo>
                  <a:pt x="770" y="936"/>
                </a:lnTo>
                <a:lnTo>
                  <a:pt x="770" y="948"/>
                </a:lnTo>
                <a:lnTo>
                  <a:pt x="770" y="1126"/>
                </a:lnTo>
                <a:close/>
              </a:path>
            </a:pathLst>
          </a:custGeom>
          <a:solidFill>
            <a:srgbClr val="00B0F0"/>
          </a:solidFill>
          <a:ln>
            <a:noFill/>
          </a:ln>
          <a:extLst/>
        </p:spPr>
        <p:txBody>
          <a:bodyPr vert="horz" wrap="square" lIns="93260" tIns="46630" rIns="93260" bIns="46630" numCol="1" anchor="t" anchorCtr="0" compatLnSpc="1">
            <a:prstTxWarp prst="textNoShape">
              <a:avLst/>
            </a:prstTxWarp>
          </a:bodyPr>
          <a:lstStyle/>
          <a:p>
            <a:pPr defTabSz="932597">
              <a:defRPr/>
            </a:pPr>
            <a:endParaRPr lang="en-US" sz="1836" kern="0">
              <a:solidFill>
                <a:sysClr val="windowText" lastClr="000000"/>
              </a:solidFill>
            </a:endParaRPr>
          </a:p>
        </p:txBody>
      </p:sp>
      <p:sp>
        <p:nvSpPr>
          <p:cNvPr id="13" name="Rectangle 12"/>
          <p:cNvSpPr/>
          <p:nvPr/>
        </p:nvSpPr>
        <p:spPr>
          <a:xfrm>
            <a:off x="6590201" y="4218263"/>
            <a:ext cx="2316542" cy="1371694"/>
          </a:xfrm>
          <a:prstGeom prst="rect">
            <a:avLst/>
          </a:prstGeom>
        </p:spPr>
        <p:txBody>
          <a:bodyPr wrap="square">
            <a:spAutoFit/>
          </a:bodyPr>
          <a:lstStyle/>
          <a:p>
            <a:pPr defTabSz="932573">
              <a:spcAft>
                <a:spcPts val="1224"/>
              </a:spcAft>
              <a:defRPr/>
            </a:pPr>
            <a:r>
              <a:rPr lang="en-US" sz="1836" b="1" kern="0" dirty="0">
                <a:solidFill>
                  <a:schemeClr val="bg1"/>
                </a:solidFill>
                <a:latin typeface="+mj-lt"/>
              </a:rPr>
              <a:t>Employees won’t need to remember passwords</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Windows Hello*</a:t>
            </a:r>
          </a:p>
        </p:txBody>
      </p:sp>
      <p:sp>
        <p:nvSpPr>
          <p:cNvPr id="14" name="Rectangle 13"/>
          <p:cNvSpPr/>
          <p:nvPr/>
        </p:nvSpPr>
        <p:spPr>
          <a:xfrm>
            <a:off x="9371773" y="4218263"/>
            <a:ext cx="2619306" cy="1627852"/>
          </a:xfrm>
          <a:prstGeom prst="rect">
            <a:avLst/>
          </a:prstGeom>
        </p:spPr>
        <p:txBody>
          <a:bodyPr wrap="square">
            <a:spAutoFit/>
          </a:bodyPr>
          <a:lstStyle/>
          <a:p>
            <a:pPr defTabSz="932573">
              <a:spcAft>
                <a:spcPts val="1224"/>
              </a:spcAft>
              <a:defRPr/>
            </a:pPr>
            <a:r>
              <a:rPr lang="en-US" sz="1836" b="1" kern="0" dirty="0">
                <a:solidFill>
                  <a:schemeClr val="bg1"/>
                </a:solidFill>
                <a:latin typeface="+mj-lt"/>
              </a:rPr>
              <a:t>Securely separate business from personal information</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Windows Information Protection</a:t>
            </a:r>
          </a:p>
        </p:txBody>
      </p:sp>
      <p:sp>
        <p:nvSpPr>
          <p:cNvPr id="15" name="Rectangle 14"/>
          <p:cNvSpPr/>
          <p:nvPr/>
        </p:nvSpPr>
        <p:spPr>
          <a:xfrm>
            <a:off x="3711664" y="4218263"/>
            <a:ext cx="2413509" cy="1706328"/>
          </a:xfrm>
          <a:prstGeom prst="rect">
            <a:avLst/>
          </a:prstGeom>
        </p:spPr>
        <p:txBody>
          <a:bodyPr wrap="square">
            <a:spAutoFit/>
          </a:bodyPr>
          <a:lstStyle/>
          <a:p>
            <a:pPr defTabSz="932573">
              <a:spcAft>
                <a:spcPts val="1224"/>
              </a:spcAft>
              <a:buClr>
                <a:schemeClr val="accent1"/>
              </a:buClr>
              <a:buSzPct val="80000"/>
              <a:defRPr/>
            </a:pPr>
            <a:r>
              <a:rPr lang="en-US" sz="1836" b="1" kern="0" dirty="0">
                <a:solidFill>
                  <a:schemeClr val="bg1"/>
                </a:solidFill>
                <a:latin typeface="+mj-lt"/>
              </a:rPr>
              <a:t>A lost device doesn’t have to mean leaked data</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BitLocker</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BitLocker to Go</a:t>
            </a:r>
          </a:p>
        </p:txBody>
      </p:sp>
      <p:grpSp>
        <p:nvGrpSpPr>
          <p:cNvPr id="20" name="Group 19"/>
          <p:cNvGrpSpPr/>
          <p:nvPr/>
        </p:nvGrpSpPr>
        <p:grpSpPr>
          <a:xfrm>
            <a:off x="3428042" y="3940995"/>
            <a:ext cx="5665110" cy="2242092"/>
            <a:chOff x="3360266" y="3864071"/>
            <a:chExt cx="5554534" cy="2198329"/>
          </a:xfrm>
        </p:grpSpPr>
        <p:grpSp>
          <p:nvGrpSpPr>
            <p:cNvPr id="16" name="Group 15"/>
            <p:cNvGrpSpPr/>
            <p:nvPr/>
          </p:nvGrpSpPr>
          <p:grpSpPr>
            <a:xfrm>
              <a:off x="3360266" y="3864071"/>
              <a:ext cx="2752534" cy="2198329"/>
              <a:chOff x="4028792" y="1819747"/>
              <a:chExt cx="3918641" cy="4101220"/>
            </a:xfrm>
          </p:grpSpPr>
          <p:cxnSp>
            <p:nvCxnSpPr>
              <p:cNvPr id="17" name="Straight Connector 16"/>
              <p:cNvCxnSpPr/>
              <p:nvPr/>
            </p:nvCxnSpPr>
            <p:spPr>
              <a:xfrm>
                <a:off x="4028792" y="1819747"/>
                <a:ext cx="0" cy="4101220"/>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947433" y="1819747"/>
                <a:ext cx="0" cy="4101220"/>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8914800" y="3864071"/>
              <a:ext cx="0" cy="2198329"/>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34011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82" y="3329106"/>
            <a:ext cx="12434711" cy="3665419"/>
          </a:xfrm>
          <a:prstGeom prst="rect">
            <a:avLst/>
          </a:prstGeom>
          <a:gradFill>
            <a:gsLst>
              <a:gs pos="41000">
                <a:srgbClr val="002050"/>
              </a:gs>
              <a:gs pos="100000">
                <a:srgbClr val="011A38"/>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defTabSz="932597">
              <a:lnSpc>
                <a:spcPct val="90000"/>
              </a:lnSpc>
              <a:spcBef>
                <a:spcPts val="612"/>
              </a:spcBef>
              <a:defRPr/>
            </a:pPr>
            <a:endParaRPr lang="en-US" sz="2040" kern="0" dirty="0" err="1">
              <a:solidFill>
                <a:sysClr val="windowText" lastClr="000000"/>
              </a:solidFill>
            </a:endParaRPr>
          </a:p>
        </p:txBody>
      </p:sp>
      <p:sp>
        <p:nvSpPr>
          <p:cNvPr id="2" name="Title 1"/>
          <p:cNvSpPr>
            <a:spLocks noGrp="1"/>
          </p:cNvSpPr>
          <p:nvPr>
            <p:ph type="title"/>
          </p:nvPr>
        </p:nvSpPr>
        <p:spPr>
          <a:xfrm>
            <a:off x="1577467" y="685320"/>
            <a:ext cx="5876720" cy="508524"/>
          </a:xfrm>
        </p:spPr>
        <p:txBody>
          <a:bodyPr/>
          <a:lstStyle/>
          <a:p>
            <a:r>
              <a:rPr lang="en-US" dirty="0"/>
              <a:t>Best-in-class management</a:t>
            </a:r>
          </a:p>
        </p:txBody>
      </p:sp>
      <p:sp>
        <p:nvSpPr>
          <p:cNvPr id="8" name="TextBox 7"/>
          <p:cNvSpPr txBox="1"/>
          <p:nvPr/>
        </p:nvSpPr>
        <p:spPr>
          <a:xfrm>
            <a:off x="372761" y="6499271"/>
            <a:ext cx="10145328" cy="400059"/>
          </a:xfrm>
          <a:prstGeom prst="rect">
            <a:avLst/>
          </a:prstGeom>
          <a:noFill/>
        </p:spPr>
        <p:txBody>
          <a:bodyPr wrap="square" lIns="182854" tIns="146283" rIns="182854" bIns="146283" rtlCol="0">
            <a:spAutoFit/>
          </a:bodyPr>
          <a:lstStyle/>
          <a:p>
            <a:pPr defTabSz="932597">
              <a:lnSpc>
                <a:spcPts val="816"/>
              </a:lnSpc>
              <a:spcAft>
                <a:spcPts val="600"/>
              </a:spcAft>
              <a:defRPr/>
            </a:pPr>
            <a:r>
              <a:rPr lang="en-US" sz="816" kern="0" dirty="0">
                <a:solidFill>
                  <a:schemeClr val="bg1"/>
                </a:solidFill>
              </a:rPr>
              <a:t>*Azure AD sold separately. **Available in select markets. Functionality and apps may vary by market and device. </a:t>
            </a:r>
          </a:p>
        </p:txBody>
      </p:sp>
      <p:sp>
        <p:nvSpPr>
          <p:cNvPr id="3" name="Rectangle 2"/>
          <p:cNvSpPr/>
          <p:nvPr/>
        </p:nvSpPr>
        <p:spPr>
          <a:xfrm>
            <a:off x="372761" y="2057637"/>
            <a:ext cx="6361958" cy="670445"/>
          </a:xfrm>
          <a:prstGeom prst="rect">
            <a:avLst/>
          </a:prstGeom>
        </p:spPr>
        <p:txBody>
          <a:bodyPr wrap="square">
            <a:spAutoFit/>
          </a:bodyPr>
          <a:lstStyle/>
          <a:p>
            <a:pPr defTabSz="932597">
              <a:defRPr/>
            </a:pPr>
            <a:r>
              <a:rPr lang="en-US" sz="1836" kern="0" dirty="0">
                <a:solidFill>
                  <a:schemeClr val="bg1"/>
                </a:solidFill>
              </a:rPr>
              <a:t>Manage your complex IT environment, including your devices, user identities, apps and policies with ease. </a:t>
            </a:r>
          </a:p>
        </p:txBody>
      </p:sp>
      <p:sp>
        <p:nvSpPr>
          <p:cNvPr id="6" name="TextBox 5"/>
          <p:cNvSpPr txBox="1"/>
          <p:nvPr/>
        </p:nvSpPr>
        <p:spPr>
          <a:xfrm>
            <a:off x="655584" y="4193842"/>
            <a:ext cx="3977334" cy="2087459"/>
          </a:xfrm>
          <a:prstGeom prst="rect">
            <a:avLst/>
          </a:prstGeom>
          <a:noFill/>
        </p:spPr>
        <p:txBody>
          <a:bodyPr wrap="square" rtlCol="0">
            <a:spAutoFit/>
          </a:bodyPr>
          <a:lstStyle/>
          <a:p>
            <a:pPr defTabSz="932573">
              <a:spcAft>
                <a:spcPts val="1224"/>
              </a:spcAft>
              <a:defRPr/>
            </a:pPr>
            <a:r>
              <a:rPr lang="en-US" sz="1836" b="1" kern="0" dirty="0">
                <a:solidFill>
                  <a:schemeClr val="bg1"/>
                </a:solidFill>
                <a:latin typeface="+mj-lt"/>
              </a:rPr>
              <a:t>Single sign-on and more </a:t>
            </a:r>
            <a:br>
              <a:rPr lang="en-US" sz="1836" b="1" kern="0" dirty="0">
                <a:solidFill>
                  <a:schemeClr val="bg1"/>
                </a:solidFill>
                <a:latin typeface="+mj-lt"/>
              </a:rPr>
            </a:br>
            <a:r>
              <a:rPr lang="en-US" sz="1836" b="1" kern="0" dirty="0">
                <a:solidFill>
                  <a:schemeClr val="bg1"/>
                </a:solidFill>
                <a:latin typeface="+mj-lt"/>
              </a:rPr>
              <a:t>control over your devices</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Azure AD join </a:t>
            </a:r>
            <a:r>
              <a:rPr lang="en-US" sz="1632" kern="0" dirty="0">
                <a:solidFill>
                  <a:schemeClr val="bg1"/>
                </a:solidFill>
              </a:rPr>
              <a:t>*</a:t>
            </a:r>
            <a:endParaRPr lang="en-US" sz="1632" kern="0" dirty="0">
              <a:solidFill>
                <a:schemeClr val="bg1"/>
              </a:solidFill>
              <a:latin typeface="+mj-lt"/>
            </a:endParaRP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MDM Client </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Domain join  </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Group Policy</a:t>
            </a:r>
          </a:p>
        </p:txBody>
      </p:sp>
      <p:sp>
        <p:nvSpPr>
          <p:cNvPr id="13" name="Rectangle 12"/>
          <p:cNvSpPr/>
          <p:nvPr/>
        </p:nvSpPr>
        <p:spPr>
          <a:xfrm>
            <a:off x="8746254" y="4193843"/>
            <a:ext cx="3206008" cy="2001125"/>
          </a:xfrm>
          <a:prstGeom prst="rect">
            <a:avLst/>
          </a:prstGeom>
        </p:spPr>
        <p:txBody>
          <a:bodyPr wrap="square">
            <a:spAutoFit/>
          </a:bodyPr>
          <a:lstStyle/>
          <a:p>
            <a:pPr defTabSz="932573">
              <a:spcAft>
                <a:spcPts val="1224"/>
              </a:spcAft>
              <a:defRPr/>
            </a:pPr>
            <a:r>
              <a:rPr lang="en-US" sz="1836" b="1" kern="0" dirty="0">
                <a:solidFill>
                  <a:schemeClr val="bg1"/>
                </a:solidFill>
                <a:latin typeface="+mj-lt"/>
              </a:rPr>
              <a:t>Manage your business apps with flexibility and ease</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Windows Store for Business**</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Assigned Access </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Client Hyper-V</a:t>
            </a:r>
          </a:p>
        </p:txBody>
      </p:sp>
      <p:sp>
        <p:nvSpPr>
          <p:cNvPr id="15" name="Rectangle 14"/>
          <p:cNvSpPr/>
          <p:nvPr/>
        </p:nvSpPr>
        <p:spPr>
          <a:xfrm>
            <a:off x="4782798" y="4193843"/>
            <a:ext cx="3340205" cy="1418190"/>
          </a:xfrm>
          <a:prstGeom prst="rect">
            <a:avLst/>
          </a:prstGeom>
        </p:spPr>
        <p:txBody>
          <a:bodyPr wrap="square">
            <a:spAutoFit/>
          </a:bodyPr>
          <a:lstStyle/>
          <a:p>
            <a:pPr defTabSz="932573">
              <a:spcAft>
                <a:spcPts val="1224"/>
              </a:spcAft>
              <a:buClr>
                <a:schemeClr val="accent1"/>
              </a:buClr>
              <a:buSzPct val="80000"/>
              <a:defRPr/>
            </a:pPr>
            <a:r>
              <a:rPr lang="en-US" sz="1836" b="1" kern="0" dirty="0">
                <a:solidFill>
                  <a:schemeClr val="bg1"/>
                </a:solidFill>
                <a:latin typeface="+mj-lt"/>
              </a:rPr>
              <a:t>Decide when and </a:t>
            </a:r>
            <a:br>
              <a:rPr lang="en-US" sz="1836" b="1" kern="0" dirty="0">
                <a:solidFill>
                  <a:schemeClr val="bg1"/>
                </a:solidFill>
                <a:latin typeface="+mj-lt"/>
              </a:rPr>
            </a:br>
            <a:r>
              <a:rPr lang="en-US" sz="1836" b="1" kern="0" dirty="0">
                <a:solidFill>
                  <a:schemeClr val="bg1"/>
                </a:solidFill>
                <a:latin typeface="+mj-lt"/>
              </a:rPr>
              <a:t>how to update</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Deferred Updates  </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Windows Update for Business </a:t>
            </a:r>
          </a:p>
        </p:txBody>
      </p:sp>
      <p:grpSp>
        <p:nvGrpSpPr>
          <p:cNvPr id="16" name="Group 15"/>
          <p:cNvGrpSpPr/>
          <p:nvPr/>
        </p:nvGrpSpPr>
        <p:grpSpPr>
          <a:xfrm>
            <a:off x="4237765" y="3926622"/>
            <a:ext cx="3885238" cy="2242092"/>
            <a:chOff x="4028792" y="1819747"/>
            <a:chExt cx="3918641" cy="4101220"/>
          </a:xfrm>
        </p:grpSpPr>
        <p:cxnSp>
          <p:nvCxnSpPr>
            <p:cNvPr id="17" name="Straight Connector 16"/>
            <p:cNvCxnSpPr/>
            <p:nvPr/>
          </p:nvCxnSpPr>
          <p:spPr>
            <a:xfrm>
              <a:off x="4028792" y="1819747"/>
              <a:ext cx="0" cy="4101220"/>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947433" y="1819747"/>
              <a:ext cx="0" cy="4101220"/>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21" name="Picture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50410" y="283958"/>
            <a:ext cx="5999083" cy="3749427"/>
          </a:xfrm>
          <a:prstGeom prst="rect">
            <a:avLst/>
          </a:prstGeom>
        </p:spPr>
      </p:pic>
      <p:grpSp>
        <p:nvGrpSpPr>
          <p:cNvPr id="22" name="Group 4"/>
          <p:cNvGrpSpPr>
            <a:grpSpLocks noChangeAspect="1"/>
          </p:cNvGrpSpPr>
          <p:nvPr/>
        </p:nvGrpSpPr>
        <p:grpSpPr bwMode="auto">
          <a:xfrm>
            <a:off x="396582" y="608859"/>
            <a:ext cx="1180886" cy="1169970"/>
            <a:chOff x="355" y="225"/>
            <a:chExt cx="2380" cy="2358"/>
          </a:xfrm>
          <a:solidFill>
            <a:srgbClr val="00B0F0"/>
          </a:solidFill>
        </p:grpSpPr>
        <p:sp>
          <p:nvSpPr>
            <p:cNvPr id="23" name="Freeform 8"/>
            <p:cNvSpPr>
              <a:spLocks/>
            </p:cNvSpPr>
            <p:nvPr/>
          </p:nvSpPr>
          <p:spPr bwMode="auto">
            <a:xfrm>
              <a:off x="355" y="761"/>
              <a:ext cx="1822" cy="1822"/>
            </a:xfrm>
            <a:custGeom>
              <a:avLst/>
              <a:gdLst>
                <a:gd name="T0" fmla="*/ 1596 w 1822"/>
                <a:gd name="T1" fmla="*/ 1014 h 1822"/>
                <a:gd name="T2" fmla="*/ 1580 w 1822"/>
                <a:gd name="T3" fmla="*/ 1068 h 1822"/>
                <a:gd name="T4" fmla="*/ 1724 w 1822"/>
                <a:gd name="T5" fmla="*/ 1144 h 1822"/>
                <a:gd name="T6" fmla="*/ 1682 w 1822"/>
                <a:gd name="T7" fmla="*/ 1300 h 1822"/>
                <a:gd name="T8" fmla="*/ 1644 w 1822"/>
                <a:gd name="T9" fmla="*/ 1320 h 1822"/>
                <a:gd name="T10" fmla="*/ 1492 w 1822"/>
                <a:gd name="T11" fmla="*/ 1274 h 1822"/>
                <a:gd name="T12" fmla="*/ 1392 w 1822"/>
                <a:gd name="T13" fmla="*/ 1392 h 1822"/>
                <a:gd name="T14" fmla="*/ 1274 w 1822"/>
                <a:gd name="T15" fmla="*/ 1492 h 1822"/>
                <a:gd name="T16" fmla="*/ 1320 w 1822"/>
                <a:gd name="T17" fmla="*/ 1646 h 1822"/>
                <a:gd name="T18" fmla="*/ 1180 w 1822"/>
                <a:gd name="T19" fmla="*/ 1732 h 1822"/>
                <a:gd name="T20" fmla="*/ 1140 w 1822"/>
                <a:gd name="T21" fmla="*/ 1720 h 1822"/>
                <a:gd name="T22" fmla="*/ 1066 w 1822"/>
                <a:gd name="T23" fmla="*/ 1578 h 1822"/>
                <a:gd name="T24" fmla="*/ 910 w 1822"/>
                <a:gd name="T25" fmla="*/ 1590 h 1822"/>
                <a:gd name="T26" fmla="*/ 756 w 1822"/>
                <a:gd name="T27" fmla="*/ 1580 h 1822"/>
                <a:gd name="T28" fmla="*/ 680 w 1822"/>
                <a:gd name="T29" fmla="*/ 1720 h 1822"/>
                <a:gd name="T30" fmla="*/ 522 w 1822"/>
                <a:gd name="T31" fmla="*/ 1682 h 1822"/>
                <a:gd name="T32" fmla="*/ 502 w 1822"/>
                <a:gd name="T33" fmla="*/ 1652 h 1822"/>
                <a:gd name="T34" fmla="*/ 552 w 1822"/>
                <a:gd name="T35" fmla="*/ 1500 h 1822"/>
                <a:gd name="T36" fmla="*/ 454 w 1822"/>
                <a:gd name="T37" fmla="*/ 1414 h 1822"/>
                <a:gd name="T38" fmla="*/ 336 w 1822"/>
                <a:gd name="T39" fmla="*/ 1278 h 1822"/>
                <a:gd name="T40" fmla="*/ 184 w 1822"/>
                <a:gd name="T41" fmla="*/ 1318 h 1822"/>
                <a:gd name="T42" fmla="*/ 140 w 1822"/>
                <a:gd name="T43" fmla="*/ 1300 h 1822"/>
                <a:gd name="T44" fmla="*/ 98 w 1822"/>
                <a:gd name="T45" fmla="*/ 1146 h 1822"/>
                <a:gd name="T46" fmla="*/ 240 w 1822"/>
                <a:gd name="T47" fmla="*/ 1072 h 1822"/>
                <a:gd name="T48" fmla="*/ 232 w 1822"/>
                <a:gd name="T49" fmla="*/ 944 h 1822"/>
                <a:gd name="T50" fmla="*/ 246 w 1822"/>
                <a:gd name="T51" fmla="*/ 764 h 1822"/>
                <a:gd name="T52" fmla="*/ 110 w 1822"/>
                <a:gd name="T53" fmla="*/ 684 h 1822"/>
                <a:gd name="T54" fmla="*/ 90 w 1822"/>
                <a:gd name="T55" fmla="*/ 648 h 1822"/>
                <a:gd name="T56" fmla="*/ 158 w 1822"/>
                <a:gd name="T57" fmla="*/ 504 h 1822"/>
                <a:gd name="T58" fmla="*/ 308 w 1822"/>
                <a:gd name="T59" fmla="*/ 554 h 1822"/>
                <a:gd name="T60" fmla="*/ 366 w 1822"/>
                <a:gd name="T61" fmla="*/ 506 h 1822"/>
                <a:gd name="T62" fmla="*/ 534 w 1822"/>
                <a:gd name="T63" fmla="*/ 346 h 1822"/>
                <a:gd name="T64" fmla="*/ 550 w 1822"/>
                <a:gd name="T65" fmla="*/ 294 h 1822"/>
                <a:gd name="T66" fmla="*/ 508 w 1822"/>
                <a:gd name="T67" fmla="*/ 152 h 1822"/>
                <a:gd name="T68" fmla="*/ 660 w 1822"/>
                <a:gd name="T69" fmla="*/ 90 h 1822"/>
                <a:gd name="T70" fmla="*/ 734 w 1822"/>
                <a:gd name="T71" fmla="*/ 226 h 1822"/>
                <a:gd name="T72" fmla="*/ 788 w 1822"/>
                <a:gd name="T73" fmla="*/ 242 h 1822"/>
                <a:gd name="T74" fmla="*/ 812 w 1822"/>
                <a:gd name="T75" fmla="*/ 186 h 1822"/>
                <a:gd name="T76" fmla="*/ 678 w 1822"/>
                <a:gd name="T77" fmla="*/ 4 h 1822"/>
                <a:gd name="T78" fmla="*/ 450 w 1822"/>
                <a:gd name="T79" fmla="*/ 86 h 1822"/>
                <a:gd name="T80" fmla="*/ 454 w 1822"/>
                <a:gd name="T81" fmla="*/ 294 h 1822"/>
                <a:gd name="T82" fmla="*/ 194 w 1822"/>
                <a:gd name="T83" fmla="*/ 416 h 1822"/>
                <a:gd name="T84" fmla="*/ 58 w 1822"/>
                <a:gd name="T85" fmla="*/ 490 h 1822"/>
                <a:gd name="T86" fmla="*/ 20 w 1822"/>
                <a:gd name="T87" fmla="*/ 722 h 1822"/>
                <a:gd name="T88" fmla="*/ 146 w 1822"/>
                <a:gd name="T89" fmla="*/ 970 h 1822"/>
                <a:gd name="T90" fmla="*/ 10 w 1822"/>
                <a:gd name="T91" fmla="*/ 1124 h 1822"/>
                <a:gd name="T92" fmla="*/ 64 w 1822"/>
                <a:gd name="T93" fmla="*/ 1346 h 1822"/>
                <a:gd name="T94" fmla="*/ 204 w 1822"/>
                <a:gd name="T95" fmla="*/ 1404 h 1822"/>
                <a:gd name="T96" fmla="*/ 422 w 1822"/>
                <a:gd name="T97" fmla="*/ 1606 h 1822"/>
                <a:gd name="T98" fmla="*/ 448 w 1822"/>
                <a:gd name="T99" fmla="*/ 1738 h 1822"/>
                <a:gd name="T100" fmla="*/ 678 w 1822"/>
                <a:gd name="T101" fmla="*/ 1820 h 1822"/>
                <a:gd name="T102" fmla="*/ 798 w 1822"/>
                <a:gd name="T103" fmla="*/ 1670 h 1822"/>
                <a:gd name="T104" fmla="*/ 1076 w 1822"/>
                <a:gd name="T105" fmla="*/ 1778 h 1822"/>
                <a:gd name="T106" fmla="*/ 1192 w 1822"/>
                <a:gd name="T107" fmla="*/ 1820 h 1822"/>
                <a:gd name="T108" fmla="*/ 1388 w 1822"/>
                <a:gd name="T109" fmla="*/ 1718 h 1822"/>
                <a:gd name="T110" fmla="*/ 1368 w 1822"/>
                <a:gd name="T111" fmla="*/ 1528 h 1822"/>
                <a:gd name="T112" fmla="*/ 1628 w 1822"/>
                <a:gd name="T113" fmla="*/ 1406 h 1822"/>
                <a:gd name="T114" fmla="*/ 1758 w 1822"/>
                <a:gd name="T115" fmla="*/ 1346 h 1822"/>
                <a:gd name="T116" fmla="*/ 1812 w 1822"/>
                <a:gd name="T117" fmla="*/ 1122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22" h="1822">
                  <a:moveTo>
                    <a:pt x="1746" y="1056"/>
                  </a:moveTo>
                  <a:lnTo>
                    <a:pt x="1638" y="1010"/>
                  </a:lnTo>
                  <a:lnTo>
                    <a:pt x="1638" y="1010"/>
                  </a:lnTo>
                  <a:lnTo>
                    <a:pt x="1628" y="1008"/>
                  </a:lnTo>
                  <a:lnTo>
                    <a:pt x="1620" y="1008"/>
                  </a:lnTo>
                  <a:lnTo>
                    <a:pt x="1612" y="1008"/>
                  </a:lnTo>
                  <a:lnTo>
                    <a:pt x="1604" y="1012"/>
                  </a:lnTo>
                  <a:lnTo>
                    <a:pt x="1596" y="1014"/>
                  </a:lnTo>
                  <a:lnTo>
                    <a:pt x="1590" y="1020"/>
                  </a:lnTo>
                  <a:lnTo>
                    <a:pt x="1584" y="1026"/>
                  </a:lnTo>
                  <a:lnTo>
                    <a:pt x="1580" y="1034"/>
                  </a:lnTo>
                  <a:lnTo>
                    <a:pt x="1580" y="1034"/>
                  </a:lnTo>
                  <a:lnTo>
                    <a:pt x="1578" y="1044"/>
                  </a:lnTo>
                  <a:lnTo>
                    <a:pt x="1576" y="1052"/>
                  </a:lnTo>
                  <a:lnTo>
                    <a:pt x="1578" y="1060"/>
                  </a:lnTo>
                  <a:lnTo>
                    <a:pt x="1580" y="1068"/>
                  </a:lnTo>
                  <a:lnTo>
                    <a:pt x="1584" y="1076"/>
                  </a:lnTo>
                  <a:lnTo>
                    <a:pt x="1590" y="1082"/>
                  </a:lnTo>
                  <a:lnTo>
                    <a:pt x="1596" y="1088"/>
                  </a:lnTo>
                  <a:lnTo>
                    <a:pt x="1604" y="1092"/>
                  </a:lnTo>
                  <a:lnTo>
                    <a:pt x="1714" y="1138"/>
                  </a:lnTo>
                  <a:lnTo>
                    <a:pt x="1714" y="1138"/>
                  </a:lnTo>
                  <a:lnTo>
                    <a:pt x="1720" y="1140"/>
                  </a:lnTo>
                  <a:lnTo>
                    <a:pt x="1724" y="1144"/>
                  </a:lnTo>
                  <a:lnTo>
                    <a:pt x="1728" y="1150"/>
                  </a:lnTo>
                  <a:lnTo>
                    <a:pt x="1732" y="1156"/>
                  </a:lnTo>
                  <a:lnTo>
                    <a:pt x="1732" y="1156"/>
                  </a:lnTo>
                  <a:lnTo>
                    <a:pt x="1734" y="1162"/>
                  </a:lnTo>
                  <a:lnTo>
                    <a:pt x="1734" y="1168"/>
                  </a:lnTo>
                  <a:lnTo>
                    <a:pt x="1734" y="1174"/>
                  </a:lnTo>
                  <a:lnTo>
                    <a:pt x="1732" y="1180"/>
                  </a:lnTo>
                  <a:lnTo>
                    <a:pt x="1682" y="1300"/>
                  </a:lnTo>
                  <a:lnTo>
                    <a:pt x="1682" y="1300"/>
                  </a:lnTo>
                  <a:lnTo>
                    <a:pt x="1678" y="1306"/>
                  </a:lnTo>
                  <a:lnTo>
                    <a:pt x="1674" y="1312"/>
                  </a:lnTo>
                  <a:lnTo>
                    <a:pt x="1670" y="1316"/>
                  </a:lnTo>
                  <a:lnTo>
                    <a:pt x="1664" y="1318"/>
                  </a:lnTo>
                  <a:lnTo>
                    <a:pt x="1658" y="1320"/>
                  </a:lnTo>
                  <a:lnTo>
                    <a:pt x="1652" y="1320"/>
                  </a:lnTo>
                  <a:lnTo>
                    <a:pt x="1644" y="1320"/>
                  </a:lnTo>
                  <a:lnTo>
                    <a:pt x="1638" y="1318"/>
                  </a:lnTo>
                  <a:lnTo>
                    <a:pt x="1528" y="1272"/>
                  </a:lnTo>
                  <a:lnTo>
                    <a:pt x="1528" y="1272"/>
                  </a:lnTo>
                  <a:lnTo>
                    <a:pt x="1522" y="1270"/>
                  </a:lnTo>
                  <a:lnTo>
                    <a:pt x="1514" y="1270"/>
                  </a:lnTo>
                  <a:lnTo>
                    <a:pt x="1506" y="1270"/>
                  </a:lnTo>
                  <a:lnTo>
                    <a:pt x="1500" y="1272"/>
                  </a:lnTo>
                  <a:lnTo>
                    <a:pt x="1492" y="1274"/>
                  </a:lnTo>
                  <a:lnTo>
                    <a:pt x="1486" y="1278"/>
                  </a:lnTo>
                  <a:lnTo>
                    <a:pt x="1480" y="1282"/>
                  </a:lnTo>
                  <a:lnTo>
                    <a:pt x="1476" y="1288"/>
                  </a:lnTo>
                  <a:lnTo>
                    <a:pt x="1476" y="1288"/>
                  </a:lnTo>
                  <a:lnTo>
                    <a:pt x="1456" y="1316"/>
                  </a:lnTo>
                  <a:lnTo>
                    <a:pt x="1436" y="1342"/>
                  </a:lnTo>
                  <a:lnTo>
                    <a:pt x="1414" y="1368"/>
                  </a:lnTo>
                  <a:lnTo>
                    <a:pt x="1392" y="1392"/>
                  </a:lnTo>
                  <a:lnTo>
                    <a:pt x="1368" y="1414"/>
                  </a:lnTo>
                  <a:lnTo>
                    <a:pt x="1342" y="1436"/>
                  </a:lnTo>
                  <a:lnTo>
                    <a:pt x="1316" y="1456"/>
                  </a:lnTo>
                  <a:lnTo>
                    <a:pt x="1288" y="1476"/>
                  </a:lnTo>
                  <a:lnTo>
                    <a:pt x="1288" y="1476"/>
                  </a:lnTo>
                  <a:lnTo>
                    <a:pt x="1282" y="1480"/>
                  </a:lnTo>
                  <a:lnTo>
                    <a:pt x="1278" y="1486"/>
                  </a:lnTo>
                  <a:lnTo>
                    <a:pt x="1274" y="1492"/>
                  </a:lnTo>
                  <a:lnTo>
                    <a:pt x="1270" y="1500"/>
                  </a:lnTo>
                  <a:lnTo>
                    <a:pt x="1270" y="1506"/>
                  </a:lnTo>
                  <a:lnTo>
                    <a:pt x="1270" y="1514"/>
                  </a:lnTo>
                  <a:lnTo>
                    <a:pt x="1270" y="1522"/>
                  </a:lnTo>
                  <a:lnTo>
                    <a:pt x="1272" y="1530"/>
                  </a:lnTo>
                  <a:lnTo>
                    <a:pt x="1318" y="1638"/>
                  </a:lnTo>
                  <a:lnTo>
                    <a:pt x="1318" y="1638"/>
                  </a:lnTo>
                  <a:lnTo>
                    <a:pt x="1320" y="1646"/>
                  </a:lnTo>
                  <a:lnTo>
                    <a:pt x="1320" y="1652"/>
                  </a:lnTo>
                  <a:lnTo>
                    <a:pt x="1320" y="1658"/>
                  </a:lnTo>
                  <a:lnTo>
                    <a:pt x="1318" y="1664"/>
                  </a:lnTo>
                  <a:lnTo>
                    <a:pt x="1314" y="1670"/>
                  </a:lnTo>
                  <a:lnTo>
                    <a:pt x="1310" y="1674"/>
                  </a:lnTo>
                  <a:lnTo>
                    <a:pt x="1306" y="1678"/>
                  </a:lnTo>
                  <a:lnTo>
                    <a:pt x="1300" y="1682"/>
                  </a:lnTo>
                  <a:lnTo>
                    <a:pt x="1180" y="1732"/>
                  </a:lnTo>
                  <a:lnTo>
                    <a:pt x="1180" y="1732"/>
                  </a:lnTo>
                  <a:lnTo>
                    <a:pt x="1174" y="1734"/>
                  </a:lnTo>
                  <a:lnTo>
                    <a:pt x="1168" y="1734"/>
                  </a:lnTo>
                  <a:lnTo>
                    <a:pt x="1162" y="1734"/>
                  </a:lnTo>
                  <a:lnTo>
                    <a:pt x="1156" y="1732"/>
                  </a:lnTo>
                  <a:lnTo>
                    <a:pt x="1150" y="1728"/>
                  </a:lnTo>
                  <a:lnTo>
                    <a:pt x="1144" y="1724"/>
                  </a:lnTo>
                  <a:lnTo>
                    <a:pt x="1140" y="1720"/>
                  </a:lnTo>
                  <a:lnTo>
                    <a:pt x="1138" y="1714"/>
                  </a:lnTo>
                  <a:lnTo>
                    <a:pt x="1092" y="1604"/>
                  </a:lnTo>
                  <a:lnTo>
                    <a:pt x="1092" y="1604"/>
                  </a:lnTo>
                  <a:lnTo>
                    <a:pt x="1088" y="1596"/>
                  </a:lnTo>
                  <a:lnTo>
                    <a:pt x="1084" y="1590"/>
                  </a:lnTo>
                  <a:lnTo>
                    <a:pt x="1078" y="1586"/>
                  </a:lnTo>
                  <a:lnTo>
                    <a:pt x="1072" y="1582"/>
                  </a:lnTo>
                  <a:lnTo>
                    <a:pt x="1066" y="1578"/>
                  </a:lnTo>
                  <a:lnTo>
                    <a:pt x="1058" y="1578"/>
                  </a:lnTo>
                  <a:lnTo>
                    <a:pt x="1050" y="1576"/>
                  </a:lnTo>
                  <a:lnTo>
                    <a:pt x="1042" y="1578"/>
                  </a:lnTo>
                  <a:lnTo>
                    <a:pt x="1042" y="1578"/>
                  </a:lnTo>
                  <a:lnTo>
                    <a:pt x="1010" y="1584"/>
                  </a:lnTo>
                  <a:lnTo>
                    <a:pt x="978" y="1588"/>
                  </a:lnTo>
                  <a:lnTo>
                    <a:pt x="944" y="1590"/>
                  </a:lnTo>
                  <a:lnTo>
                    <a:pt x="910" y="1590"/>
                  </a:lnTo>
                  <a:lnTo>
                    <a:pt x="878" y="1590"/>
                  </a:lnTo>
                  <a:lnTo>
                    <a:pt x="844" y="1588"/>
                  </a:lnTo>
                  <a:lnTo>
                    <a:pt x="812" y="1584"/>
                  </a:lnTo>
                  <a:lnTo>
                    <a:pt x="778" y="1578"/>
                  </a:lnTo>
                  <a:lnTo>
                    <a:pt x="778" y="1578"/>
                  </a:lnTo>
                  <a:lnTo>
                    <a:pt x="772" y="1576"/>
                  </a:lnTo>
                  <a:lnTo>
                    <a:pt x="764" y="1578"/>
                  </a:lnTo>
                  <a:lnTo>
                    <a:pt x="756" y="1580"/>
                  </a:lnTo>
                  <a:lnTo>
                    <a:pt x="750" y="1582"/>
                  </a:lnTo>
                  <a:lnTo>
                    <a:pt x="744" y="1586"/>
                  </a:lnTo>
                  <a:lnTo>
                    <a:pt x="738" y="1590"/>
                  </a:lnTo>
                  <a:lnTo>
                    <a:pt x="734" y="1596"/>
                  </a:lnTo>
                  <a:lnTo>
                    <a:pt x="730" y="1604"/>
                  </a:lnTo>
                  <a:lnTo>
                    <a:pt x="684" y="1714"/>
                  </a:lnTo>
                  <a:lnTo>
                    <a:pt x="684" y="1714"/>
                  </a:lnTo>
                  <a:lnTo>
                    <a:pt x="680" y="1720"/>
                  </a:lnTo>
                  <a:lnTo>
                    <a:pt x="676" y="1724"/>
                  </a:lnTo>
                  <a:lnTo>
                    <a:pt x="672" y="1728"/>
                  </a:lnTo>
                  <a:lnTo>
                    <a:pt x="666" y="1732"/>
                  </a:lnTo>
                  <a:lnTo>
                    <a:pt x="660" y="1734"/>
                  </a:lnTo>
                  <a:lnTo>
                    <a:pt x="654" y="1734"/>
                  </a:lnTo>
                  <a:lnTo>
                    <a:pt x="648" y="1734"/>
                  </a:lnTo>
                  <a:lnTo>
                    <a:pt x="642" y="1732"/>
                  </a:lnTo>
                  <a:lnTo>
                    <a:pt x="522" y="1682"/>
                  </a:lnTo>
                  <a:lnTo>
                    <a:pt x="522" y="1682"/>
                  </a:lnTo>
                  <a:lnTo>
                    <a:pt x="516" y="1678"/>
                  </a:lnTo>
                  <a:lnTo>
                    <a:pt x="512" y="1674"/>
                  </a:lnTo>
                  <a:lnTo>
                    <a:pt x="506" y="1670"/>
                  </a:lnTo>
                  <a:lnTo>
                    <a:pt x="504" y="1664"/>
                  </a:lnTo>
                  <a:lnTo>
                    <a:pt x="504" y="1664"/>
                  </a:lnTo>
                  <a:lnTo>
                    <a:pt x="502" y="1658"/>
                  </a:lnTo>
                  <a:lnTo>
                    <a:pt x="502" y="1652"/>
                  </a:lnTo>
                  <a:lnTo>
                    <a:pt x="502" y="1646"/>
                  </a:lnTo>
                  <a:lnTo>
                    <a:pt x="504" y="1638"/>
                  </a:lnTo>
                  <a:lnTo>
                    <a:pt x="550" y="1530"/>
                  </a:lnTo>
                  <a:lnTo>
                    <a:pt x="550" y="1530"/>
                  </a:lnTo>
                  <a:lnTo>
                    <a:pt x="552" y="1522"/>
                  </a:lnTo>
                  <a:lnTo>
                    <a:pt x="552" y="1514"/>
                  </a:lnTo>
                  <a:lnTo>
                    <a:pt x="552" y="1506"/>
                  </a:lnTo>
                  <a:lnTo>
                    <a:pt x="552" y="1500"/>
                  </a:lnTo>
                  <a:lnTo>
                    <a:pt x="548" y="1492"/>
                  </a:lnTo>
                  <a:lnTo>
                    <a:pt x="544" y="1486"/>
                  </a:lnTo>
                  <a:lnTo>
                    <a:pt x="540" y="1480"/>
                  </a:lnTo>
                  <a:lnTo>
                    <a:pt x="534" y="1476"/>
                  </a:lnTo>
                  <a:lnTo>
                    <a:pt x="534" y="1476"/>
                  </a:lnTo>
                  <a:lnTo>
                    <a:pt x="506" y="1456"/>
                  </a:lnTo>
                  <a:lnTo>
                    <a:pt x="480" y="1436"/>
                  </a:lnTo>
                  <a:lnTo>
                    <a:pt x="454" y="1414"/>
                  </a:lnTo>
                  <a:lnTo>
                    <a:pt x="430" y="1392"/>
                  </a:lnTo>
                  <a:lnTo>
                    <a:pt x="408" y="1368"/>
                  </a:lnTo>
                  <a:lnTo>
                    <a:pt x="386" y="1342"/>
                  </a:lnTo>
                  <a:lnTo>
                    <a:pt x="366" y="1316"/>
                  </a:lnTo>
                  <a:lnTo>
                    <a:pt x="346" y="1288"/>
                  </a:lnTo>
                  <a:lnTo>
                    <a:pt x="346" y="1288"/>
                  </a:lnTo>
                  <a:lnTo>
                    <a:pt x="342" y="1282"/>
                  </a:lnTo>
                  <a:lnTo>
                    <a:pt x="336" y="1278"/>
                  </a:lnTo>
                  <a:lnTo>
                    <a:pt x="330" y="1274"/>
                  </a:lnTo>
                  <a:lnTo>
                    <a:pt x="322" y="1272"/>
                  </a:lnTo>
                  <a:lnTo>
                    <a:pt x="316" y="1270"/>
                  </a:lnTo>
                  <a:lnTo>
                    <a:pt x="308" y="1270"/>
                  </a:lnTo>
                  <a:lnTo>
                    <a:pt x="300" y="1270"/>
                  </a:lnTo>
                  <a:lnTo>
                    <a:pt x="294" y="1272"/>
                  </a:lnTo>
                  <a:lnTo>
                    <a:pt x="184" y="1318"/>
                  </a:lnTo>
                  <a:lnTo>
                    <a:pt x="184" y="1318"/>
                  </a:lnTo>
                  <a:lnTo>
                    <a:pt x="176" y="1320"/>
                  </a:lnTo>
                  <a:lnTo>
                    <a:pt x="170" y="1320"/>
                  </a:lnTo>
                  <a:lnTo>
                    <a:pt x="164" y="1320"/>
                  </a:lnTo>
                  <a:lnTo>
                    <a:pt x="158" y="1318"/>
                  </a:lnTo>
                  <a:lnTo>
                    <a:pt x="152" y="1316"/>
                  </a:lnTo>
                  <a:lnTo>
                    <a:pt x="148" y="1312"/>
                  </a:lnTo>
                  <a:lnTo>
                    <a:pt x="144" y="1306"/>
                  </a:lnTo>
                  <a:lnTo>
                    <a:pt x="140" y="1300"/>
                  </a:lnTo>
                  <a:lnTo>
                    <a:pt x="92" y="1180"/>
                  </a:lnTo>
                  <a:lnTo>
                    <a:pt x="92" y="1180"/>
                  </a:lnTo>
                  <a:lnTo>
                    <a:pt x="90" y="1174"/>
                  </a:lnTo>
                  <a:lnTo>
                    <a:pt x="88" y="1168"/>
                  </a:lnTo>
                  <a:lnTo>
                    <a:pt x="90" y="1162"/>
                  </a:lnTo>
                  <a:lnTo>
                    <a:pt x="92" y="1156"/>
                  </a:lnTo>
                  <a:lnTo>
                    <a:pt x="94" y="1150"/>
                  </a:lnTo>
                  <a:lnTo>
                    <a:pt x="98" y="1146"/>
                  </a:lnTo>
                  <a:lnTo>
                    <a:pt x="104" y="1142"/>
                  </a:lnTo>
                  <a:lnTo>
                    <a:pt x="110" y="1138"/>
                  </a:lnTo>
                  <a:lnTo>
                    <a:pt x="218" y="1092"/>
                  </a:lnTo>
                  <a:lnTo>
                    <a:pt x="218" y="1092"/>
                  </a:lnTo>
                  <a:lnTo>
                    <a:pt x="226" y="1088"/>
                  </a:lnTo>
                  <a:lnTo>
                    <a:pt x="232" y="1084"/>
                  </a:lnTo>
                  <a:lnTo>
                    <a:pt x="236" y="1078"/>
                  </a:lnTo>
                  <a:lnTo>
                    <a:pt x="240" y="1072"/>
                  </a:lnTo>
                  <a:lnTo>
                    <a:pt x="244" y="1066"/>
                  </a:lnTo>
                  <a:lnTo>
                    <a:pt x="246" y="1058"/>
                  </a:lnTo>
                  <a:lnTo>
                    <a:pt x="246" y="1052"/>
                  </a:lnTo>
                  <a:lnTo>
                    <a:pt x="246" y="1044"/>
                  </a:lnTo>
                  <a:lnTo>
                    <a:pt x="246" y="1044"/>
                  </a:lnTo>
                  <a:lnTo>
                    <a:pt x="240" y="1010"/>
                  </a:lnTo>
                  <a:lnTo>
                    <a:pt x="236" y="978"/>
                  </a:lnTo>
                  <a:lnTo>
                    <a:pt x="232" y="944"/>
                  </a:lnTo>
                  <a:lnTo>
                    <a:pt x="232" y="912"/>
                  </a:lnTo>
                  <a:lnTo>
                    <a:pt x="232" y="878"/>
                  </a:lnTo>
                  <a:lnTo>
                    <a:pt x="236" y="846"/>
                  </a:lnTo>
                  <a:lnTo>
                    <a:pt x="240" y="812"/>
                  </a:lnTo>
                  <a:lnTo>
                    <a:pt x="246" y="780"/>
                  </a:lnTo>
                  <a:lnTo>
                    <a:pt x="246" y="780"/>
                  </a:lnTo>
                  <a:lnTo>
                    <a:pt x="246" y="772"/>
                  </a:lnTo>
                  <a:lnTo>
                    <a:pt x="246" y="764"/>
                  </a:lnTo>
                  <a:lnTo>
                    <a:pt x="244" y="756"/>
                  </a:lnTo>
                  <a:lnTo>
                    <a:pt x="240" y="750"/>
                  </a:lnTo>
                  <a:lnTo>
                    <a:pt x="236" y="744"/>
                  </a:lnTo>
                  <a:lnTo>
                    <a:pt x="232" y="738"/>
                  </a:lnTo>
                  <a:lnTo>
                    <a:pt x="226" y="734"/>
                  </a:lnTo>
                  <a:lnTo>
                    <a:pt x="218" y="730"/>
                  </a:lnTo>
                  <a:lnTo>
                    <a:pt x="110" y="684"/>
                  </a:lnTo>
                  <a:lnTo>
                    <a:pt x="110" y="684"/>
                  </a:lnTo>
                  <a:lnTo>
                    <a:pt x="104" y="682"/>
                  </a:lnTo>
                  <a:lnTo>
                    <a:pt x="98" y="678"/>
                  </a:lnTo>
                  <a:lnTo>
                    <a:pt x="94" y="672"/>
                  </a:lnTo>
                  <a:lnTo>
                    <a:pt x="92" y="666"/>
                  </a:lnTo>
                  <a:lnTo>
                    <a:pt x="92" y="666"/>
                  </a:lnTo>
                  <a:lnTo>
                    <a:pt x="90" y="660"/>
                  </a:lnTo>
                  <a:lnTo>
                    <a:pt x="88" y="654"/>
                  </a:lnTo>
                  <a:lnTo>
                    <a:pt x="90" y="648"/>
                  </a:lnTo>
                  <a:lnTo>
                    <a:pt x="92" y="642"/>
                  </a:lnTo>
                  <a:lnTo>
                    <a:pt x="140" y="522"/>
                  </a:lnTo>
                  <a:lnTo>
                    <a:pt x="140" y="522"/>
                  </a:lnTo>
                  <a:lnTo>
                    <a:pt x="144" y="516"/>
                  </a:lnTo>
                  <a:lnTo>
                    <a:pt x="148" y="512"/>
                  </a:lnTo>
                  <a:lnTo>
                    <a:pt x="152" y="508"/>
                  </a:lnTo>
                  <a:lnTo>
                    <a:pt x="158" y="504"/>
                  </a:lnTo>
                  <a:lnTo>
                    <a:pt x="158" y="504"/>
                  </a:lnTo>
                  <a:lnTo>
                    <a:pt x="164" y="502"/>
                  </a:lnTo>
                  <a:lnTo>
                    <a:pt x="172" y="502"/>
                  </a:lnTo>
                  <a:lnTo>
                    <a:pt x="178" y="502"/>
                  </a:lnTo>
                  <a:lnTo>
                    <a:pt x="184" y="504"/>
                  </a:lnTo>
                  <a:lnTo>
                    <a:pt x="294" y="550"/>
                  </a:lnTo>
                  <a:lnTo>
                    <a:pt x="294" y="550"/>
                  </a:lnTo>
                  <a:lnTo>
                    <a:pt x="302" y="552"/>
                  </a:lnTo>
                  <a:lnTo>
                    <a:pt x="308" y="554"/>
                  </a:lnTo>
                  <a:lnTo>
                    <a:pt x="316" y="552"/>
                  </a:lnTo>
                  <a:lnTo>
                    <a:pt x="324" y="552"/>
                  </a:lnTo>
                  <a:lnTo>
                    <a:pt x="330" y="548"/>
                  </a:lnTo>
                  <a:lnTo>
                    <a:pt x="336" y="544"/>
                  </a:lnTo>
                  <a:lnTo>
                    <a:pt x="342" y="540"/>
                  </a:lnTo>
                  <a:lnTo>
                    <a:pt x="348" y="534"/>
                  </a:lnTo>
                  <a:lnTo>
                    <a:pt x="348" y="534"/>
                  </a:lnTo>
                  <a:lnTo>
                    <a:pt x="366" y="506"/>
                  </a:lnTo>
                  <a:lnTo>
                    <a:pt x="386" y="480"/>
                  </a:lnTo>
                  <a:lnTo>
                    <a:pt x="408" y="454"/>
                  </a:lnTo>
                  <a:lnTo>
                    <a:pt x="432" y="430"/>
                  </a:lnTo>
                  <a:lnTo>
                    <a:pt x="456" y="408"/>
                  </a:lnTo>
                  <a:lnTo>
                    <a:pt x="480" y="386"/>
                  </a:lnTo>
                  <a:lnTo>
                    <a:pt x="506" y="366"/>
                  </a:lnTo>
                  <a:lnTo>
                    <a:pt x="534" y="346"/>
                  </a:lnTo>
                  <a:lnTo>
                    <a:pt x="534" y="346"/>
                  </a:lnTo>
                  <a:lnTo>
                    <a:pt x="540" y="342"/>
                  </a:lnTo>
                  <a:lnTo>
                    <a:pt x="546" y="336"/>
                  </a:lnTo>
                  <a:lnTo>
                    <a:pt x="548" y="330"/>
                  </a:lnTo>
                  <a:lnTo>
                    <a:pt x="552" y="322"/>
                  </a:lnTo>
                  <a:lnTo>
                    <a:pt x="554" y="316"/>
                  </a:lnTo>
                  <a:lnTo>
                    <a:pt x="554" y="308"/>
                  </a:lnTo>
                  <a:lnTo>
                    <a:pt x="552" y="300"/>
                  </a:lnTo>
                  <a:lnTo>
                    <a:pt x="550" y="294"/>
                  </a:lnTo>
                  <a:lnTo>
                    <a:pt x="504" y="184"/>
                  </a:lnTo>
                  <a:lnTo>
                    <a:pt x="504" y="184"/>
                  </a:lnTo>
                  <a:lnTo>
                    <a:pt x="502" y="178"/>
                  </a:lnTo>
                  <a:lnTo>
                    <a:pt x="502" y="172"/>
                  </a:lnTo>
                  <a:lnTo>
                    <a:pt x="502" y="164"/>
                  </a:lnTo>
                  <a:lnTo>
                    <a:pt x="504" y="158"/>
                  </a:lnTo>
                  <a:lnTo>
                    <a:pt x="504" y="158"/>
                  </a:lnTo>
                  <a:lnTo>
                    <a:pt x="508" y="152"/>
                  </a:lnTo>
                  <a:lnTo>
                    <a:pt x="512" y="148"/>
                  </a:lnTo>
                  <a:lnTo>
                    <a:pt x="516" y="144"/>
                  </a:lnTo>
                  <a:lnTo>
                    <a:pt x="522" y="140"/>
                  </a:lnTo>
                  <a:lnTo>
                    <a:pt x="642" y="90"/>
                  </a:lnTo>
                  <a:lnTo>
                    <a:pt x="642" y="90"/>
                  </a:lnTo>
                  <a:lnTo>
                    <a:pt x="648" y="90"/>
                  </a:lnTo>
                  <a:lnTo>
                    <a:pt x="654" y="88"/>
                  </a:lnTo>
                  <a:lnTo>
                    <a:pt x="660" y="90"/>
                  </a:lnTo>
                  <a:lnTo>
                    <a:pt x="666" y="90"/>
                  </a:lnTo>
                  <a:lnTo>
                    <a:pt x="672" y="94"/>
                  </a:lnTo>
                  <a:lnTo>
                    <a:pt x="678" y="98"/>
                  </a:lnTo>
                  <a:lnTo>
                    <a:pt x="682" y="102"/>
                  </a:lnTo>
                  <a:lnTo>
                    <a:pt x="684" y="108"/>
                  </a:lnTo>
                  <a:lnTo>
                    <a:pt x="730" y="218"/>
                  </a:lnTo>
                  <a:lnTo>
                    <a:pt x="730" y="218"/>
                  </a:lnTo>
                  <a:lnTo>
                    <a:pt x="734" y="226"/>
                  </a:lnTo>
                  <a:lnTo>
                    <a:pt x="740" y="234"/>
                  </a:lnTo>
                  <a:lnTo>
                    <a:pt x="746" y="238"/>
                  </a:lnTo>
                  <a:lnTo>
                    <a:pt x="754" y="242"/>
                  </a:lnTo>
                  <a:lnTo>
                    <a:pt x="762" y="244"/>
                  </a:lnTo>
                  <a:lnTo>
                    <a:pt x="770" y="246"/>
                  </a:lnTo>
                  <a:lnTo>
                    <a:pt x="778" y="244"/>
                  </a:lnTo>
                  <a:lnTo>
                    <a:pt x="788" y="242"/>
                  </a:lnTo>
                  <a:lnTo>
                    <a:pt x="788" y="242"/>
                  </a:lnTo>
                  <a:lnTo>
                    <a:pt x="796" y="238"/>
                  </a:lnTo>
                  <a:lnTo>
                    <a:pt x="802" y="232"/>
                  </a:lnTo>
                  <a:lnTo>
                    <a:pt x="808" y="226"/>
                  </a:lnTo>
                  <a:lnTo>
                    <a:pt x="812" y="218"/>
                  </a:lnTo>
                  <a:lnTo>
                    <a:pt x="814" y="210"/>
                  </a:lnTo>
                  <a:lnTo>
                    <a:pt x="814" y="202"/>
                  </a:lnTo>
                  <a:lnTo>
                    <a:pt x="814" y="194"/>
                  </a:lnTo>
                  <a:lnTo>
                    <a:pt x="812" y="186"/>
                  </a:lnTo>
                  <a:lnTo>
                    <a:pt x="766" y="76"/>
                  </a:lnTo>
                  <a:lnTo>
                    <a:pt x="766" y="76"/>
                  </a:lnTo>
                  <a:lnTo>
                    <a:pt x="760" y="64"/>
                  </a:lnTo>
                  <a:lnTo>
                    <a:pt x="754" y="54"/>
                  </a:lnTo>
                  <a:lnTo>
                    <a:pt x="738" y="36"/>
                  </a:lnTo>
                  <a:lnTo>
                    <a:pt x="720" y="20"/>
                  </a:lnTo>
                  <a:lnTo>
                    <a:pt x="700" y="10"/>
                  </a:lnTo>
                  <a:lnTo>
                    <a:pt x="678" y="4"/>
                  </a:lnTo>
                  <a:lnTo>
                    <a:pt x="654" y="0"/>
                  </a:lnTo>
                  <a:lnTo>
                    <a:pt x="632" y="2"/>
                  </a:lnTo>
                  <a:lnTo>
                    <a:pt x="620" y="6"/>
                  </a:lnTo>
                  <a:lnTo>
                    <a:pt x="608" y="10"/>
                  </a:lnTo>
                  <a:lnTo>
                    <a:pt x="488" y="60"/>
                  </a:lnTo>
                  <a:lnTo>
                    <a:pt x="488" y="60"/>
                  </a:lnTo>
                  <a:lnTo>
                    <a:pt x="468" y="70"/>
                  </a:lnTo>
                  <a:lnTo>
                    <a:pt x="450" y="86"/>
                  </a:lnTo>
                  <a:lnTo>
                    <a:pt x="434" y="104"/>
                  </a:lnTo>
                  <a:lnTo>
                    <a:pt x="422" y="124"/>
                  </a:lnTo>
                  <a:lnTo>
                    <a:pt x="422" y="124"/>
                  </a:lnTo>
                  <a:lnTo>
                    <a:pt x="416" y="148"/>
                  </a:lnTo>
                  <a:lnTo>
                    <a:pt x="414" y="172"/>
                  </a:lnTo>
                  <a:lnTo>
                    <a:pt x="416" y="194"/>
                  </a:lnTo>
                  <a:lnTo>
                    <a:pt x="422" y="218"/>
                  </a:lnTo>
                  <a:lnTo>
                    <a:pt x="454" y="294"/>
                  </a:lnTo>
                  <a:lnTo>
                    <a:pt x="454" y="294"/>
                  </a:lnTo>
                  <a:lnTo>
                    <a:pt x="410" y="330"/>
                  </a:lnTo>
                  <a:lnTo>
                    <a:pt x="368" y="368"/>
                  </a:lnTo>
                  <a:lnTo>
                    <a:pt x="330" y="410"/>
                  </a:lnTo>
                  <a:lnTo>
                    <a:pt x="294" y="456"/>
                  </a:lnTo>
                  <a:lnTo>
                    <a:pt x="216" y="424"/>
                  </a:lnTo>
                  <a:lnTo>
                    <a:pt x="216" y="424"/>
                  </a:lnTo>
                  <a:lnTo>
                    <a:pt x="194" y="416"/>
                  </a:lnTo>
                  <a:lnTo>
                    <a:pt x="170" y="414"/>
                  </a:lnTo>
                  <a:lnTo>
                    <a:pt x="148" y="416"/>
                  </a:lnTo>
                  <a:lnTo>
                    <a:pt x="124" y="424"/>
                  </a:lnTo>
                  <a:lnTo>
                    <a:pt x="124" y="424"/>
                  </a:lnTo>
                  <a:lnTo>
                    <a:pt x="104" y="434"/>
                  </a:lnTo>
                  <a:lnTo>
                    <a:pt x="86" y="450"/>
                  </a:lnTo>
                  <a:lnTo>
                    <a:pt x="70" y="468"/>
                  </a:lnTo>
                  <a:lnTo>
                    <a:pt x="58" y="490"/>
                  </a:lnTo>
                  <a:lnTo>
                    <a:pt x="10" y="608"/>
                  </a:lnTo>
                  <a:lnTo>
                    <a:pt x="10" y="608"/>
                  </a:lnTo>
                  <a:lnTo>
                    <a:pt x="2" y="632"/>
                  </a:lnTo>
                  <a:lnTo>
                    <a:pt x="0" y="654"/>
                  </a:lnTo>
                  <a:lnTo>
                    <a:pt x="2" y="678"/>
                  </a:lnTo>
                  <a:lnTo>
                    <a:pt x="10" y="702"/>
                  </a:lnTo>
                  <a:lnTo>
                    <a:pt x="10" y="702"/>
                  </a:lnTo>
                  <a:lnTo>
                    <a:pt x="20" y="722"/>
                  </a:lnTo>
                  <a:lnTo>
                    <a:pt x="36" y="740"/>
                  </a:lnTo>
                  <a:lnTo>
                    <a:pt x="54" y="756"/>
                  </a:lnTo>
                  <a:lnTo>
                    <a:pt x="74" y="766"/>
                  </a:lnTo>
                  <a:lnTo>
                    <a:pt x="152" y="798"/>
                  </a:lnTo>
                  <a:lnTo>
                    <a:pt x="152" y="798"/>
                  </a:lnTo>
                  <a:lnTo>
                    <a:pt x="146" y="856"/>
                  </a:lnTo>
                  <a:lnTo>
                    <a:pt x="144" y="912"/>
                  </a:lnTo>
                  <a:lnTo>
                    <a:pt x="146" y="970"/>
                  </a:lnTo>
                  <a:lnTo>
                    <a:pt x="152" y="1026"/>
                  </a:lnTo>
                  <a:lnTo>
                    <a:pt x="74" y="1058"/>
                  </a:lnTo>
                  <a:lnTo>
                    <a:pt x="74" y="1058"/>
                  </a:lnTo>
                  <a:lnTo>
                    <a:pt x="64" y="1064"/>
                  </a:lnTo>
                  <a:lnTo>
                    <a:pt x="54" y="1070"/>
                  </a:lnTo>
                  <a:lnTo>
                    <a:pt x="34" y="1084"/>
                  </a:lnTo>
                  <a:lnTo>
                    <a:pt x="20" y="1104"/>
                  </a:lnTo>
                  <a:lnTo>
                    <a:pt x="10" y="1124"/>
                  </a:lnTo>
                  <a:lnTo>
                    <a:pt x="2" y="1146"/>
                  </a:lnTo>
                  <a:lnTo>
                    <a:pt x="0" y="1168"/>
                  </a:lnTo>
                  <a:lnTo>
                    <a:pt x="2" y="1192"/>
                  </a:lnTo>
                  <a:lnTo>
                    <a:pt x="6" y="1204"/>
                  </a:lnTo>
                  <a:lnTo>
                    <a:pt x="10" y="1216"/>
                  </a:lnTo>
                  <a:lnTo>
                    <a:pt x="58" y="1334"/>
                  </a:lnTo>
                  <a:lnTo>
                    <a:pt x="58" y="1334"/>
                  </a:lnTo>
                  <a:lnTo>
                    <a:pt x="64" y="1346"/>
                  </a:lnTo>
                  <a:lnTo>
                    <a:pt x="70" y="1356"/>
                  </a:lnTo>
                  <a:lnTo>
                    <a:pt x="86" y="1374"/>
                  </a:lnTo>
                  <a:lnTo>
                    <a:pt x="104" y="1388"/>
                  </a:lnTo>
                  <a:lnTo>
                    <a:pt x="124" y="1400"/>
                  </a:lnTo>
                  <a:lnTo>
                    <a:pt x="146" y="1406"/>
                  </a:lnTo>
                  <a:lnTo>
                    <a:pt x="170" y="1408"/>
                  </a:lnTo>
                  <a:lnTo>
                    <a:pt x="192" y="1406"/>
                  </a:lnTo>
                  <a:lnTo>
                    <a:pt x="204" y="1404"/>
                  </a:lnTo>
                  <a:lnTo>
                    <a:pt x="216" y="1400"/>
                  </a:lnTo>
                  <a:lnTo>
                    <a:pt x="294" y="1368"/>
                  </a:lnTo>
                  <a:lnTo>
                    <a:pt x="294" y="1368"/>
                  </a:lnTo>
                  <a:lnTo>
                    <a:pt x="330" y="1412"/>
                  </a:lnTo>
                  <a:lnTo>
                    <a:pt x="368" y="1454"/>
                  </a:lnTo>
                  <a:lnTo>
                    <a:pt x="410" y="1492"/>
                  </a:lnTo>
                  <a:lnTo>
                    <a:pt x="454" y="1528"/>
                  </a:lnTo>
                  <a:lnTo>
                    <a:pt x="422" y="1606"/>
                  </a:lnTo>
                  <a:lnTo>
                    <a:pt x="422" y="1606"/>
                  </a:lnTo>
                  <a:lnTo>
                    <a:pt x="416" y="1628"/>
                  </a:lnTo>
                  <a:lnTo>
                    <a:pt x="414" y="1652"/>
                  </a:lnTo>
                  <a:lnTo>
                    <a:pt x="416" y="1674"/>
                  </a:lnTo>
                  <a:lnTo>
                    <a:pt x="422" y="1698"/>
                  </a:lnTo>
                  <a:lnTo>
                    <a:pt x="422" y="1698"/>
                  </a:lnTo>
                  <a:lnTo>
                    <a:pt x="434" y="1718"/>
                  </a:lnTo>
                  <a:lnTo>
                    <a:pt x="448" y="1738"/>
                  </a:lnTo>
                  <a:lnTo>
                    <a:pt x="466" y="1752"/>
                  </a:lnTo>
                  <a:lnTo>
                    <a:pt x="488" y="1764"/>
                  </a:lnTo>
                  <a:lnTo>
                    <a:pt x="608" y="1814"/>
                  </a:lnTo>
                  <a:lnTo>
                    <a:pt x="608" y="1814"/>
                  </a:lnTo>
                  <a:lnTo>
                    <a:pt x="618" y="1818"/>
                  </a:lnTo>
                  <a:lnTo>
                    <a:pt x="630" y="1820"/>
                  </a:lnTo>
                  <a:lnTo>
                    <a:pt x="654" y="1822"/>
                  </a:lnTo>
                  <a:lnTo>
                    <a:pt x="678" y="1820"/>
                  </a:lnTo>
                  <a:lnTo>
                    <a:pt x="700" y="1812"/>
                  </a:lnTo>
                  <a:lnTo>
                    <a:pt x="720" y="1802"/>
                  </a:lnTo>
                  <a:lnTo>
                    <a:pt x="738" y="1788"/>
                  </a:lnTo>
                  <a:lnTo>
                    <a:pt x="754" y="1770"/>
                  </a:lnTo>
                  <a:lnTo>
                    <a:pt x="760" y="1758"/>
                  </a:lnTo>
                  <a:lnTo>
                    <a:pt x="766" y="1748"/>
                  </a:lnTo>
                  <a:lnTo>
                    <a:pt x="798" y="1670"/>
                  </a:lnTo>
                  <a:lnTo>
                    <a:pt x="798" y="1670"/>
                  </a:lnTo>
                  <a:lnTo>
                    <a:pt x="854" y="1676"/>
                  </a:lnTo>
                  <a:lnTo>
                    <a:pt x="910" y="1680"/>
                  </a:lnTo>
                  <a:lnTo>
                    <a:pt x="968" y="1676"/>
                  </a:lnTo>
                  <a:lnTo>
                    <a:pt x="1024" y="1670"/>
                  </a:lnTo>
                  <a:lnTo>
                    <a:pt x="1056" y="1748"/>
                  </a:lnTo>
                  <a:lnTo>
                    <a:pt x="1056" y="1748"/>
                  </a:lnTo>
                  <a:lnTo>
                    <a:pt x="1064" y="1764"/>
                  </a:lnTo>
                  <a:lnTo>
                    <a:pt x="1076" y="1778"/>
                  </a:lnTo>
                  <a:lnTo>
                    <a:pt x="1088" y="1792"/>
                  </a:lnTo>
                  <a:lnTo>
                    <a:pt x="1102" y="1802"/>
                  </a:lnTo>
                  <a:lnTo>
                    <a:pt x="1118" y="1810"/>
                  </a:lnTo>
                  <a:lnTo>
                    <a:pt x="1134" y="1818"/>
                  </a:lnTo>
                  <a:lnTo>
                    <a:pt x="1150" y="1822"/>
                  </a:lnTo>
                  <a:lnTo>
                    <a:pt x="1168" y="1822"/>
                  </a:lnTo>
                  <a:lnTo>
                    <a:pt x="1168" y="1822"/>
                  </a:lnTo>
                  <a:lnTo>
                    <a:pt x="1192" y="1820"/>
                  </a:lnTo>
                  <a:lnTo>
                    <a:pt x="1202" y="1818"/>
                  </a:lnTo>
                  <a:lnTo>
                    <a:pt x="1214" y="1814"/>
                  </a:lnTo>
                  <a:lnTo>
                    <a:pt x="1334" y="1764"/>
                  </a:lnTo>
                  <a:lnTo>
                    <a:pt x="1334" y="1764"/>
                  </a:lnTo>
                  <a:lnTo>
                    <a:pt x="1344" y="1758"/>
                  </a:lnTo>
                  <a:lnTo>
                    <a:pt x="1356" y="1752"/>
                  </a:lnTo>
                  <a:lnTo>
                    <a:pt x="1374" y="1736"/>
                  </a:lnTo>
                  <a:lnTo>
                    <a:pt x="1388" y="1718"/>
                  </a:lnTo>
                  <a:lnTo>
                    <a:pt x="1398" y="1698"/>
                  </a:lnTo>
                  <a:lnTo>
                    <a:pt x="1406" y="1676"/>
                  </a:lnTo>
                  <a:lnTo>
                    <a:pt x="1408" y="1652"/>
                  </a:lnTo>
                  <a:lnTo>
                    <a:pt x="1406" y="1630"/>
                  </a:lnTo>
                  <a:lnTo>
                    <a:pt x="1404" y="1618"/>
                  </a:lnTo>
                  <a:lnTo>
                    <a:pt x="1400" y="1606"/>
                  </a:lnTo>
                  <a:lnTo>
                    <a:pt x="1368" y="1528"/>
                  </a:lnTo>
                  <a:lnTo>
                    <a:pt x="1368" y="1528"/>
                  </a:lnTo>
                  <a:lnTo>
                    <a:pt x="1412" y="1494"/>
                  </a:lnTo>
                  <a:lnTo>
                    <a:pt x="1454" y="1454"/>
                  </a:lnTo>
                  <a:lnTo>
                    <a:pt x="1492" y="1412"/>
                  </a:lnTo>
                  <a:lnTo>
                    <a:pt x="1528" y="1368"/>
                  </a:lnTo>
                  <a:lnTo>
                    <a:pt x="1606" y="1400"/>
                  </a:lnTo>
                  <a:lnTo>
                    <a:pt x="1606" y="1400"/>
                  </a:lnTo>
                  <a:lnTo>
                    <a:pt x="1616" y="1404"/>
                  </a:lnTo>
                  <a:lnTo>
                    <a:pt x="1628" y="1406"/>
                  </a:lnTo>
                  <a:lnTo>
                    <a:pt x="1640" y="1408"/>
                  </a:lnTo>
                  <a:lnTo>
                    <a:pt x="1652" y="1410"/>
                  </a:lnTo>
                  <a:lnTo>
                    <a:pt x="1676" y="1406"/>
                  </a:lnTo>
                  <a:lnTo>
                    <a:pt x="1698" y="1400"/>
                  </a:lnTo>
                  <a:lnTo>
                    <a:pt x="1718" y="1388"/>
                  </a:lnTo>
                  <a:lnTo>
                    <a:pt x="1736" y="1374"/>
                  </a:lnTo>
                  <a:lnTo>
                    <a:pt x="1752" y="1356"/>
                  </a:lnTo>
                  <a:lnTo>
                    <a:pt x="1758" y="1346"/>
                  </a:lnTo>
                  <a:lnTo>
                    <a:pt x="1762" y="1334"/>
                  </a:lnTo>
                  <a:lnTo>
                    <a:pt x="1812" y="1214"/>
                  </a:lnTo>
                  <a:lnTo>
                    <a:pt x="1812" y="1214"/>
                  </a:lnTo>
                  <a:lnTo>
                    <a:pt x="1820" y="1192"/>
                  </a:lnTo>
                  <a:lnTo>
                    <a:pt x="1822" y="1168"/>
                  </a:lnTo>
                  <a:lnTo>
                    <a:pt x="1820" y="1146"/>
                  </a:lnTo>
                  <a:lnTo>
                    <a:pt x="1812" y="1122"/>
                  </a:lnTo>
                  <a:lnTo>
                    <a:pt x="1812" y="1122"/>
                  </a:lnTo>
                  <a:lnTo>
                    <a:pt x="1802" y="1102"/>
                  </a:lnTo>
                  <a:lnTo>
                    <a:pt x="1786" y="1084"/>
                  </a:lnTo>
                  <a:lnTo>
                    <a:pt x="1768" y="1068"/>
                  </a:lnTo>
                  <a:lnTo>
                    <a:pt x="1746" y="1056"/>
                  </a:lnTo>
                  <a:lnTo>
                    <a:pt x="1746" y="10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a:solidFill>
                  <a:sysClr val="windowText" lastClr="000000"/>
                </a:solidFill>
              </a:endParaRPr>
            </a:p>
          </p:txBody>
        </p:sp>
        <p:sp>
          <p:nvSpPr>
            <p:cNvPr id="24" name="Freeform 9"/>
            <p:cNvSpPr>
              <a:spLocks/>
            </p:cNvSpPr>
            <p:nvPr/>
          </p:nvSpPr>
          <p:spPr bwMode="auto">
            <a:xfrm>
              <a:off x="877" y="1285"/>
              <a:ext cx="776" cy="776"/>
            </a:xfrm>
            <a:custGeom>
              <a:avLst/>
              <a:gdLst>
                <a:gd name="T0" fmla="*/ 2 w 776"/>
                <a:gd name="T1" fmla="*/ 428 h 776"/>
                <a:gd name="T2" fmla="*/ 30 w 776"/>
                <a:gd name="T3" fmla="*/ 538 h 776"/>
                <a:gd name="T4" fmla="*/ 90 w 776"/>
                <a:gd name="T5" fmla="*/ 636 h 776"/>
                <a:gd name="T6" fmla="*/ 144 w 776"/>
                <a:gd name="T7" fmla="*/ 690 h 776"/>
                <a:gd name="T8" fmla="*/ 240 w 776"/>
                <a:gd name="T9" fmla="*/ 746 h 776"/>
                <a:gd name="T10" fmla="*/ 350 w 776"/>
                <a:gd name="T11" fmla="*/ 774 h 776"/>
                <a:gd name="T12" fmla="*/ 390 w 776"/>
                <a:gd name="T13" fmla="*/ 776 h 776"/>
                <a:gd name="T14" fmla="*/ 468 w 776"/>
                <a:gd name="T15" fmla="*/ 768 h 776"/>
                <a:gd name="T16" fmla="*/ 574 w 776"/>
                <a:gd name="T17" fmla="*/ 728 h 776"/>
                <a:gd name="T18" fmla="*/ 664 w 776"/>
                <a:gd name="T19" fmla="*/ 660 h 776"/>
                <a:gd name="T20" fmla="*/ 712 w 776"/>
                <a:gd name="T21" fmla="*/ 600 h 776"/>
                <a:gd name="T22" fmla="*/ 760 w 776"/>
                <a:gd name="T23" fmla="*/ 498 h 776"/>
                <a:gd name="T24" fmla="*/ 776 w 776"/>
                <a:gd name="T25" fmla="*/ 384 h 776"/>
                <a:gd name="T26" fmla="*/ 772 w 776"/>
                <a:gd name="T27" fmla="*/ 368 h 776"/>
                <a:gd name="T28" fmla="*/ 756 w 776"/>
                <a:gd name="T29" fmla="*/ 348 h 776"/>
                <a:gd name="T30" fmla="*/ 732 w 776"/>
                <a:gd name="T31" fmla="*/ 340 h 776"/>
                <a:gd name="T32" fmla="*/ 732 w 776"/>
                <a:gd name="T33" fmla="*/ 340 h 776"/>
                <a:gd name="T34" fmla="*/ 708 w 776"/>
                <a:gd name="T35" fmla="*/ 348 h 776"/>
                <a:gd name="T36" fmla="*/ 692 w 776"/>
                <a:gd name="T37" fmla="*/ 368 h 776"/>
                <a:gd name="T38" fmla="*/ 688 w 776"/>
                <a:gd name="T39" fmla="*/ 386 h 776"/>
                <a:gd name="T40" fmla="*/ 676 w 776"/>
                <a:gd name="T41" fmla="*/ 472 h 776"/>
                <a:gd name="T42" fmla="*/ 638 w 776"/>
                <a:gd name="T43" fmla="*/ 552 h 776"/>
                <a:gd name="T44" fmla="*/ 602 w 776"/>
                <a:gd name="T45" fmla="*/ 598 h 776"/>
                <a:gd name="T46" fmla="*/ 530 w 776"/>
                <a:gd name="T47" fmla="*/ 652 h 776"/>
                <a:gd name="T48" fmla="*/ 448 w 776"/>
                <a:gd name="T49" fmla="*/ 682 h 776"/>
                <a:gd name="T50" fmla="*/ 390 w 776"/>
                <a:gd name="T51" fmla="*/ 688 h 776"/>
                <a:gd name="T52" fmla="*/ 358 w 776"/>
                <a:gd name="T53" fmla="*/ 686 h 776"/>
                <a:gd name="T54" fmla="*/ 274 w 776"/>
                <a:gd name="T55" fmla="*/ 666 h 776"/>
                <a:gd name="T56" fmla="*/ 198 w 776"/>
                <a:gd name="T57" fmla="*/ 620 h 776"/>
                <a:gd name="T58" fmla="*/ 156 w 776"/>
                <a:gd name="T59" fmla="*/ 580 h 776"/>
                <a:gd name="T60" fmla="*/ 110 w 776"/>
                <a:gd name="T61" fmla="*/ 504 h 776"/>
                <a:gd name="T62" fmla="*/ 88 w 776"/>
                <a:gd name="T63" fmla="*/ 420 h 776"/>
                <a:gd name="T64" fmla="*/ 88 w 776"/>
                <a:gd name="T65" fmla="*/ 360 h 776"/>
                <a:gd name="T66" fmla="*/ 110 w 776"/>
                <a:gd name="T67" fmla="*/ 274 h 776"/>
                <a:gd name="T68" fmla="*/ 154 w 776"/>
                <a:gd name="T69" fmla="*/ 198 h 776"/>
                <a:gd name="T70" fmla="*/ 196 w 776"/>
                <a:gd name="T71" fmla="*/ 156 h 776"/>
                <a:gd name="T72" fmla="*/ 272 w 776"/>
                <a:gd name="T73" fmla="*/ 110 h 776"/>
                <a:gd name="T74" fmla="*/ 356 w 776"/>
                <a:gd name="T75" fmla="*/ 88 h 776"/>
                <a:gd name="T76" fmla="*/ 396 w 776"/>
                <a:gd name="T77" fmla="*/ 86 h 776"/>
                <a:gd name="T78" fmla="*/ 418 w 776"/>
                <a:gd name="T79" fmla="*/ 74 h 776"/>
                <a:gd name="T80" fmla="*/ 430 w 776"/>
                <a:gd name="T81" fmla="*/ 52 h 776"/>
                <a:gd name="T82" fmla="*/ 430 w 776"/>
                <a:gd name="T83" fmla="*/ 34 h 776"/>
                <a:gd name="T84" fmla="*/ 418 w 776"/>
                <a:gd name="T85" fmla="*/ 12 h 776"/>
                <a:gd name="T86" fmla="*/ 394 w 776"/>
                <a:gd name="T87" fmla="*/ 0 h 776"/>
                <a:gd name="T88" fmla="*/ 386 w 776"/>
                <a:gd name="T89" fmla="*/ 0 h 776"/>
                <a:gd name="T90" fmla="*/ 308 w 776"/>
                <a:gd name="T91" fmla="*/ 8 h 776"/>
                <a:gd name="T92" fmla="*/ 202 w 776"/>
                <a:gd name="T93" fmla="*/ 46 h 776"/>
                <a:gd name="T94" fmla="*/ 112 w 776"/>
                <a:gd name="T95" fmla="*/ 114 h 776"/>
                <a:gd name="T96" fmla="*/ 64 w 776"/>
                <a:gd name="T97" fmla="*/ 174 h 776"/>
                <a:gd name="T98" fmla="*/ 16 w 776"/>
                <a:gd name="T99" fmla="*/ 276 h 776"/>
                <a:gd name="T100" fmla="*/ 0 w 776"/>
                <a:gd name="T101" fmla="*/ 39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76" h="776">
                  <a:moveTo>
                    <a:pt x="0" y="390"/>
                  </a:moveTo>
                  <a:lnTo>
                    <a:pt x="0" y="390"/>
                  </a:lnTo>
                  <a:lnTo>
                    <a:pt x="2" y="428"/>
                  </a:lnTo>
                  <a:lnTo>
                    <a:pt x="8" y="466"/>
                  </a:lnTo>
                  <a:lnTo>
                    <a:pt x="18" y="502"/>
                  </a:lnTo>
                  <a:lnTo>
                    <a:pt x="30" y="538"/>
                  </a:lnTo>
                  <a:lnTo>
                    <a:pt x="46" y="572"/>
                  </a:lnTo>
                  <a:lnTo>
                    <a:pt x="66" y="604"/>
                  </a:lnTo>
                  <a:lnTo>
                    <a:pt x="90" y="636"/>
                  </a:lnTo>
                  <a:lnTo>
                    <a:pt x="116" y="664"/>
                  </a:lnTo>
                  <a:lnTo>
                    <a:pt x="116" y="664"/>
                  </a:lnTo>
                  <a:lnTo>
                    <a:pt x="144" y="690"/>
                  </a:lnTo>
                  <a:lnTo>
                    <a:pt x="174" y="712"/>
                  </a:lnTo>
                  <a:lnTo>
                    <a:pt x="206" y="730"/>
                  </a:lnTo>
                  <a:lnTo>
                    <a:pt x="240" y="746"/>
                  </a:lnTo>
                  <a:lnTo>
                    <a:pt x="276" y="760"/>
                  </a:lnTo>
                  <a:lnTo>
                    <a:pt x="312" y="768"/>
                  </a:lnTo>
                  <a:lnTo>
                    <a:pt x="350" y="774"/>
                  </a:lnTo>
                  <a:lnTo>
                    <a:pt x="388" y="776"/>
                  </a:lnTo>
                  <a:lnTo>
                    <a:pt x="388" y="776"/>
                  </a:lnTo>
                  <a:lnTo>
                    <a:pt x="390" y="776"/>
                  </a:lnTo>
                  <a:lnTo>
                    <a:pt x="390" y="776"/>
                  </a:lnTo>
                  <a:lnTo>
                    <a:pt x="430" y="774"/>
                  </a:lnTo>
                  <a:lnTo>
                    <a:pt x="468" y="768"/>
                  </a:lnTo>
                  <a:lnTo>
                    <a:pt x="504" y="758"/>
                  </a:lnTo>
                  <a:lnTo>
                    <a:pt x="540" y="744"/>
                  </a:lnTo>
                  <a:lnTo>
                    <a:pt x="574" y="728"/>
                  </a:lnTo>
                  <a:lnTo>
                    <a:pt x="606" y="708"/>
                  </a:lnTo>
                  <a:lnTo>
                    <a:pt x="636" y="686"/>
                  </a:lnTo>
                  <a:lnTo>
                    <a:pt x="664" y="660"/>
                  </a:lnTo>
                  <a:lnTo>
                    <a:pt x="664" y="660"/>
                  </a:lnTo>
                  <a:lnTo>
                    <a:pt x="690" y="632"/>
                  </a:lnTo>
                  <a:lnTo>
                    <a:pt x="712" y="600"/>
                  </a:lnTo>
                  <a:lnTo>
                    <a:pt x="732" y="568"/>
                  </a:lnTo>
                  <a:lnTo>
                    <a:pt x="748" y="534"/>
                  </a:lnTo>
                  <a:lnTo>
                    <a:pt x="760" y="498"/>
                  </a:lnTo>
                  <a:lnTo>
                    <a:pt x="770" y="460"/>
                  </a:lnTo>
                  <a:lnTo>
                    <a:pt x="774" y="424"/>
                  </a:lnTo>
                  <a:lnTo>
                    <a:pt x="776" y="384"/>
                  </a:lnTo>
                  <a:lnTo>
                    <a:pt x="776" y="384"/>
                  </a:lnTo>
                  <a:lnTo>
                    <a:pt x="776" y="376"/>
                  </a:lnTo>
                  <a:lnTo>
                    <a:pt x="772" y="368"/>
                  </a:lnTo>
                  <a:lnTo>
                    <a:pt x="768" y="360"/>
                  </a:lnTo>
                  <a:lnTo>
                    <a:pt x="764" y="354"/>
                  </a:lnTo>
                  <a:lnTo>
                    <a:pt x="756" y="348"/>
                  </a:lnTo>
                  <a:lnTo>
                    <a:pt x="750" y="344"/>
                  </a:lnTo>
                  <a:lnTo>
                    <a:pt x="740" y="342"/>
                  </a:lnTo>
                  <a:lnTo>
                    <a:pt x="732" y="340"/>
                  </a:lnTo>
                  <a:lnTo>
                    <a:pt x="732" y="340"/>
                  </a:lnTo>
                  <a:lnTo>
                    <a:pt x="732" y="340"/>
                  </a:lnTo>
                  <a:lnTo>
                    <a:pt x="732" y="340"/>
                  </a:lnTo>
                  <a:lnTo>
                    <a:pt x="722" y="342"/>
                  </a:lnTo>
                  <a:lnTo>
                    <a:pt x="714" y="344"/>
                  </a:lnTo>
                  <a:lnTo>
                    <a:pt x="708" y="348"/>
                  </a:lnTo>
                  <a:lnTo>
                    <a:pt x="700" y="354"/>
                  </a:lnTo>
                  <a:lnTo>
                    <a:pt x="696" y="360"/>
                  </a:lnTo>
                  <a:lnTo>
                    <a:pt x="692" y="368"/>
                  </a:lnTo>
                  <a:lnTo>
                    <a:pt x="688" y="376"/>
                  </a:lnTo>
                  <a:lnTo>
                    <a:pt x="688" y="386"/>
                  </a:lnTo>
                  <a:lnTo>
                    <a:pt x="688" y="386"/>
                  </a:lnTo>
                  <a:lnTo>
                    <a:pt x="686" y="414"/>
                  </a:lnTo>
                  <a:lnTo>
                    <a:pt x="682" y="444"/>
                  </a:lnTo>
                  <a:lnTo>
                    <a:pt x="676" y="472"/>
                  </a:lnTo>
                  <a:lnTo>
                    <a:pt x="666" y="500"/>
                  </a:lnTo>
                  <a:lnTo>
                    <a:pt x="654" y="526"/>
                  </a:lnTo>
                  <a:lnTo>
                    <a:pt x="638" y="552"/>
                  </a:lnTo>
                  <a:lnTo>
                    <a:pt x="622" y="576"/>
                  </a:lnTo>
                  <a:lnTo>
                    <a:pt x="602" y="598"/>
                  </a:lnTo>
                  <a:lnTo>
                    <a:pt x="602" y="598"/>
                  </a:lnTo>
                  <a:lnTo>
                    <a:pt x="580" y="618"/>
                  </a:lnTo>
                  <a:lnTo>
                    <a:pt x="556" y="636"/>
                  </a:lnTo>
                  <a:lnTo>
                    <a:pt x="530" y="652"/>
                  </a:lnTo>
                  <a:lnTo>
                    <a:pt x="504" y="664"/>
                  </a:lnTo>
                  <a:lnTo>
                    <a:pt x="478" y="674"/>
                  </a:lnTo>
                  <a:lnTo>
                    <a:pt x="448" y="682"/>
                  </a:lnTo>
                  <a:lnTo>
                    <a:pt x="420" y="686"/>
                  </a:lnTo>
                  <a:lnTo>
                    <a:pt x="390" y="688"/>
                  </a:lnTo>
                  <a:lnTo>
                    <a:pt x="390" y="688"/>
                  </a:lnTo>
                  <a:lnTo>
                    <a:pt x="388" y="688"/>
                  </a:lnTo>
                  <a:lnTo>
                    <a:pt x="388" y="688"/>
                  </a:lnTo>
                  <a:lnTo>
                    <a:pt x="358" y="686"/>
                  </a:lnTo>
                  <a:lnTo>
                    <a:pt x="328" y="682"/>
                  </a:lnTo>
                  <a:lnTo>
                    <a:pt x="300" y="674"/>
                  </a:lnTo>
                  <a:lnTo>
                    <a:pt x="274" y="666"/>
                  </a:lnTo>
                  <a:lnTo>
                    <a:pt x="248" y="652"/>
                  </a:lnTo>
                  <a:lnTo>
                    <a:pt x="222" y="638"/>
                  </a:lnTo>
                  <a:lnTo>
                    <a:pt x="198" y="620"/>
                  </a:lnTo>
                  <a:lnTo>
                    <a:pt x="176" y="602"/>
                  </a:lnTo>
                  <a:lnTo>
                    <a:pt x="176" y="602"/>
                  </a:lnTo>
                  <a:lnTo>
                    <a:pt x="156" y="580"/>
                  </a:lnTo>
                  <a:lnTo>
                    <a:pt x="138" y="556"/>
                  </a:lnTo>
                  <a:lnTo>
                    <a:pt x="124" y="530"/>
                  </a:lnTo>
                  <a:lnTo>
                    <a:pt x="110" y="504"/>
                  </a:lnTo>
                  <a:lnTo>
                    <a:pt x="100" y="476"/>
                  </a:lnTo>
                  <a:lnTo>
                    <a:pt x="94" y="448"/>
                  </a:lnTo>
                  <a:lnTo>
                    <a:pt x="88" y="420"/>
                  </a:lnTo>
                  <a:lnTo>
                    <a:pt x="88" y="390"/>
                  </a:lnTo>
                  <a:lnTo>
                    <a:pt x="88" y="390"/>
                  </a:lnTo>
                  <a:lnTo>
                    <a:pt x="88" y="360"/>
                  </a:lnTo>
                  <a:lnTo>
                    <a:pt x="92" y="330"/>
                  </a:lnTo>
                  <a:lnTo>
                    <a:pt x="100" y="302"/>
                  </a:lnTo>
                  <a:lnTo>
                    <a:pt x="110" y="274"/>
                  </a:lnTo>
                  <a:lnTo>
                    <a:pt x="122" y="248"/>
                  </a:lnTo>
                  <a:lnTo>
                    <a:pt x="136" y="222"/>
                  </a:lnTo>
                  <a:lnTo>
                    <a:pt x="154" y="198"/>
                  </a:lnTo>
                  <a:lnTo>
                    <a:pt x="174" y="176"/>
                  </a:lnTo>
                  <a:lnTo>
                    <a:pt x="174" y="176"/>
                  </a:lnTo>
                  <a:lnTo>
                    <a:pt x="196" y="156"/>
                  </a:lnTo>
                  <a:lnTo>
                    <a:pt x="220" y="138"/>
                  </a:lnTo>
                  <a:lnTo>
                    <a:pt x="244" y="124"/>
                  </a:lnTo>
                  <a:lnTo>
                    <a:pt x="272" y="110"/>
                  </a:lnTo>
                  <a:lnTo>
                    <a:pt x="298" y="100"/>
                  </a:lnTo>
                  <a:lnTo>
                    <a:pt x="328" y="94"/>
                  </a:lnTo>
                  <a:lnTo>
                    <a:pt x="356" y="88"/>
                  </a:lnTo>
                  <a:lnTo>
                    <a:pt x="386" y="86"/>
                  </a:lnTo>
                  <a:lnTo>
                    <a:pt x="386" y="86"/>
                  </a:lnTo>
                  <a:lnTo>
                    <a:pt x="396" y="86"/>
                  </a:lnTo>
                  <a:lnTo>
                    <a:pt x="404" y="84"/>
                  </a:lnTo>
                  <a:lnTo>
                    <a:pt x="410" y="80"/>
                  </a:lnTo>
                  <a:lnTo>
                    <a:pt x="418" y="74"/>
                  </a:lnTo>
                  <a:lnTo>
                    <a:pt x="422" y="68"/>
                  </a:lnTo>
                  <a:lnTo>
                    <a:pt x="426" y="60"/>
                  </a:lnTo>
                  <a:lnTo>
                    <a:pt x="430" y="52"/>
                  </a:lnTo>
                  <a:lnTo>
                    <a:pt x="430" y="42"/>
                  </a:lnTo>
                  <a:lnTo>
                    <a:pt x="430" y="42"/>
                  </a:lnTo>
                  <a:lnTo>
                    <a:pt x="430" y="34"/>
                  </a:lnTo>
                  <a:lnTo>
                    <a:pt x="426" y="26"/>
                  </a:lnTo>
                  <a:lnTo>
                    <a:pt x="422" y="18"/>
                  </a:lnTo>
                  <a:lnTo>
                    <a:pt x="418" y="12"/>
                  </a:lnTo>
                  <a:lnTo>
                    <a:pt x="410" y="6"/>
                  </a:lnTo>
                  <a:lnTo>
                    <a:pt x="402" y="2"/>
                  </a:lnTo>
                  <a:lnTo>
                    <a:pt x="394" y="0"/>
                  </a:lnTo>
                  <a:lnTo>
                    <a:pt x="386" y="0"/>
                  </a:lnTo>
                  <a:lnTo>
                    <a:pt x="386" y="0"/>
                  </a:lnTo>
                  <a:lnTo>
                    <a:pt x="386" y="0"/>
                  </a:lnTo>
                  <a:lnTo>
                    <a:pt x="386" y="0"/>
                  </a:lnTo>
                  <a:lnTo>
                    <a:pt x="346" y="2"/>
                  </a:lnTo>
                  <a:lnTo>
                    <a:pt x="308" y="8"/>
                  </a:lnTo>
                  <a:lnTo>
                    <a:pt x="272" y="16"/>
                  </a:lnTo>
                  <a:lnTo>
                    <a:pt x="236" y="30"/>
                  </a:lnTo>
                  <a:lnTo>
                    <a:pt x="202" y="46"/>
                  </a:lnTo>
                  <a:lnTo>
                    <a:pt x="170" y="66"/>
                  </a:lnTo>
                  <a:lnTo>
                    <a:pt x="140" y="88"/>
                  </a:lnTo>
                  <a:lnTo>
                    <a:pt x="112" y="114"/>
                  </a:lnTo>
                  <a:lnTo>
                    <a:pt x="112" y="114"/>
                  </a:lnTo>
                  <a:lnTo>
                    <a:pt x="86" y="144"/>
                  </a:lnTo>
                  <a:lnTo>
                    <a:pt x="64" y="174"/>
                  </a:lnTo>
                  <a:lnTo>
                    <a:pt x="44" y="206"/>
                  </a:lnTo>
                  <a:lnTo>
                    <a:pt x="28" y="242"/>
                  </a:lnTo>
                  <a:lnTo>
                    <a:pt x="16" y="276"/>
                  </a:lnTo>
                  <a:lnTo>
                    <a:pt x="6" y="314"/>
                  </a:lnTo>
                  <a:lnTo>
                    <a:pt x="2" y="352"/>
                  </a:lnTo>
                  <a:lnTo>
                    <a:pt x="0" y="390"/>
                  </a:lnTo>
                  <a:lnTo>
                    <a:pt x="0" y="3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a:solidFill>
                  <a:sysClr val="windowText" lastClr="000000"/>
                </a:solidFill>
              </a:endParaRPr>
            </a:p>
          </p:txBody>
        </p:sp>
        <p:sp>
          <p:nvSpPr>
            <p:cNvPr id="25" name="Freeform 10"/>
            <p:cNvSpPr>
              <a:spLocks noEditPoints="1"/>
            </p:cNvSpPr>
            <p:nvPr/>
          </p:nvSpPr>
          <p:spPr bwMode="auto">
            <a:xfrm>
              <a:off x="1333" y="225"/>
              <a:ext cx="1402" cy="1404"/>
            </a:xfrm>
            <a:custGeom>
              <a:avLst/>
              <a:gdLst>
                <a:gd name="T0" fmla="*/ 1226 w 1402"/>
                <a:gd name="T1" fmla="*/ 482 h 1404"/>
                <a:gd name="T2" fmla="*/ 1242 w 1402"/>
                <a:gd name="T3" fmla="*/ 364 h 1404"/>
                <a:gd name="T4" fmla="*/ 1252 w 1402"/>
                <a:gd name="T5" fmla="*/ 270 h 1404"/>
                <a:gd name="T6" fmla="*/ 1148 w 1402"/>
                <a:gd name="T7" fmla="*/ 158 h 1404"/>
                <a:gd name="T8" fmla="*/ 1074 w 1402"/>
                <a:gd name="T9" fmla="*/ 144 h 1404"/>
                <a:gd name="T10" fmla="*/ 986 w 1402"/>
                <a:gd name="T11" fmla="*/ 208 h 1404"/>
                <a:gd name="T12" fmla="*/ 848 w 1402"/>
                <a:gd name="T13" fmla="*/ 100 h 1404"/>
                <a:gd name="T14" fmla="*/ 818 w 1402"/>
                <a:gd name="T15" fmla="*/ 28 h 1404"/>
                <a:gd name="T16" fmla="*/ 654 w 1402"/>
                <a:gd name="T17" fmla="*/ 0 h 1404"/>
                <a:gd name="T18" fmla="*/ 584 w 1402"/>
                <a:gd name="T19" fmla="*/ 28 h 1404"/>
                <a:gd name="T20" fmla="*/ 554 w 1402"/>
                <a:gd name="T21" fmla="*/ 150 h 1404"/>
                <a:gd name="T22" fmla="*/ 416 w 1402"/>
                <a:gd name="T23" fmla="*/ 208 h 1404"/>
                <a:gd name="T24" fmla="*/ 328 w 1402"/>
                <a:gd name="T25" fmla="*/ 144 h 1404"/>
                <a:gd name="T26" fmla="*/ 254 w 1402"/>
                <a:gd name="T27" fmla="*/ 158 h 1404"/>
                <a:gd name="T28" fmla="*/ 150 w 1402"/>
                <a:gd name="T29" fmla="*/ 270 h 1404"/>
                <a:gd name="T30" fmla="*/ 158 w 1402"/>
                <a:gd name="T31" fmla="*/ 364 h 1404"/>
                <a:gd name="T32" fmla="*/ 174 w 1402"/>
                <a:gd name="T33" fmla="*/ 484 h 1404"/>
                <a:gd name="T34" fmla="*/ 80 w 1402"/>
                <a:gd name="T35" fmla="*/ 556 h 1404"/>
                <a:gd name="T36" fmla="*/ 8 w 1402"/>
                <a:gd name="T37" fmla="*/ 616 h 1404"/>
                <a:gd name="T38" fmla="*/ 2 w 1402"/>
                <a:gd name="T39" fmla="*/ 768 h 1404"/>
                <a:gd name="T40" fmla="*/ 60 w 1402"/>
                <a:gd name="T41" fmla="*/ 840 h 1404"/>
                <a:gd name="T42" fmla="*/ 162 w 1402"/>
                <a:gd name="T43" fmla="*/ 884 h 1404"/>
                <a:gd name="T44" fmla="*/ 172 w 1402"/>
                <a:gd name="T45" fmla="*/ 1024 h 1404"/>
                <a:gd name="T46" fmla="*/ 144 w 1402"/>
                <a:gd name="T47" fmla="*/ 1112 h 1404"/>
                <a:gd name="T48" fmla="*/ 238 w 1402"/>
                <a:gd name="T49" fmla="*/ 1230 h 1404"/>
                <a:gd name="T50" fmla="*/ 308 w 1402"/>
                <a:gd name="T51" fmla="*/ 1260 h 1404"/>
                <a:gd name="T52" fmla="*/ 416 w 1402"/>
                <a:gd name="T53" fmla="*/ 1194 h 1404"/>
                <a:gd name="T54" fmla="*/ 554 w 1402"/>
                <a:gd name="T55" fmla="*/ 1252 h 1404"/>
                <a:gd name="T56" fmla="*/ 570 w 1402"/>
                <a:gd name="T57" fmla="*/ 1360 h 1404"/>
                <a:gd name="T58" fmla="*/ 654 w 1402"/>
                <a:gd name="T59" fmla="*/ 1404 h 1404"/>
                <a:gd name="T60" fmla="*/ 804 w 1402"/>
                <a:gd name="T61" fmla="*/ 1386 h 1404"/>
                <a:gd name="T62" fmla="*/ 848 w 1402"/>
                <a:gd name="T63" fmla="*/ 1304 h 1404"/>
                <a:gd name="T64" fmla="*/ 954 w 1402"/>
                <a:gd name="T65" fmla="*/ 1212 h 1404"/>
                <a:gd name="T66" fmla="*/ 1056 w 1402"/>
                <a:gd name="T67" fmla="*/ 1252 h 1404"/>
                <a:gd name="T68" fmla="*/ 1132 w 1402"/>
                <a:gd name="T69" fmla="*/ 1252 h 1404"/>
                <a:gd name="T70" fmla="*/ 1242 w 1402"/>
                <a:gd name="T71" fmla="*/ 1148 h 1404"/>
                <a:gd name="T72" fmla="*/ 1252 w 1402"/>
                <a:gd name="T73" fmla="*/ 1056 h 1404"/>
                <a:gd name="T74" fmla="*/ 1212 w 1402"/>
                <a:gd name="T75" fmla="*/ 952 h 1404"/>
                <a:gd name="T76" fmla="*/ 1302 w 1402"/>
                <a:gd name="T77" fmla="*/ 848 h 1404"/>
                <a:gd name="T78" fmla="*/ 1384 w 1402"/>
                <a:gd name="T79" fmla="*/ 804 h 1404"/>
                <a:gd name="T80" fmla="*/ 1402 w 1402"/>
                <a:gd name="T81" fmla="*/ 654 h 1404"/>
                <a:gd name="T82" fmla="*/ 1358 w 1402"/>
                <a:gd name="T83" fmla="*/ 572 h 1404"/>
                <a:gd name="T84" fmla="*/ 894 w 1402"/>
                <a:gd name="T85" fmla="*/ 700 h 1404"/>
                <a:gd name="T86" fmla="*/ 880 w 1402"/>
                <a:gd name="T87" fmla="*/ 776 h 1404"/>
                <a:gd name="T88" fmla="*/ 824 w 1402"/>
                <a:gd name="T89" fmla="*/ 850 h 1404"/>
                <a:gd name="T90" fmla="*/ 740 w 1402"/>
                <a:gd name="T91" fmla="*/ 890 h 1404"/>
                <a:gd name="T92" fmla="*/ 662 w 1402"/>
                <a:gd name="T93" fmla="*/ 890 h 1404"/>
                <a:gd name="T94" fmla="*/ 576 w 1402"/>
                <a:gd name="T95" fmla="*/ 850 h 1404"/>
                <a:gd name="T96" fmla="*/ 522 w 1402"/>
                <a:gd name="T97" fmla="*/ 776 h 1404"/>
                <a:gd name="T98" fmla="*/ 506 w 1402"/>
                <a:gd name="T99" fmla="*/ 700 h 1404"/>
                <a:gd name="T100" fmla="*/ 530 w 1402"/>
                <a:gd name="T101" fmla="*/ 608 h 1404"/>
                <a:gd name="T102" fmla="*/ 592 w 1402"/>
                <a:gd name="T103" fmla="*/ 540 h 1404"/>
                <a:gd name="T104" fmla="*/ 680 w 1402"/>
                <a:gd name="T105" fmla="*/ 508 h 1404"/>
                <a:gd name="T106" fmla="*/ 758 w 1402"/>
                <a:gd name="T107" fmla="*/ 516 h 1404"/>
                <a:gd name="T108" fmla="*/ 838 w 1402"/>
                <a:gd name="T109" fmla="*/ 564 h 1404"/>
                <a:gd name="T110" fmla="*/ 886 w 1402"/>
                <a:gd name="T111" fmla="*/ 642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2" h="1404">
                  <a:moveTo>
                    <a:pt x="1302" y="554"/>
                  </a:moveTo>
                  <a:lnTo>
                    <a:pt x="1250" y="554"/>
                  </a:lnTo>
                  <a:lnTo>
                    <a:pt x="1250" y="554"/>
                  </a:lnTo>
                  <a:lnTo>
                    <a:pt x="1240" y="518"/>
                  </a:lnTo>
                  <a:lnTo>
                    <a:pt x="1226" y="482"/>
                  </a:lnTo>
                  <a:lnTo>
                    <a:pt x="1212" y="448"/>
                  </a:lnTo>
                  <a:lnTo>
                    <a:pt x="1194" y="416"/>
                  </a:lnTo>
                  <a:lnTo>
                    <a:pt x="1230" y="380"/>
                  </a:lnTo>
                  <a:lnTo>
                    <a:pt x="1230" y="380"/>
                  </a:lnTo>
                  <a:lnTo>
                    <a:pt x="1242" y="364"/>
                  </a:lnTo>
                  <a:lnTo>
                    <a:pt x="1252" y="346"/>
                  </a:lnTo>
                  <a:lnTo>
                    <a:pt x="1258" y="328"/>
                  </a:lnTo>
                  <a:lnTo>
                    <a:pt x="1260" y="308"/>
                  </a:lnTo>
                  <a:lnTo>
                    <a:pt x="1258" y="290"/>
                  </a:lnTo>
                  <a:lnTo>
                    <a:pt x="1252" y="270"/>
                  </a:lnTo>
                  <a:lnTo>
                    <a:pt x="1242" y="254"/>
                  </a:lnTo>
                  <a:lnTo>
                    <a:pt x="1230" y="238"/>
                  </a:lnTo>
                  <a:lnTo>
                    <a:pt x="1164" y="172"/>
                  </a:lnTo>
                  <a:lnTo>
                    <a:pt x="1164" y="172"/>
                  </a:lnTo>
                  <a:lnTo>
                    <a:pt x="1148" y="158"/>
                  </a:lnTo>
                  <a:lnTo>
                    <a:pt x="1132" y="150"/>
                  </a:lnTo>
                  <a:lnTo>
                    <a:pt x="1112" y="144"/>
                  </a:lnTo>
                  <a:lnTo>
                    <a:pt x="1094" y="142"/>
                  </a:lnTo>
                  <a:lnTo>
                    <a:pt x="1094" y="142"/>
                  </a:lnTo>
                  <a:lnTo>
                    <a:pt x="1074" y="144"/>
                  </a:lnTo>
                  <a:lnTo>
                    <a:pt x="1054" y="150"/>
                  </a:lnTo>
                  <a:lnTo>
                    <a:pt x="1038" y="158"/>
                  </a:lnTo>
                  <a:lnTo>
                    <a:pt x="1022" y="172"/>
                  </a:lnTo>
                  <a:lnTo>
                    <a:pt x="986" y="208"/>
                  </a:lnTo>
                  <a:lnTo>
                    <a:pt x="986" y="208"/>
                  </a:lnTo>
                  <a:lnTo>
                    <a:pt x="954" y="190"/>
                  </a:lnTo>
                  <a:lnTo>
                    <a:pt x="918" y="174"/>
                  </a:lnTo>
                  <a:lnTo>
                    <a:pt x="884" y="162"/>
                  </a:lnTo>
                  <a:lnTo>
                    <a:pt x="848" y="150"/>
                  </a:lnTo>
                  <a:lnTo>
                    <a:pt x="848" y="100"/>
                  </a:lnTo>
                  <a:lnTo>
                    <a:pt x="848" y="100"/>
                  </a:lnTo>
                  <a:lnTo>
                    <a:pt x="846" y="80"/>
                  </a:lnTo>
                  <a:lnTo>
                    <a:pt x="840" y="60"/>
                  </a:lnTo>
                  <a:lnTo>
                    <a:pt x="830" y="44"/>
                  </a:lnTo>
                  <a:lnTo>
                    <a:pt x="818" y="28"/>
                  </a:lnTo>
                  <a:lnTo>
                    <a:pt x="804" y="16"/>
                  </a:lnTo>
                  <a:lnTo>
                    <a:pt x="786" y="8"/>
                  </a:lnTo>
                  <a:lnTo>
                    <a:pt x="768" y="2"/>
                  </a:lnTo>
                  <a:lnTo>
                    <a:pt x="748" y="0"/>
                  </a:lnTo>
                  <a:lnTo>
                    <a:pt x="654" y="0"/>
                  </a:lnTo>
                  <a:lnTo>
                    <a:pt x="654" y="0"/>
                  </a:lnTo>
                  <a:lnTo>
                    <a:pt x="634" y="2"/>
                  </a:lnTo>
                  <a:lnTo>
                    <a:pt x="614" y="6"/>
                  </a:lnTo>
                  <a:lnTo>
                    <a:pt x="598" y="16"/>
                  </a:lnTo>
                  <a:lnTo>
                    <a:pt x="584" y="28"/>
                  </a:lnTo>
                  <a:lnTo>
                    <a:pt x="570" y="44"/>
                  </a:lnTo>
                  <a:lnTo>
                    <a:pt x="562" y="60"/>
                  </a:lnTo>
                  <a:lnTo>
                    <a:pt x="556" y="78"/>
                  </a:lnTo>
                  <a:lnTo>
                    <a:pt x="554" y="100"/>
                  </a:lnTo>
                  <a:lnTo>
                    <a:pt x="554" y="150"/>
                  </a:lnTo>
                  <a:lnTo>
                    <a:pt x="554" y="150"/>
                  </a:lnTo>
                  <a:lnTo>
                    <a:pt x="518" y="162"/>
                  </a:lnTo>
                  <a:lnTo>
                    <a:pt x="482" y="174"/>
                  </a:lnTo>
                  <a:lnTo>
                    <a:pt x="448" y="190"/>
                  </a:lnTo>
                  <a:lnTo>
                    <a:pt x="416" y="208"/>
                  </a:lnTo>
                  <a:lnTo>
                    <a:pt x="378" y="172"/>
                  </a:lnTo>
                  <a:lnTo>
                    <a:pt x="378" y="172"/>
                  </a:lnTo>
                  <a:lnTo>
                    <a:pt x="364" y="158"/>
                  </a:lnTo>
                  <a:lnTo>
                    <a:pt x="346" y="150"/>
                  </a:lnTo>
                  <a:lnTo>
                    <a:pt x="328" y="144"/>
                  </a:lnTo>
                  <a:lnTo>
                    <a:pt x="308" y="142"/>
                  </a:lnTo>
                  <a:lnTo>
                    <a:pt x="308" y="142"/>
                  </a:lnTo>
                  <a:lnTo>
                    <a:pt x="288" y="144"/>
                  </a:lnTo>
                  <a:lnTo>
                    <a:pt x="270" y="150"/>
                  </a:lnTo>
                  <a:lnTo>
                    <a:pt x="254" y="158"/>
                  </a:lnTo>
                  <a:lnTo>
                    <a:pt x="238" y="172"/>
                  </a:lnTo>
                  <a:lnTo>
                    <a:pt x="172" y="238"/>
                  </a:lnTo>
                  <a:lnTo>
                    <a:pt x="172" y="238"/>
                  </a:lnTo>
                  <a:lnTo>
                    <a:pt x="158" y="254"/>
                  </a:lnTo>
                  <a:lnTo>
                    <a:pt x="150" y="270"/>
                  </a:lnTo>
                  <a:lnTo>
                    <a:pt x="144" y="290"/>
                  </a:lnTo>
                  <a:lnTo>
                    <a:pt x="142" y="308"/>
                  </a:lnTo>
                  <a:lnTo>
                    <a:pt x="144" y="328"/>
                  </a:lnTo>
                  <a:lnTo>
                    <a:pt x="150" y="346"/>
                  </a:lnTo>
                  <a:lnTo>
                    <a:pt x="158" y="364"/>
                  </a:lnTo>
                  <a:lnTo>
                    <a:pt x="172" y="380"/>
                  </a:lnTo>
                  <a:lnTo>
                    <a:pt x="208" y="416"/>
                  </a:lnTo>
                  <a:lnTo>
                    <a:pt x="208" y="416"/>
                  </a:lnTo>
                  <a:lnTo>
                    <a:pt x="190" y="448"/>
                  </a:lnTo>
                  <a:lnTo>
                    <a:pt x="174" y="484"/>
                  </a:lnTo>
                  <a:lnTo>
                    <a:pt x="162" y="518"/>
                  </a:lnTo>
                  <a:lnTo>
                    <a:pt x="150" y="554"/>
                  </a:lnTo>
                  <a:lnTo>
                    <a:pt x="100" y="554"/>
                  </a:lnTo>
                  <a:lnTo>
                    <a:pt x="100" y="554"/>
                  </a:lnTo>
                  <a:lnTo>
                    <a:pt x="80" y="556"/>
                  </a:lnTo>
                  <a:lnTo>
                    <a:pt x="60" y="562"/>
                  </a:lnTo>
                  <a:lnTo>
                    <a:pt x="44" y="572"/>
                  </a:lnTo>
                  <a:lnTo>
                    <a:pt x="28" y="584"/>
                  </a:lnTo>
                  <a:lnTo>
                    <a:pt x="16" y="598"/>
                  </a:lnTo>
                  <a:lnTo>
                    <a:pt x="8" y="616"/>
                  </a:lnTo>
                  <a:lnTo>
                    <a:pt x="2" y="634"/>
                  </a:lnTo>
                  <a:lnTo>
                    <a:pt x="0" y="654"/>
                  </a:lnTo>
                  <a:lnTo>
                    <a:pt x="0" y="748"/>
                  </a:lnTo>
                  <a:lnTo>
                    <a:pt x="0" y="748"/>
                  </a:lnTo>
                  <a:lnTo>
                    <a:pt x="2" y="768"/>
                  </a:lnTo>
                  <a:lnTo>
                    <a:pt x="8" y="788"/>
                  </a:lnTo>
                  <a:lnTo>
                    <a:pt x="16" y="804"/>
                  </a:lnTo>
                  <a:lnTo>
                    <a:pt x="28" y="818"/>
                  </a:lnTo>
                  <a:lnTo>
                    <a:pt x="44" y="832"/>
                  </a:lnTo>
                  <a:lnTo>
                    <a:pt x="60" y="840"/>
                  </a:lnTo>
                  <a:lnTo>
                    <a:pt x="80" y="846"/>
                  </a:lnTo>
                  <a:lnTo>
                    <a:pt x="100" y="848"/>
                  </a:lnTo>
                  <a:lnTo>
                    <a:pt x="150" y="848"/>
                  </a:lnTo>
                  <a:lnTo>
                    <a:pt x="150" y="848"/>
                  </a:lnTo>
                  <a:lnTo>
                    <a:pt x="162" y="884"/>
                  </a:lnTo>
                  <a:lnTo>
                    <a:pt x="174" y="920"/>
                  </a:lnTo>
                  <a:lnTo>
                    <a:pt x="190" y="954"/>
                  </a:lnTo>
                  <a:lnTo>
                    <a:pt x="208" y="986"/>
                  </a:lnTo>
                  <a:lnTo>
                    <a:pt x="172" y="1024"/>
                  </a:lnTo>
                  <a:lnTo>
                    <a:pt x="172" y="1024"/>
                  </a:lnTo>
                  <a:lnTo>
                    <a:pt x="158" y="1038"/>
                  </a:lnTo>
                  <a:lnTo>
                    <a:pt x="150" y="1056"/>
                  </a:lnTo>
                  <a:lnTo>
                    <a:pt x="144" y="1074"/>
                  </a:lnTo>
                  <a:lnTo>
                    <a:pt x="142" y="1094"/>
                  </a:lnTo>
                  <a:lnTo>
                    <a:pt x="144" y="1112"/>
                  </a:lnTo>
                  <a:lnTo>
                    <a:pt x="150" y="1132"/>
                  </a:lnTo>
                  <a:lnTo>
                    <a:pt x="158" y="1148"/>
                  </a:lnTo>
                  <a:lnTo>
                    <a:pt x="172" y="1164"/>
                  </a:lnTo>
                  <a:lnTo>
                    <a:pt x="238" y="1230"/>
                  </a:lnTo>
                  <a:lnTo>
                    <a:pt x="238" y="1230"/>
                  </a:lnTo>
                  <a:lnTo>
                    <a:pt x="254" y="1244"/>
                  </a:lnTo>
                  <a:lnTo>
                    <a:pt x="270" y="1252"/>
                  </a:lnTo>
                  <a:lnTo>
                    <a:pt x="290" y="1258"/>
                  </a:lnTo>
                  <a:lnTo>
                    <a:pt x="308" y="1260"/>
                  </a:lnTo>
                  <a:lnTo>
                    <a:pt x="308" y="1260"/>
                  </a:lnTo>
                  <a:lnTo>
                    <a:pt x="328" y="1258"/>
                  </a:lnTo>
                  <a:lnTo>
                    <a:pt x="346" y="1252"/>
                  </a:lnTo>
                  <a:lnTo>
                    <a:pt x="364" y="1244"/>
                  </a:lnTo>
                  <a:lnTo>
                    <a:pt x="378" y="1230"/>
                  </a:lnTo>
                  <a:lnTo>
                    <a:pt x="416" y="1194"/>
                  </a:lnTo>
                  <a:lnTo>
                    <a:pt x="416" y="1194"/>
                  </a:lnTo>
                  <a:lnTo>
                    <a:pt x="448" y="1212"/>
                  </a:lnTo>
                  <a:lnTo>
                    <a:pt x="482" y="1228"/>
                  </a:lnTo>
                  <a:lnTo>
                    <a:pt x="518" y="1242"/>
                  </a:lnTo>
                  <a:lnTo>
                    <a:pt x="554" y="1252"/>
                  </a:lnTo>
                  <a:lnTo>
                    <a:pt x="554" y="1304"/>
                  </a:lnTo>
                  <a:lnTo>
                    <a:pt x="554" y="1304"/>
                  </a:lnTo>
                  <a:lnTo>
                    <a:pt x="556" y="1324"/>
                  </a:lnTo>
                  <a:lnTo>
                    <a:pt x="562" y="1342"/>
                  </a:lnTo>
                  <a:lnTo>
                    <a:pt x="570" y="1360"/>
                  </a:lnTo>
                  <a:lnTo>
                    <a:pt x="582" y="1374"/>
                  </a:lnTo>
                  <a:lnTo>
                    <a:pt x="598" y="1386"/>
                  </a:lnTo>
                  <a:lnTo>
                    <a:pt x="614" y="1396"/>
                  </a:lnTo>
                  <a:lnTo>
                    <a:pt x="634" y="1402"/>
                  </a:lnTo>
                  <a:lnTo>
                    <a:pt x="654" y="1404"/>
                  </a:lnTo>
                  <a:lnTo>
                    <a:pt x="748" y="1404"/>
                  </a:lnTo>
                  <a:lnTo>
                    <a:pt x="748" y="1404"/>
                  </a:lnTo>
                  <a:lnTo>
                    <a:pt x="768" y="1402"/>
                  </a:lnTo>
                  <a:lnTo>
                    <a:pt x="786" y="1396"/>
                  </a:lnTo>
                  <a:lnTo>
                    <a:pt x="804" y="1386"/>
                  </a:lnTo>
                  <a:lnTo>
                    <a:pt x="818" y="1374"/>
                  </a:lnTo>
                  <a:lnTo>
                    <a:pt x="830" y="1360"/>
                  </a:lnTo>
                  <a:lnTo>
                    <a:pt x="840" y="1342"/>
                  </a:lnTo>
                  <a:lnTo>
                    <a:pt x="846" y="1324"/>
                  </a:lnTo>
                  <a:lnTo>
                    <a:pt x="848" y="1304"/>
                  </a:lnTo>
                  <a:lnTo>
                    <a:pt x="848" y="1252"/>
                  </a:lnTo>
                  <a:lnTo>
                    <a:pt x="848" y="1252"/>
                  </a:lnTo>
                  <a:lnTo>
                    <a:pt x="884" y="1240"/>
                  </a:lnTo>
                  <a:lnTo>
                    <a:pt x="920" y="1228"/>
                  </a:lnTo>
                  <a:lnTo>
                    <a:pt x="954" y="1212"/>
                  </a:lnTo>
                  <a:lnTo>
                    <a:pt x="986" y="1194"/>
                  </a:lnTo>
                  <a:lnTo>
                    <a:pt x="1022" y="1230"/>
                  </a:lnTo>
                  <a:lnTo>
                    <a:pt x="1022" y="1230"/>
                  </a:lnTo>
                  <a:lnTo>
                    <a:pt x="1038" y="1242"/>
                  </a:lnTo>
                  <a:lnTo>
                    <a:pt x="1056" y="1252"/>
                  </a:lnTo>
                  <a:lnTo>
                    <a:pt x="1074" y="1258"/>
                  </a:lnTo>
                  <a:lnTo>
                    <a:pt x="1094" y="1260"/>
                  </a:lnTo>
                  <a:lnTo>
                    <a:pt x="1094" y="1260"/>
                  </a:lnTo>
                  <a:lnTo>
                    <a:pt x="1112" y="1258"/>
                  </a:lnTo>
                  <a:lnTo>
                    <a:pt x="1132" y="1252"/>
                  </a:lnTo>
                  <a:lnTo>
                    <a:pt x="1148" y="1242"/>
                  </a:lnTo>
                  <a:lnTo>
                    <a:pt x="1164" y="1230"/>
                  </a:lnTo>
                  <a:lnTo>
                    <a:pt x="1230" y="1164"/>
                  </a:lnTo>
                  <a:lnTo>
                    <a:pt x="1230" y="1164"/>
                  </a:lnTo>
                  <a:lnTo>
                    <a:pt x="1242" y="1148"/>
                  </a:lnTo>
                  <a:lnTo>
                    <a:pt x="1252" y="1130"/>
                  </a:lnTo>
                  <a:lnTo>
                    <a:pt x="1258" y="1112"/>
                  </a:lnTo>
                  <a:lnTo>
                    <a:pt x="1260" y="1094"/>
                  </a:lnTo>
                  <a:lnTo>
                    <a:pt x="1258" y="1074"/>
                  </a:lnTo>
                  <a:lnTo>
                    <a:pt x="1252" y="1056"/>
                  </a:lnTo>
                  <a:lnTo>
                    <a:pt x="1242" y="1038"/>
                  </a:lnTo>
                  <a:lnTo>
                    <a:pt x="1230" y="1022"/>
                  </a:lnTo>
                  <a:lnTo>
                    <a:pt x="1194" y="986"/>
                  </a:lnTo>
                  <a:lnTo>
                    <a:pt x="1194" y="986"/>
                  </a:lnTo>
                  <a:lnTo>
                    <a:pt x="1212" y="952"/>
                  </a:lnTo>
                  <a:lnTo>
                    <a:pt x="1228" y="918"/>
                  </a:lnTo>
                  <a:lnTo>
                    <a:pt x="1240" y="884"/>
                  </a:lnTo>
                  <a:lnTo>
                    <a:pt x="1250" y="848"/>
                  </a:lnTo>
                  <a:lnTo>
                    <a:pt x="1302" y="848"/>
                  </a:lnTo>
                  <a:lnTo>
                    <a:pt x="1302" y="848"/>
                  </a:lnTo>
                  <a:lnTo>
                    <a:pt x="1322" y="846"/>
                  </a:lnTo>
                  <a:lnTo>
                    <a:pt x="1340" y="840"/>
                  </a:lnTo>
                  <a:lnTo>
                    <a:pt x="1358" y="830"/>
                  </a:lnTo>
                  <a:lnTo>
                    <a:pt x="1372" y="818"/>
                  </a:lnTo>
                  <a:lnTo>
                    <a:pt x="1384" y="804"/>
                  </a:lnTo>
                  <a:lnTo>
                    <a:pt x="1394" y="786"/>
                  </a:lnTo>
                  <a:lnTo>
                    <a:pt x="1400" y="768"/>
                  </a:lnTo>
                  <a:lnTo>
                    <a:pt x="1402" y="748"/>
                  </a:lnTo>
                  <a:lnTo>
                    <a:pt x="1402" y="654"/>
                  </a:lnTo>
                  <a:lnTo>
                    <a:pt x="1402" y="654"/>
                  </a:lnTo>
                  <a:lnTo>
                    <a:pt x="1400" y="634"/>
                  </a:lnTo>
                  <a:lnTo>
                    <a:pt x="1394" y="616"/>
                  </a:lnTo>
                  <a:lnTo>
                    <a:pt x="1384" y="598"/>
                  </a:lnTo>
                  <a:lnTo>
                    <a:pt x="1372" y="584"/>
                  </a:lnTo>
                  <a:lnTo>
                    <a:pt x="1358" y="572"/>
                  </a:lnTo>
                  <a:lnTo>
                    <a:pt x="1340" y="562"/>
                  </a:lnTo>
                  <a:lnTo>
                    <a:pt x="1322" y="556"/>
                  </a:lnTo>
                  <a:lnTo>
                    <a:pt x="1302" y="554"/>
                  </a:lnTo>
                  <a:lnTo>
                    <a:pt x="1302" y="554"/>
                  </a:lnTo>
                  <a:close/>
                  <a:moveTo>
                    <a:pt x="894" y="700"/>
                  </a:moveTo>
                  <a:lnTo>
                    <a:pt x="894" y="700"/>
                  </a:lnTo>
                  <a:lnTo>
                    <a:pt x="894" y="720"/>
                  </a:lnTo>
                  <a:lnTo>
                    <a:pt x="890" y="740"/>
                  </a:lnTo>
                  <a:lnTo>
                    <a:pt x="886" y="758"/>
                  </a:lnTo>
                  <a:lnTo>
                    <a:pt x="880" y="776"/>
                  </a:lnTo>
                  <a:lnTo>
                    <a:pt x="872" y="794"/>
                  </a:lnTo>
                  <a:lnTo>
                    <a:pt x="862" y="810"/>
                  </a:lnTo>
                  <a:lnTo>
                    <a:pt x="850" y="824"/>
                  </a:lnTo>
                  <a:lnTo>
                    <a:pt x="838" y="838"/>
                  </a:lnTo>
                  <a:lnTo>
                    <a:pt x="824" y="850"/>
                  </a:lnTo>
                  <a:lnTo>
                    <a:pt x="808" y="862"/>
                  </a:lnTo>
                  <a:lnTo>
                    <a:pt x="792" y="872"/>
                  </a:lnTo>
                  <a:lnTo>
                    <a:pt x="776" y="880"/>
                  </a:lnTo>
                  <a:lnTo>
                    <a:pt x="758" y="886"/>
                  </a:lnTo>
                  <a:lnTo>
                    <a:pt x="740" y="890"/>
                  </a:lnTo>
                  <a:lnTo>
                    <a:pt x="720" y="894"/>
                  </a:lnTo>
                  <a:lnTo>
                    <a:pt x="700" y="894"/>
                  </a:lnTo>
                  <a:lnTo>
                    <a:pt x="700" y="894"/>
                  </a:lnTo>
                  <a:lnTo>
                    <a:pt x="680" y="894"/>
                  </a:lnTo>
                  <a:lnTo>
                    <a:pt x="662" y="890"/>
                  </a:lnTo>
                  <a:lnTo>
                    <a:pt x="642" y="886"/>
                  </a:lnTo>
                  <a:lnTo>
                    <a:pt x="624" y="880"/>
                  </a:lnTo>
                  <a:lnTo>
                    <a:pt x="608" y="872"/>
                  </a:lnTo>
                  <a:lnTo>
                    <a:pt x="592" y="862"/>
                  </a:lnTo>
                  <a:lnTo>
                    <a:pt x="576" y="850"/>
                  </a:lnTo>
                  <a:lnTo>
                    <a:pt x="564" y="838"/>
                  </a:lnTo>
                  <a:lnTo>
                    <a:pt x="550" y="824"/>
                  </a:lnTo>
                  <a:lnTo>
                    <a:pt x="540" y="810"/>
                  </a:lnTo>
                  <a:lnTo>
                    <a:pt x="530" y="794"/>
                  </a:lnTo>
                  <a:lnTo>
                    <a:pt x="522" y="776"/>
                  </a:lnTo>
                  <a:lnTo>
                    <a:pt x="514" y="758"/>
                  </a:lnTo>
                  <a:lnTo>
                    <a:pt x="510" y="740"/>
                  </a:lnTo>
                  <a:lnTo>
                    <a:pt x="508" y="720"/>
                  </a:lnTo>
                  <a:lnTo>
                    <a:pt x="506" y="700"/>
                  </a:lnTo>
                  <a:lnTo>
                    <a:pt x="506" y="700"/>
                  </a:lnTo>
                  <a:lnTo>
                    <a:pt x="508" y="680"/>
                  </a:lnTo>
                  <a:lnTo>
                    <a:pt x="510" y="662"/>
                  </a:lnTo>
                  <a:lnTo>
                    <a:pt x="514" y="642"/>
                  </a:lnTo>
                  <a:lnTo>
                    <a:pt x="522" y="626"/>
                  </a:lnTo>
                  <a:lnTo>
                    <a:pt x="530" y="608"/>
                  </a:lnTo>
                  <a:lnTo>
                    <a:pt x="540" y="592"/>
                  </a:lnTo>
                  <a:lnTo>
                    <a:pt x="550" y="578"/>
                  </a:lnTo>
                  <a:lnTo>
                    <a:pt x="564" y="564"/>
                  </a:lnTo>
                  <a:lnTo>
                    <a:pt x="576" y="550"/>
                  </a:lnTo>
                  <a:lnTo>
                    <a:pt x="592" y="540"/>
                  </a:lnTo>
                  <a:lnTo>
                    <a:pt x="608" y="530"/>
                  </a:lnTo>
                  <a:lnTo>
                    <a:pt x="624" y="522"/>
                  </a:lnTo>
                  <a:lnTo>
                    <a:pt x="642" y="516"/>
                  </a:lnTo>
                  <a:lnTo>
                    <a:pt x="662" y="510"/>
                  </a:lnTo>
                  <a:lnTo>
                    <a:pt x="680" y="508"/>
                  </a:lnTo>
                  <a:lnTo>
                    <a:pt x="700" y="506"/>
                  </a:lnTo>
                  <a:lnTo>
                    <a:pt x="700" y="506"/>
                  </a:lnTo>
                  <a:lnTo>
                    <a:pt x="720" y="508"/>
                  </a:lnTo>
                  <a:lnTo>
                    <a:pt x="740" y="510"/>
                  </a:lnTo>
                  <a:lnTo>
                    <a:pt x="758" y="516"/>
                  </a:lnTo>
                  <a:lnTo>
                    <a:pt x="776" y="522"/>
                  </a:lnTo>
                  <a:lnTo>
                    <a:pt x="792" y="530"/>
                  </a:lnTo>
                  <a:lnTo>
                    <a:pt x="808" y="540"/>
                  </a:lnTo>
                  <a:lnTo>
                    <a:pt x="824" y="550"/>
                  </a:lnTo>
                  <a:lnTo>
                    <a:pt x="838" y="564"/>
                  </a:lnTo>
                  <a:lnTo>
                    <a:pt x="850" y="578"/>
                  </a:lnTo>
                  <a:lnTo>
                    <a:pt x="862" y="592"/>
                  </a:lnTo>
                  <a:lnTo>
                    <a:pt x="872" y="608"/>
                  </a:lnTo>
                  <a:lnTo>
                    <a:pt x="880" y="626"/>
                  </a:lnTo>
                  <a:lnTo>
                    <a:pt x="886" y="642"/>
                  </a:lnTo>
                  <a:lnTo>
                    <a:pt x="890" y="662"/>
                  </a:lnTo>
                  <a:lnTo>
                    <a:pt x="894" y="680"/>
                  </a:lnTo>
                  <a:lnTo>
                    <a:pt x="894" y="700"/>
                  </a:lnTo>
                  <a:lnTo>
                    <a:pt x="894" y="7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a:solidFill>
                  <a:sysClr val="windowText" lastClr="000000"/>
                </a:solidFill>
              </a:endParaRPr>
            </a:p>
          </p:txBody>
        </p:sp>
      </p:grpSp>
    </p:spTree>
    <p:extLst>
      <p:ext uri="{BB962C8B-B14F-4D97-AF65-F5344CB8AC3E}">
        <p14:creationId xmlns:p14="http://schemas.microsoft.com/office/powerpoint/2010/main" val="4260376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82" y="3329106"/>
            <a:ext cx="12434711" cy="3665419"/>
          </a:xfrm>
          <a:prstGeom prst="rect">
            <a:avLst/>
          </a:prstGeom>
          <a:gradFill>
            <a:gsLst>
              <a:gs pos="41000">
                <a:srgbClr val="002050"/>
              </a:gs>
              <a:gs pos="100000">
                <a:srgbClr val="011A38"/>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defTabSz="932597">
              <a:lnSpc>
                <a:spcPct val="90000"/>
              </a:lnSpc>
              <a:spcBef>
                <a:spcPts val="612"/>
              </a:spcBef>
              <a:defRPr/>
            </a:pPr>
            <a:endParaRPr lang="en-US" sz="2040" kern="0" dirty="0" err="1">
              <a:solidFill>
                <a:sysClr val="windowText" lastClr="000000"/>
              </a:solidFill>
            </a:endParaRPr>
          </a:p>
        </p:txBody>
      </p:sp>
      <p:sp>
        <p:nvSpPr>
          <p:cNvPr id="6" name="TextBox 5"/>
          <p:cNvSpPr txBox="1"/>
          <p:nvPr/>
        </p:nvSpPr>
        <p:spPr>
          <a:xfrm>
            <a:off x="372761" y="3935779"/>
            <a:ext cx="2177942" cy="1962486"/>
          </a:xfrm>
          <a:prstGeom prst="rect">
            <a:avLst/>
          </a:prstGeom>
          <a:noFill/>
        </p:spPr>
        <p:txBody>
          <a:bodyPr wrap="square" rtlCol="0">
            <a:spAutoFit/>
          </a:bodyPr>
          <a:lstStyle/>
          <a:p>
            <a:pPr defTabSz="932573">
              <a:spcAft>
                <a:spcPts val="1224"/>
              </a:spcAft>
              <a:defRPr/>
            </a:pPr>
            <a:r>
              <a:rPr lang="en-US" sz="1836" b="1" kern="0" dirty="0">
                <a:solidFill>
                  <a:schemeClr val="bg1"/>
                </a:solidFill>
                <a:latin typeface="+mj-lt"/>
              </a:rPr>
              <a:t>Access whatever you need, wherever you are</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Remote Desktop*</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OneDrive for Business</a:t>
            </a:r>
          </a:p>
        </p:txBody>
      </p:sp>
      <p:sp>
        <p:nvSpPr>
          <p:cNvPr id="2" name="Title 1"/>
          <p:cNvSpPr>
            <a:spLocks noGrp="1"/>
          </p:cNvSpPr>
          <p:nvPr>
            <p:ph type="title"/>
          </p:nvPr>
        </p:nvSpPr>
        <p:spPr>
          <a:xfrm>
            <a:off x="1577467" y="685320"/>
            <a:ext cx="5589362" cy="1017048"/>
          </a:xfrm>
        </p:spPr>
        <p:txBody>
          <a:bodyPr/>
          <a:lstStyle/>
          <a:p>
            <a:r>
              <a:rPr lang="en-US" dirty="0"/>
              <a:t>Get more done with the most productive tools</a:t>
            </a:r>
          </a:p>
        </p:txBody>
      </p:sp>
      <p:sp>
        <p:nvSpPr>
          <p:cNvPr id="8" name="TextBox 7"/>
          <p:cNvSpPr txBox="1"/>
          <p:nvPr/>
        </p:nvSpPr>
        <p:spPr>
          <a:xfrm>
            <a:off x="372761" y="6499271"/>
            <a:ext cx="10145328" cy="766279"/>
          </a:xfrm>
          <a:prstGeom prst="rect">
            <a:avLst/>
          </a:prstGeom>
          <a:noFill/>
        </p:spPr>
        <p:txBody>
          <a:bodyPr wrap="square" lIns="182854" tIns="146283" rIns="182854" bIns="146283" rtlCol="0">
            <a:spAutoFit/>
          </a:bodyPr>
          <a:lstStyle/>
          <a:p>
            <a:pPr defTabSz="932597">
              <a:lnSpc>
                <a:spcPts val="816"/>
              </a:lnSpc>
              <a:spcAft>
                <a:spcPts val="600"/>
              </a:spcAft>
              <a:defRPr/>
            </a:pPr>
            <a:r>
              <a:rPr lang="en-US" sz="816" kern="0" dirty="0">
                <a:gradFill>
                  <a:gsLst>
                    <a:gs pos="2917">
                      <a:srgbClr val="737373"/>
                    </a:gs>
                    <a:gs pos="30000">
                      <a:srgbClr val="737373"/>
                    </a:gs>
                  </a:gsLst>
                  <a:lin ang="5400000" scaled="0"/>
                </a:gradFill>
              </a:rPr>
              <a:t>*</a:t>
            </a:r>
            <a:r>
              <a:rPr lang="en-US" sz="816" kern="0" dirty="0">
                <a:solidFill>
                  <a:schemeClr val="bg1"/>
                </a:solidFill>
              </a:rPr>
              <a:t>Remote Desktop requires internet connection; **Device dependent; Windows Ink requires touch capable tablet or PC. Pen accessory may be sold separately.</a:t>
            </a:r>
          </a:p>
          <a:p>
            <a:pPr defTabSz="932597">
              <a:lnSpc>
                <a:spcPts val="816"/>
              </a:lnSpc>
              <a:spcAft>
                <a:spcPts val="600"/>
              </a:spcAft>
              <a:defRPr/>
            </a:pPr>
            <a:r>
              <a:rPr lang="en-US" sz="816" kern="0" dirty="0">
                <a:solidFill>
                  <a:schemeClr val="bg1"/>
                </a:solidFill>
              </a:rPr>
              <a:t>***Cortana available in select markets; experience may vary by region and device</a:t>
            </a:r>
          </a:p>
          <a:p>
            <a:pPr defTabSz="932597">
              <a:lnSpc>
                <a:spcPts val="816"/>
              </a:lnSpc>
              <a:spcAft>
                <a:spcPts val="600"/>
              </a:spcAft>
              <a:defRPr/>
            </a:pPr>
            <a:endParaRPr lang="en-US" sz="816" kern="0" dirty="0">
              <a:solidFill>
                <a:schemeClr val="bg2"/>
              </a:solidFill>
            </a:endParaRPr>
          </a:p>
        </p:txBody>
      </p:sp>
      <p:sp>
        <p:nvSpPr>
          <p:cNvPr id="3" name="Rectangle 2"/>
          <p:cNvSpPr/>
          <p:nvPr/>
        </p:nvSpPr>
        <p:spPr>
          <a:xfrm>
            <a:off x="372761" y="2057637"/>
            <a:ext cx="5517789" cy="670445"/>
          </a:xfrm>
          <a:prstGeom prst="rect">
            <a:avLst/>
          </a:prstGeom>
        </p:spPr>
        <p:txBody>
          <a:bodyPr wrap="square">
            <a:spAutoFit/>
          </a:bodyPr>
          <a:lstStyle/>
          <a:p>
            <a:pPr defTabSz="932597">
              <a:defRPr/>
            </a:pPr>
            <a:r>
              <a:rPr lang="en-US" sz="1836" kern="0" dirty="0">
                <a:solidFill>
                  <a:schemeClr val="bg1"/>
                </a:solidFill>
              </a:rPr>
              <a:t>Work faster, and access what you need, when you need it from wherever you are.</a:t>
            </a:r>
          </a:p>
        </p:txBody>
      </p:sp>
      <p:sp>
        <p:nvSpPr>
          <p:cNvPr id="13" name="Rectangle 12"/>
          <p:cNvSpPr/>
          <p:nvPr/>
        </p:nvSpPr>
        <p:spPr>
          <a:xfrm>
            <a:off x="6813130" y="3935778"/>
            <a:ext cx="3110351" cy="1752825"/>
          </a:xfrm>
          <a:prstGeom prst="rect">
            <a:avLst/>
          </a:prstGeom>
        </p:spPr>
        <p:txBody>
          <a:bodyPr wrap="square">
            <a:spAutoFit/>
          </a:bodyPr>
          <a:lstStyle/>
          <a:p>
            <a:pPr defTabSz="932573">
              <a:spcAft>
                <a:spcPts val="1224"/>
              </a:spcAft>
              <a:defRPr/>
            </a:pPr>
            <a:r>
              <a:rPr lang="en-US" sz="1836" b="1" kern="0" dirty="0">
                <a:solidFill>
                  <a:schemeClr val="bg1"/>
                </a:solidFill>
                <a:latin typeface="+mj-lt"/>
              </a:rPr>
              <a:t>Turn thoughts </a:t>
            </a:r>
            <a:br>
              <a:rPr lang="en-US" sz="1836" b="1" kern="0" dirty="0">
                <a:solidFill>
                  <a:schemeClr val="bg1"/>
                </a:solidFill>
                <a:latin typeface="+mj-lt"/>
              </a:rPr>
            </a:br>
            <a:r>
              <a:rPr lang="en-US" sz="1836" b="1" kern="0" dirty="0">
                <a:solidFill>
                  <a:schemeClr val="bg1"/>
                </a:solidFill>
                <a:latin typeface="+mj-lt"/>
              </a:rPr>
              <a:t>into action.</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Voice/Pen/Touch/Gesture**</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Windows Ink**</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Microsoft Edge</a:t>
            </a:r>
          </a:p>
        </p:txBody>
      </p:sp>
      <p:sp>
        <p:nvSpPr>
          <p:cNvPr id="14" name="Rectangle 13"/>
          <p:cNvSpPr/>
          <p:nvPr/>
        </p:nvSpPr>
        <p:spPr>
          <a:xfrm>
            <a:off x="10171397" y="3935779"/>
            <a:ext cx="1972902" cy="1915989"/>
          </a:xfrm>
          <a:prstGeom prst="rect">
            <a:avLst/>
          </a:prstGeom>
        </p:spPr>
        <p:txBody>
          <a:bodyPr wrap="square">
            <a:spAutoFit/>
          </a:bodyPr>
          <a:lstStyle/>
          <a:p>
            <a:pPr defTabSz="932573">
              <a:spcAft>
                <a:spcPts val="1224"/>
              </a:spcAft>
              <a:defRPr/>
            </a:pPr>
            <a:r>
              <a:rPr lang="en-US" sz="1836" b="1" kern="0" dirty="0">
                <a:solidFill>
                  <a:schemeClr val="bg1"/>
                </a:solidFill>
                <a:latin typeface="+mj-lt"/>
              </a:rPr>
              <a:t>Your digital assistant to handle crucial tasks</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Cortana*** at w</a:t>
            </a:r>
            <a:r>
              <a:rPr lang="en-US" sz="1632" kern="0" dirty="0" err="1">
                <a:solidFill>
                  <a:schemeClr val="bg1"/>
                </a:solidFill>
                <a:latin typeface="+mj-lt"/>
              </a:rPr>
              <a:t>ork</a:t>
            </a:r>
            <a:endParaRPr lang="en-US" sz="1632" kern="0" dirty="0">
              <a:solidFill>
                <a:schemeClr val="bg1"/>
              </a:solidFill>
              <a:latin typeface="+mj-lt"/>
            </a:endParaRPr>
          </a:p>
        </p:txBody>
      </p:sp>
      <p:sp>
        <p:nvSpPr>
          <p:cNvPr id="15" name="Rectangle 14"/>
          <p:cNvSpPr/>
          <p:nvPr/>
        </p:nvSpPr>
        <p:spPr>
          <a:xfrm>
            <a:off x="3019155" y="3935779"/>
            <a:ext cx="3297755" cy="2422093"/>
          </a:xfrm>
          <a:prstGeom prst="rect">
            <a:avLst/>
          </a:prstGeom>
        </p:spPr>
        <p:txBody>
          <a:bodyPr wrap="square">
            <a:spAutoFit/>
          </a:bodyPr>
          <a:lstStyle/>
          <a:p>
            <a:pPr defTabSz="932573">
              <a:spcAft>
                <a:spcPts val="1224"/>
              </a:spcAft>
              <a:buClr>
                <a:schemeClr val="accent1"/>
              </a:buClr>
              <a:buSzPct val="80000"/>
              <a:defRPr/>
            </a:pPr>
            <a:r>
              <a:rPr lang="en-US" sz="1836" b="1" kern="0" dirty="0">
                <a:solidFill>
                  <a:schemeClr val="bg1"/>
                </a:solidFill>
                <a:latin typeface="+mj-lt"/>
              </a:rPr>
              <a:t>Stay focused and finish first with new productivity tools</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Start Menu</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Live Tiles</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Virtual Desktop</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Snap Assist</a:t>
            </a:r>
          </a:p>
          <a:p>
            <a:pPr marL="291436" indent="-291436" defTabSz="932573">
              <a:spcAft>
                <a:spcPts val="612"/>
              </a:spcAft>
              <a:buClr>
                <a:schemeClr val="accent1"/>
              </a:buClr>
              <a:buSzPct val="80000"/>
              <a:buFont typeface="Arial" panose="020B0604020202020204" pitchFamily="34" charset="0"/>
              <a:buChar char="•"/>
              <a:defRPr/>
            </a:pPr>
            <a:r>
              <a:rPr lang="en-US" sz="1632" kern="0" dirty="0">
                <a:solidFill>
                  <a:schemeClr val="bg1"/>
                </a:solidFill>
                <a:latin typeface="+mj-lt"/>
              </a:rPr>
              <a:t>Tablet Mode</a:t>
            </a:r>
          </a:p>
        </p:txBody>
      </p:sp>
      <p:grpSp>
        <p:nvGrpSpPr>
          <p:cNvPr id="20" name="Group 19"/>
          <p:cNvGrpSpPr/>
          <p:nvPr/>
        </p:nvGrpSpPr>
        <p:grpSpPr>
          <a:xfrm>
            <a:off x="2659168" y="3904862"/>
            <a:ext cx="7176136" cy="2278224"/>
            <a:chOff x="3360266" y="3828644"/>
            <a:chExt cx="5554534" cy="2233756"/>
          </a:xfrm>
        </p:grpSpPr>
        <p:grpSp>
          <p:nvGrpSpPr>
            <p:cNvPr id="16" name="Group 15"/>
            <p:cNvGrpSpPr/>
            <p:nvPr/>
          </p:nvGrpSpPr>
          <p:grpSpPr>
            <a:xfrm>
              <a:off x="3360266" y="3828644"/>
              <a:ext cx="3070835" cy="2233756"/>
              <a:chOff x="4028792" y="1753654"/>
              <a:chExt cx="4371790" cy="4167313"/>
            </a:xfrm>
          </p:grpSpPr>
          <p:cxnSp>
            <p:nvCxnSpPr>
              <p:cNvPr id="17" name="Straight Connector 16"/>
              <p:cNvCxnSpPr/>
              <p:nvPr/>
            </p:nvCxnSpPr>
            <p:spPr>
              <a:xfrm>
                <a:off x="4028792" y="1819747"/>
                <a:ext cx="0" cy="4101220"/>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00582" y="1753654"/>
                <a:ext cx="0" cy="4101220"/>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8914800" y="3864071"/>
              <a:ext cx="0" cy="2198329"/>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5890550" y="148105"/>
            <a:ext cx="6514338" cy="4070158"/>
            <a:chOff x="7997498" y="1401180"/>
            <a:chExt cx="8584109" cy="4426814"/>
          </a:xfrm>
        </p:grpSpPr>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7498" y="1401180"/>
              <a:ext cx="8584109" cy="4426814"/>
            </a:xfrm>
            <a:prstGeom prst="rect">
              <a:avLst/>
            </a:prstGeom>
            <a:noFill/>
            <a:ln>
              <a:noFill/>
            </a:ln>
          </p:spPr>
        </p:pic>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08277" y="1714132"/>
              <a:ext cx="3382277" cy="3725323"/>
            </a:xfrm>
            <a:prstGeom prst="rect">
              <a:avLst/>
            </a:prstGeom>
            <a:noFill/>
            <a:ln>
              <a:noFill/>
            </a:ln>
          </p:spPr>
        </p:pic>
      </p:grpSp>
      <p:grpSp>
        <p:nvGrpSpPr>
          <p:cNvPr id="25" name="Group 24"/>
          <p:cNvGrpSpPr/>
          <p:nvPr/>
        </p:nvGrpSpPr>
        <p:grpSpPr>
          <a:xfrm>
            <a:off x="483811" y="603533"/>
            <a:ext cx="1192115" cy="1024211"/>
            <a:chOff x="3539548" y="1387614"/>
            <a:chExt cx="2046440" cy="1758209"/>
          </a:xfrm>
          <a:solidFill>
            <a:srgbClr val="00B0F0"/>
          </a:solidFill>
        </p:grpSpPr>
        <p:sp>
          <p:nvSpPr>
            <p:cNvPr id="26" name="Freeform 6"/>
            <p:cNvSpPr>
              <a:spLocks/>
            </p:cNvSpPr>
            <p:nvPr/>
          </p:nvSpPr>
          <p:spPr bwMode="auto">
            <a:xfrm>
              <a:off x="3539548" y="1596581"/>
              <a:ext cx="1550683" cy="1549242"/>
            </a:xfrm>
            <a:custGeom>
              <a:avLst/>
              <a:gdLst>
                <a:gd name="T0" fmla="*/ 2076 w 2152"/>
                <a:gd name="T1" fmla="*/ 1042 h 2150"/>
                <a:gd name="T2" fmla="*/ 2046 w 2152"/>
                <a:gd name="T3" fmla="*/ 1048 h 2150"/>
                <a:gd name="T4" fmla="*/ 2022 w 2152"/>
                <a:gd name="T5" fmla="*/ 1064 h 2150"/>
                <a:gd name="T6" fmla="*/ 2006 w 2152"/>
                <a:gd name="T7" fmla="*/ 1088 h 2150"/>
                <a:gd name="T8" fmla="*/ 2000 w 2152"/>
                <a:gd name="T9" fmla="*/ 1116 h 2150"/>
                <a:gd name="T10" fmla="*/ 152 w 2152"/>
                <a:gd name="T11" fmla="*/ 1998 h 2150"/>
                <a:gd name="T12" fmla="*/ 1636 w 2152"/>
                <a:gd name="T13" fmla="*/ 150 h 2150"/>
                <a:gd name="T14" fmla="*/ 1652 w 2152"/>
                <a:gd name="T15" fmla="*/ 148 h 2150"/>
                <a:gd name="T16" fmla="*/ 1678 w 2152"/>
                <a:gd name="T17" fmla="*/ 136 h 2150"/>
                <a:gd name="T18" fmla="*/ 1700 w 2152"/>
                <a:gd name="T19" fmla="*/ 116 h 2150"/>
                <a:gd name="T20" fmla="*/ 1710 w 2152"/>
                <a:gd name="T21" fmla="*/ 90 h 2150"/>
                <a:gd name="T22" fmla="*/ 1712 w 2152"/>
                <a:gd name="T23" fmla="*/ 74 h 2150"/>
                <a:gd name="T24" fmla="*/ 1706 w 2152"/>
                <a:gd name="T25" fmla="*/ 46 h 2150"/>
                <a:gd name="T26" fmla="*/ 1690 w 2152"/>
                <a:gd name="T27" fmla="*/ 22 h 2150"/>
                <a:gd name="T28" fmla="*/ 1666 w 2152"/>
                <a:gd name="T29" fmla="*/ 4 h 2150"/>
                <a:gd name="T30" fmla="*/ 1636 w 2152"/>
                <a:gd name="T31" fmla="*/ 0 h 2150"/>
                <a:gd name="T32" fmla="*/ 76 w 2152"/>
                <a:gd name="T33" fmla="*/ 0 h 2150"/>
                <a:gd name="T34" fmla="*/ 46 w 2152"/>
                <a:gd name="T35" fmla="*/ 4 h 2150"/>
                <a:gd name="T36" fmla="*/ 22 w 2152"/>
                <a:gd name="T37" fmla="*/ 22 h 2150"/>
                <a:gd name="T38" fmla="*/ 6 w 2152"/>
                <a:gd name="T39" fmla="*/ 46 h 2150"/>
                <a:gd name="T40" fmla="*/ 0 w 2152"/>
                <a:gd name="T41" fmla="*/ 74 h 2150"/>
                <a:gd name="T42" fmla="*/ 0 w 2152"/>
                <a:gd name="T43" fmla="*/ 2074 h 2150"/>
                <a:gd name="T44" fmla="*/ 6 w 2152"/>
                <a:gd name="T45" fmla="*/ 2104 h 2150"/>
                <a:gd name="T46" fmla="*/ 22 w 2152"/>
                <a:gd name="T47" fmla="*/ 2128 h 2150"/>
                <a:gd name="T48" fmla="*/ 46 w 2152"/>
                <a:gd name="T49" fmla="*/ 2144 h 2150"/>
                <a:gd name="T50" fmla="*/ 76 w 2152"/>
                <a:gd name="T51" fmla="*/ 2150 h 2150"/>
                <a:gd name="T52" fmla="*/ 2076 w 2152"/>
                <a:gd name="T53" fmla="*/ 2150 h 2150"/>
                <a:gd name="T54" fmla="*/ 2106 w 2152"/>
                <a:gd name="T55" fmla="*/ 2144 h 2150"/>
                <a:gd name="T56" fmla="*/ 2128 w 2152"/>
                <a:gd name="T57" fmla="*/ 2128 h 2150"/>
                <a:gd name="T58" fmla="*/ 2146 w 2152"/>
                <a:gd name="T59" fmla="*/ 2104 h 2150"/>
                <a:gd name="T60" fmla="*/ 2152 w 2152"/>
                <a:gd name="T61" fmla="*/ 2074 h 2150"/>
                <a:gd name="T62" fmla="*/ 2152 w 2152"/>
                <a:gd name="T63" fmla="*/ 1116 h 2150"/>
                <a:gd name="T64" fmla="*/ 2146 w 2152"/>
                <a:gd name="T65" fmla="*/ 1088 h 2150"/>
                <a:gd name="T66" fmla="*/ 2128 w 2152"/>
                <a:gd name="T67" fmla="*/ 1064 h 2150"/>
                <a:gd name="T68" fmla="*/ 2106 w 2152"/>
                <a:gd name="T69" fmla="*/ 1048 h 2150"/>
                <a:gd name="T70" fmla="*/ 2076 w 2152"/>
                <a:gd name="T71" fmla="*/ 1042 h 2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52" h="2150">
                  <a:moveTo>
                    <a:pt x="2076" y="1042"/>
                  </a:moveTo>
                  <a:lnTo>
                    <a:pt x="2076" y="1042"/>
                  </a:lnTo>
                  <a:lnTo>
                    <a:pt x="2060" y="1042"/>
                  </a:lnTo>
                  <a:lnTo>
                    <a:pt x="2046" y="1048"/>
                  </a:lnTo>
                  <a:lnTo>
                    <a:pt x="2034" y="1054"/>
                  </a:lnTo>
                  <a:lnTo>
                    <a:pt x="2022" y="1064"/>
                  </a:lnTo>
                  <a:lnTo>
                    <a:pt x="2014" y="1074"/>
                  </a:lnTo>
                  <a:lnTo>
                    <a:pt x="2006" y="1088"/>
                  </a:lnTo>
                  <a:lnTo>
                    <a:pt x="2002" y="1102"/>
                  </a:lnTo>
                  <a:lnTo>
                    <a:pt x="2000" y="1116"/>
                  </a:lnTo>
                  <a:lnTo>
                    <a:pt x="2000" y="1998"/>
                  </a:lnTo>
                  <a:lnTo>
                    <a:pt x="152" y="1998"/>
                  </a:lnTo>
                  <a:lnTo>
                    <a:pt x="152" y="150"/>
                  </a:lnTo>
                  <a:lnTo>
                    <a:pt x="1636" y="150"/>
                  </a:lnTo>
                  <a:lnTo>
                    <a:pt x="1636" y="150"/>
                  </a:lnTo>
                  <a:lnTo>
                    <a:pt x="1652" y="148"/>
                  </a:lnTo>
                  <a:lnTo>
                    <a:pt x="1666" y="144"/>
                  </a:lnTo>
                  <a:lnTo>
                    <a:pt x="1678" y="136"/>
                  </a:lnTo>
                  <a:lnTo>
                    <a:pt x="1690" y="128"/>
                  </a:lnTo>
                  <a:lnTo>
                    <a:pt x="1700" y="116"/>
                  </a:lnTo>
                  <a:lnTo>
                    <a:pt x="1706" y="104"/>
                  </a:lnTo>
                  <a:lnTo>
                    <a:pt x="1710" y="90"/>
                  </a:lnTo>
                  <a:lnTo>
                    <a:pt x="1712" y="74"/>
                  </a:lnTo>
                  <a:lnTo>
                    <a:pt x="1712" y="74"/>
                  </a:lnTo>
                  <a:lnTo>
                    <a:pt x="1710" y="60"/>
                  </a:lnTo>
                  <a:lnTo>
                    <a:pt x="1706" y="46"/>
                  </a:lnTo>
                  <a:lnTo>
                    <a:pt x="1700" y="32"/>
                  </a:lnTo>
                  <a:lnTo>
                    <a:pt x="1690" y="22"/>
                  </a:lnTo>
                  <a:lnTo>
                    <a:pt x="1678" y="12"/>
                  </a:lnTo>
                  <a:lnTo>
                    <a:pt x="1666" y="4"/>
                  </a:lnTo>
                  <a:lnTo>
                    <a:pt x="1652" y="0"/>
                  </a:lnTo>
                  <a:lnTo>
                    <a:pt x="1636" y="0"/>
                  </a:lnTo>
                  <a:lnTo>
                    <a:pt x="76" y="0"/>
                  </a:lnTo>
                  <a:lnTo>
                    <a:pt x="76" y="0"/>
                  </a:lnTo>
                  <a:lnTo>
                    <a:pt x="60" y="0"/>
                  </a:lnTo>
                  <a:lnTo>
                    <a:pt x="46" y="4"/>
                  </a:lnTo>
                  <a:lnTo>
                    <a:pt x="34" y="12"/>
                  </a:lnTo>
                  <a:lnTo>
                    <a:pt x="22" y="22"/>
                  </a:lnTo>
                  <a:lnTo>
                    <a:pt x="14" y="32"/>
                  </a:lnTo>
                  <a:lnTo>
                    <a:pt x="6" y="46"/>
                  </a:lnTo>
                  <a:lnTo>
                    <a:pt x="2" y="60"/>
                  </a:lnTo>
                  <a:lnTo>
                    <a:pt x="0" y="74"/>
                  </a:lnTo>
                  <a:lnTo>
                    <a:pt x="0" y="2074"/>
                  </a:lnTo>
                  <a:lnTo>
                    <a:pt x="0" y="2074"/>
                  </a:lnTo>
                  <a:lnTo>
                    <a:pt x="2" y="2090"/>
                  </a:lnTo>
                  <a:lnTo>
                    <a:pt x="6" y="2104"/>
                  </a:lnTo>
                  <a:lnTo>
                    <a:pt x="14" y="2116"/>
                  </a:lnTo>
                  <a:lnTo>
                    <a:pt x="22" y="2128"/>
                  </a:lnTo>
                  <a:lnTo>
                    <a:pt x="34" y="2136"/>
                  </a:lnTo>
                  <a:lnTo>
                    <a:pt x="46" y="2144"/>
                  </a:lnTo>
                  <a:lnTo>
                    <a:pt x="60" y="2148"/>
                  </a:lnTo>
                  <a:lnTo>
                    <a:pt x="76" y="2150"/>
                  </a:lnTo>
                  <a:lnTo>
                    <a:pt x="2076" y="2150"/>
                  </a:lnTo>
                  <a:lnTo>
                    <a:pt x="2076" y="2150"/>
                  </a:lnTo>
                  <a:lnTo>
                    <a:pt x="2090" y="2148"/>
                  </a:lnTo>
                  <a:lnTo>
                    <a:pt x="2106" y="2144"/>
                  </a:lnTo>
                  <a:lnTo>
                    <a:pt x="2118" y="2136"/>
                  </a:lnTo>
                  <a:lnTo>
                    <a:pt x="2128" y="2128"/>
                  </a:lnTo>
                  <a:lnTo>
                    <a:pt x="2138" y="2116"/>
                  </a:lnTo>
                  <a:lnTo>
                    <a:pt x="2146" y="2104"/>
                  </a:lnTo>
                  <a:lnTo>
                    <a:pt x="2150" y="2090"/>
                  </a:lnTo>
                  <a:lnTo>
                    <a:pt x="2152" y="2074"/>
                  </a:lnTo>
                  <a:lnTo>
                    <a:pt x="2152" y="1116"/>
                  </a:lnTo>
                  <a:lnTo>
                    <a:pt x="2152" y="1116"/>
                  </a:lnTo>
                  <a:lnTo>
                    <a:pt x="2150" y="1102"/>
                  </a:lnTo>
                  <a:lnTo>
                    <a:pt x="2146" y="1088"/>
                  </a:lnTo>
                  <a:lnTo>
                    <a:pt x="2138" y="1074"/>
                  </a:lnTo>
                  <a:lnTo>
                    <a:pt x="2128" y="1064"/>
                  </a:lnTo>
                  <a:lnTo>
                    <a:pt x="2118" y="1054"/>
                  </a:lnTo>
                  <a:lnTo>
                    <a:pt x="2106" y="1048"/>
                  </a:lnTo>
                  <a:lnTo>
                    <a:pt x="2090" y="1042"/>
                  </a:lnTo>
                  <a:lnTo>
                    <a:pt x="2076" y="1042"/>
                  </a:lnTo>
                  <a:lnTo>
                    <a:pt x="2076" y="10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a:solidFill>
                  <a:sysClr val="windowText" lastClr="000000"/>
                </a:solidFill>
              </a:endParaRPr>
            </a:p>
          </p:txBody>
        </p:sp>
        <p:sp>
          <p:nvSpPr>
            <p:cNvPr id="27" name="Freeform 7"/>
            <p:cNvSpPr>
              <a:spLocks/>
            </p:cNvSpPr>
            <p:nvPr/>
          </p:nvSpPr>
          <p:spPr bwMode="auto">
            <a:xfrm>
              <a:off x="3719692" y="1387614"/>
              <a:ext cx="1866296" cy="1468537"/>
            </a:xfrm>
            <a:custGeom>
              <a:avLst/>
              <a:gdLst>
                <a:gd name="T0" fmla="*/ 358 w 2590"/>
                <a:gd name="T1" fmla="*/ 768 h 2038"/>
                <a:gd name="T2" fmla="*/ 0 w 2590"/>
                <a:gd name="T3" fmla="*/ 1126 h 2038"/>
                <a:gd name="T4" fmla="*/ 910 w 2590"/>
                <a:gd name="T5" fmla="*/ 2038 h 2038"/>
                <a:gd name="T6" fmla="*/ 2590 w 2590"/>
                <a:gd name="T7" fmla="*/ 358 h 2038"/>
                <a:gd name="T8" fmla="*/ 2232 w 2590"/>
                <a:gd name="T9" fmla="*/ 0 h 2038"/>
                <a:gd name="T10" fmla="*/ 910 w 2590"/>
                <a:gd name="T11" fmla="*/ 1322 h 2038"/>
                <a:gd name="T12" fmla="*/ 358 w 2590"/>
                <a:gd name="T13" fmla="*/ 768 h 2038"/>
              </a:gdLst>
              <a:ahLst/>
              <a:cxnLst>
                <a:cxn ang="0">
                  <a:pos x="T0" y="T1"/>
                </a:cxn>
                <a:cxn ang="0">
                  <a:pos x="T2" y="T3"/>
                </a:cxn>
                <a:cxn ang="0">
                  <a:pos x="T4" y="T5"/>
                </a:cxn>
                <a:cxn ang="0">
                  <a:pos x="T6" y="T7"/>
                </a:cxn>
                <a:cxn ang="0">
                  <a:pos x="T8" y="T9"/>
                </a:cxn>
                <a:cxn ang="0">
                  <a:pos x="T10" y="T11"/>
                </a:cxn>
                <a:cxn ang="0">
                  <a:pos x="T12" y="T13"/>
                </a:cxn>
              </a:cxnLst>
              <a:rect l="0" t="0" r="r" b="b"/>
              <a:pathLst>
                <a:path w="2590" h="2038">
                  <a:moveTo>
                    <a:pt x="358" y="768"/>
                  </a:moveTo>
                  <a:lnTo>
                    <a:pt x="0" y="1126"/>
                  </a:lnTo>
                  <a:lnTo>
                    <a:pt x="910" y="2038"/>
                  </a:lnTo>
                  <a:lnTo>
                    <a:pt x="2590" y="358"/>
                  </a:lnTo>
                  <a:lnTo>
                    <a:pt x="2232" y="0"/>
                  </a:lnTo>
                  <a:lnTo>
                    <a:pt x="910" y="1322"/>
                  </a:lnTo>
                  <a:lnTo>
                    <a:pt x="358" y="7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a:solidFill>
                  <a:sysClr val="windowText" lastClr="000000"/>
                </a:solidFill>
              </a:endParaRPr>
            </a:p>
          </p:txBody>
        </p:sp>
      </p:grpSp>
    </p:spTree>
    <p:extLst>
      <p:ext uri="{BB962C8B-B14F-4D97-AF65-F5344CB8AC3E}">
        <p14:creationId xmlns:p14="http://schemas.microsoft.com/office/powerpoint/2010/main" val="1140791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Monetizing </a:t>
            </a:r>
            <a:r>
              <a:rPr lang="en-US" dirty="0" err="1"/>
              <a:t>WaaS</a:t>
            </a:r>
            <a:endParaRPr lang="en-US" dirty="0"/>
          </a:p>
        </p:txBody>
      </p:sp>
    </p:spTree>
    <p:extLst>
      <p:ext uri="{BB962C8B-B14F-4D97-AF65-F5344CB8AC3E}">
        <p14:creationId xmlns:p14="http://schemas.microsoft.com/office/powerpoint/2010/main" val="3129683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66" y="4034762"/>
            <a:ext cx="2072157" cy="1480908"/>
            <a:chOff x="0" y="3412307"/>
            <a:chExt cx="2072745" cy="1481328"/>
          </a:xfrm>
        </p:grpSpPr>
        <p:grpSp>
          <p:nvGrpSpPr>
            <p:cNvPr id="91" name="Group 90"/>
            <p:cNvGrpSpPr/>
            <p:nvPr/>
          </p:nvGrpSpPr>
          <p:grpSpPr>
            <a:xfrm>
              <a:off x="0" y="3412307"/>
              <a:ext cx="2072745" cy="1481328"/>
              <a:chOff x="0" y="3286534"/>
              <a:chExt cx="2072745" cy="1481328"/>
            </a:xfrm>
          </p:grpSpPr>
          <p:sp>
            <p:nvSpPr>
              <p:cNvPr id="85" name="Rectangle 84"/>
              <p:cNvSpPr/>
              <p:nvPr/>
            </p:nvSpPr>
            <p:spPr bwMode="auto">
              <a:xfrm>
                <a:off x="0" y="3286534"/>
                <a:ext cx="2072745" cy="1481328"/>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73" name="Group 4"/>
              <p:cNvGrpSpPr>
                <a:grpSpLocks noChangeAspect="1"/>
              </p:cNvGrpSpPr>
              <p:nvPr/>
            </p:nvGrpSpPr>
            <p:grpSpPr bwMode="auto">
              <a:xfrm>
                <a:off x="855388" y="3406681"/>
                <a:ext cx="361969" cy="363445"/>
                <a:chOff x="368" y="2072"/>
                <a:chExt cx="245" cy="246"/>
              </a:xfrm>
              <a:solidFill>
                <a:schemeClr val="accent2"/>
              </a:solidFill>
            </p:grpSpPr>
            <p:sp>
              <p:nvSpPr>
                <p:cNvPr id="74" name="Freeform 5"/>
                <p:cNvSpPr>
                  <a:spLocks noEditPoints="1"/>
                </p:cNvSpPr>
                <p:nvPr/>
              </p:nvSpPr>
              <p:spPr bwMode="auto">
                <a:xfrm>
                  <a:off x="368" y="2072"/>
                  <a:ext cx="245" cy="246"/>
                </a:xfrm>
                <a:custGeom>
                  <a:avLst/>
                  <a:gdLst>
                    <a:gd name="T0" fmla="*/ 19 w 112"/>
                    <a:gd name="T1" fmla="*/ 112 h 112"/>
                    <a:gd name="T2" fmla="*/ 39 w 112"/>
                    <a:gd name="T3" fmla="*/ 104 h 112"/>
                    <a:gd name="T4" fmla="*/ 47 w 112"/>
                    <a:gd name="T5" fmla="*/ 112 h 112"/>
                    <a:gd name="T6" fmla="*/ 76 w 112"/>
                    <a:gd name="T7" fmla="*/ 112 h 112"/>
                    <a:gd name="T8" fmla="*/ 76 w 112"/>
                    <a:gd name="T9" fmla="*/ 69 h 112"/>
                    <a:gd name="T10" fmla="*/ 83 w 112"/>
                    <a:gd name="T11" fmla="*/ 63 h 112"/>
                    <a:gd name="T12" fmla="*/ 112 w 112"/>
                    <a:gd name="T13" fmla="*/ 4 h 112"/>
                    <a:gd name="T14" fmla="*/ 112 w 112"/>
                    <a:gd name="T15" fmla="*/ 0 h 112"/>
                    <a:gd name="T16" fmla="*/ 108 w 112"/>
                    <a:gd name="T17" fmla="*/ 0 h 112"/>
                    <a:gd name="T18" fmla="*/ 50 w 112"/>
                    <a:gd name="T19" fmla="*/ 29 h 112"/>
                    <a:gd name="T20" fmla="*/ 43 w 112"/>
                    <a:gd name="T21" fmla="*/ 36 h 112"/>
                    <a:gd name="T22" fmla="*/ 0 w 112"/>
                    <a:gd name="T23" fmla="*/ 36 h 112"/>
                    <a:gd name="T24" fmla="*/ 0 w 112"/>
                    <a:gd name="T25" fmla="*/ 65 h 112"/>
                    <a:gd name="T26" fmla="*/ 8 w 112"/>
                    <a:gd name="T27" fmla="*/ 73 h 112"/>
                    <a:gd name="T28" fmla="*/ 0 w 112"/>
                    <a:gd name="T29" fmla="*/ 93 h 112"/>
                    <a:gd name="T30" fmla="*/ 19 w 112"/>
                    <a:gd name="T31" fmla="*/ 112 h 112"/>
                    <a:gd name="T32" fmla="*/ 9 w 112"/>
                    <a:gd name="T33" fmla="*/ 91 h 112"/>
                    <a:gd name="T34" fmla="*/ 14 w 112"/>
                    <a:gd name="T35" fmla="*/ 79 h 112"/>
                    <a:gd name="T36" fmla="*/ 33 w 112"/>
                    <a:gd name="T37" fmla="*/ 98 h 112"/>
                    <a:gd name="T38" fmla="*/ 21 w 112"/>
                    <a:gd name="T39" fmla="*/ 103 h 112"/>
                    <a:gd name="T40" fmla="*/ 9 w 112"/>
                    <a:gd name="T41" fmla="*/ 91 h 112"/>
                    <a:gd name="T42" fmla="*/ 68 w 112"/>
                    <a:gd name="T43" fmla="*/ 104 h 112"/>
                    <a:gd name="T44" fmla="*/ 50 w 112"/>
                    <a:gd name="T45" fmla="*/ 104 h 112"/>
                    <a:gd name="T46" fmla="*/ 46 w 112"/>
                    <a:gd name="T47" fmla="*/ 100 h 112"/>
                    <a:gd name="T48" fmla="*/ 68 w 112"/>
                    <a:gd name="T49" fmla="*/ 77 h 112"/>
                    <a:gd name="T50" fmla="*/ 68 w 112"/>
                    <a:gd name="T51" fmla="*/ 104 h 112"/>
                    <a:gd name="T52" fmla="*/ 92 w 112"/>
                    <a:gd name="T53" fmla="*/ 41 h 112"/>
                    <a:gd name="T54" fmla="*/ 71 w 112"/>
                    <a:gd name="T55" fmla="*/ 20 h 112"/>
                    <a:gd name="T56" fmla="*/ 104 w 112"/>
                    <a:gd name="T57" fmla="*/ 8 h 112"/>
                    <a:gd name="T58" fmla="*/ 92 w 112"/>
                    <a:gd name="T59" fmla="*/ 41 h 112"/>
                    <a:gd name="T60" fmla="*/ 55 w 112"/>
                    <a:gd name="T61" fmla="*/ 34 h 112"/>
                    <a:gd name="T62" fmla="*/ 64 w 112"/>
                    <a:gd name="T63" fmla="*/ 25 h 112"/>
                    <a:gd name="T64" fmla="*/ 87 w 112"/>
                    <a:gd name="T65" fmla="*/ 48 h 112"/>
                    <a:gd name="T66" fmla="*/ 78 w 112"/>
                    <a:gd name="T67" fmla="*/ 57 h 112"/>
                    <a:gd name="T68" fmla="*/ 40 w 112"/>
                    <a:gd name="T69" fmla="*/ 94 h 112"/>
                    <a:gd name="T70" fmla="*/ 18 w 112"/>
                    <a:gd name="T71" fmla="*/ 72 h 112"/>
                    <a:gd name="T72" fmla="*/ 55 w 112"/>
                    <a:gd name="T73" fmla="*/ 34 h 112"/>
                    <a:gd name="T74" fmla="*/ 8 w 112"/>
                    <a:gd name="T75" fmla="*/ 44 h 112"/>
                    <a:gd name="T76" fmla="*/ 35 w 112"/>
                    <a:gd name="T77" fmla="*/ 44 h 112"/>
                    <a:gd name="T78" fmla="*/ 12 w 112"/>
                    <a:gd name="T79" fmla="*/ 66 h 112"/>
                    <a:gd name="T80" fmla="*/ 8 w 112"/>
                    <a:gd name="T81" fmla="*/ 62 h 112"/>
                    <a:gd name="T82" fmla="*/ 8 w 112"/>
                    <a:gd name="T83" fmla="*/ 4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12">
                      <a:moveTo>
                        <a:pt x="19" y="112"/>
                      </a:moveTo>
                      <a:cubicBezTo>
                        <a:pt x="39" y="104"/>
                        <a:pt x="39" y="104"/>
                        <a:pt x="39" y="104"/>
                      </a:cubicBezTo>
                      <a:cubicBezTo>
                        <a:pt x="47" y="112"/>
                        <a:pt x="47" y="112"/>
                        <a:pt x="47" y="112"/>
                      </a:cubicBezTo>
                      <a:cubicBezTo>
                        <a:pt x="76" y="112"/>
                        <a:pt x="76" y="112"/>
                        <a:pt x="76" y="112"/>
                      </a:cubicBezTo>
                      <a:cubicBezTo>
                        <a:pt x="76" y="69"/>
                        <a:pt x="76" y="69"/>
                        <a:pt x="76" y="69"/>
                      </a:cubicBezTo>
                      <a:cubicBezTo>
                        <a:pt x="83" y="63"/>
                        <a:pt x="83" y="63"/>
                        <a:pt x="83" y="63"/>
                      </a:cubicBezTo>
                      <a:cubicBezTo>
                        <a:pt x="102" y="47"/>
                        <a:pt x="112" y="26"/>
                        <a:pt x="112" y="4"/>
                      </a:cubicBezTo>
                      <a:cubicBezTo>
                        <a:pt x="112" y="0"/>
                        <a:pt x="112" y="0"/>
                        <a:pt x="112" y="0"/>
                      </a:cubicBezTo>
                      <a:cubicBezTo>
                        <a:pt x="108" y="0"/>
                        <a:pt x="108" y="0"/>
                        <a:pt x="108" y="0"/>
                      </a:cubicBezTo>
                      <a:cubicBezTo>
                        <a:pt x="86" y="0"/>
                        <a:pt x="65" y="10"/>
                        <a:pt x="50" y="29"/>
                      </a:cubicBezTo>
                      <a:cubicBezTo>
                        <a:pt x="43" y="36"/>
                        <a:pt x="43" y="36"/>
                        <a:pt x="43" y="36"/>
                      </a:cubicBezTo>
                      <a:cubicBezTo>
                        <a:pt x="0" y="36"/>
                        <a:pt x="0" y="36"/>
                        <a:pt x="0" y="36"/>
                      </a:cubicBezTo>
                      <a:cubicBezTo>
                        <a:pt x="0" y="65"/>
                        <a:pt x="0" y="65"/>
                        <a:pt x="0" y="65"/>
                      </a:cubicBezTo>
                      <a:cubicBezTo>
                        <a:pt x="8" y="73"/>
                        <a:pt x="8" y="73"/>
                        <a:pt x="8" y="73"/>
                      </a:cubicBezTo>
                      <a:cubicBezTo>
                        <a:pt x="0" y="93"/>
                        <a:pt x="0" y="93"/>
                        <a:pt x="0" y="93"/>
                      </a:cubicBezTo>
                      <a:lnTo>
                        <a:pt x="19" y="112"/>
                      </a:lnTo>
                      <a:close/>
                      <a:moveTo>
                        <a:pt x="9" y="91"/>
                      </a:moveTo>
                      <a:cubicBezTo>
                        <a:pt x="14" y="79"/>
                        <a:pt x="14" y="79"/>
                        <a:pt x="14" y="79"/>
                      </a:cubicBezTo>
                      <a:cubicBezTo>
                        <a:pt x="33" y="98"/>
                        <a:pt x="33" y="98"/>
                        <a:pt x="33" y="98"/>
                      </a:cubicBezTo>
                      <a:cubicBezTo>
                        <a:pt x="21" y="103"/>
                        <a:pt x="21" y="103"/>
                        <a:pt x="21" y="103"/>
                      </a:cubicBezTo>
                      <a:lnTo>
                        <a:pt x="9" y="91"/>
                      </a:lnTo>
                      <a:close/>
                      <a:moveTo>
                        <a:pt x="68" y="104"/>
                      </a:moveTo>
                      <a:cubicBezTo>
                        <a:pt x="50" y="104"/>
                        <a:pt x="50" y="104"/>
                        <a:pt x="50" y="104"/>
                      </a:cubicBezTo>
                      <a:cubicBezTo>
                        <a:pt x="46" y="100"/>
                        <a:pt x="46" y="100"/>
                        <a:pt x="46" y="100"/>
                      </a:cubicBezTo>
                      <a:cubicBezTo>
                        <a:pt x="68" y="77"/>
                        <a:pt x="68" y="77"/>
                        <a:pt x="68" y="77"/>
                      </a:cubicBezTo>
                      <a:lnTo>
                        <a:pt x="68" y="104"/>
                      </a:lnTo>
                      <a:close/>
                      <a:moveTo>
                        <a:pt x="92" y="41"/>
                      </a:moveTo>
                      <a:cubicBezTo>
                        <a:pt x="71" y="20"/>
                        <a:pt x="71" y="20"/>
                        <a:pt x="71" y="20"/>
                      </a:cubicBezTo>
                      <a:cubicBezTo>
                        <a:pt x="81" y="13"/>
                        <a:pt x="92" y="9"/>
                        <a:pt x="104" y="8"/>
                      </a:cubicBezTo>
                      <a:cubicBezTo>
                        <a:pt x="103" y="20"/>
                        <a:pt x="99" y="31"/>
                        <a:pt x="92" y="41"/>
                      </a:cubicBezTo>
                      <a:close/>
                      <a:moveTo>
                        <a:pt x="55" y="34"/>
                      </a:moveTo>
                      <a:cubicBezTo>
                        <a:pt x="58" y="31"/>
                        <a:pt x="61" y="28"/>
                        <a:pt x="64" y="25"/>
                      </a:cubicBezTo>
                      <a:cubicBezTo>
                        <a:pt x="87" y="48"/>
                        <a:pt x="87" y="48"/>
                        <a:pt x="87" y="48"/>
                      </a:cubicBezTo>
                      <a:cubicBezTo>
                        <a:pt x="84" y="51"/>
                        <a:pt x="81" y="54"/>
                        <a:pt x="78" y="57"/>
                      </a:cubicBezTo>
                      <a:cubicBezTo>
                        <a:pt x="40" y="94"/>
                        <a:pt x="40" y="94"/>
                        <a:pt x="40" y="94"/>
                      </a:cubicBezTo>
                      <a:cubicBezTo>
                        <a:pt x="18" y="72"/>
                        <a:pt x="18" y="72"/>
                        <a:pt x="18" y="72"/>
                      </a:cubicBezTo>
                      <a:lnTo>
                        <a:pt x="55" y="34"/>
                      </a:lnTo>
                      <a:close/>
                      <a:moveTo>
                        <a:pt x="8" y="44"/>
                      </a:moveTo>
                      <a:cubicBezTo>
                        <a:pt x="35" y="44"/>
                        <a:pt x="35" y="44"/>
                        <a:pt x="35" y="44"/>
                      </a:cubicBezTo>
                      <a:cubicBezTo>
                        <a:pt x="12" y="66"/>
                        <a:pt x="12" y="66"/>
                        <a:pt x="12" y="66"/>
                      </a:cubicBezTo>
                      <a:cubicBezTo>
                        <a:pt x="8" y="62"/>
                        <a:pt x="8" y="62"/>
                        <a:pt x="8" y="62"/>
                      </a:cubicBezTo>
                      <a:lnTo>
                        <a:pt x="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75" name="Oval 6"/>
                <p:cNvSpPr>
                  <a:spLocks noChangeArrowheads="1"/>
                </p:cNvSpPr>
                <p:nvPr/>
              </p:nvSpPr>
              <p:spPr bwMode="auto">
                <a:xfrm>
                  <a:off x="482" y="2169"/>
                  <a:ext cx="35"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grpSp>
        </p:grpSp>
        <p:sp>
          <p:nvSpPr>
            <p:cNvPr id="12" name="TextBox 11"/>
            <p:cNvSpPr txBox="1"/>
            <p:nvPr/>
          </p:nvSpPr>
          <p:spPr>
            <a:xfrm>
              <a:off x="0" y="3997734"/>
              <a:ext cx="1798637" cy="739036"/>
            </a:xfrm>
            <a:prstGeom prst="rect">
              <a:avLst/>
            </a:prstGeom>
            <a:noFill/>
          </p:spPr>
          <p:txBody>
            <a:bodyPr wrap="square" lIns="182828" tIns="182828" rIns="45706" bIns="45706" rtlCol="0">
              <a:spAutoFit/>
            </a:bodyPr>
            <a:lstStyle/>
            <a:p>
              <a:pPr defTabSz="914224">
                <a:lnSpc>
                  <a:spcPct val="90000"/>
                </a:lnSpc>
                <a:spcAft>
                  <a:spcPts val="600"/>
                </a:spcAft>
              </a:pPr>
              <a:r>
                <a:rPr lang="en-US" sz="1198" b="1" kern="0" spc="-30" dirty="0">
                  <a:gradFill>
                    <a:gsLst>
                      <a:gs pos="0">
                        <a:schemeClr val="accent2"/>
                      </a:gs>
                      <a:gs pos="100000">
                        <a:schemeClr val="accent2"/>
                      </a:gs>
                    </a:gsLst>
                    <a:lin ang="5400000" scaled="0"/>
                  </a:gradFill>
                  <a:latin typeface="+mj-lt"/>
                  <a:ea typeface="Segoe UI" pitchFamily="34" charset="0"/>
                  <a:cs typeface="Segoe UI" pitchFamily="34" charset="0"/>
                </a:rPr>
                <a:t>POC, PILOT, SCCM PREP &amp; DEPLOYMENT PROJECTS</a:t>
              </a:r>
            </a:p>
          </p:txBody>
        </p:sp>
      </p:grpSp>
      <p:grpSp>
        <p:nvGrpSpPr>
          <p:cNvPr id="6" name="Group 5"/>
          <p:cNvGrpSpPr/>
          <p:nvPr/>
        </p:nvGrpSpPr>
        <p:grpSpPr>
          <a:xfrm>
            <a:off x="2073924" y="3449499"/>
            <a:ext cx="2072157" cy="1480908"/>
            <a:chOff x="2072746" y="2826879"/>
            <a:chExt cx="2072745" cy="1481328"/>
          </a:xfrm>
        </p:grpSpPr>
        <p:grpSp>
          <p:nvGrpSpPr>
            <p:cNvPr id="92" name="Group 91"/>
            <p:cNvGrpSpPr/>
            <p:nvPr/>
          </p:nvGrpSpPr>
          <p:grpSpPr>
            <a:xfrm>
              <a:off x="2072746" y="2826879"/>
              <a:ext cx="2072745" cy="1481328"/>
              <a:chOff x="2072747" y="2676933"/>
              <a:chExt cx="2072745" cy="1481328"/>
            </a:xfrm>
          </p:grpSpPr>
          <p:sp>
            <p:nvSpPr>
              <p:cNvPr id="86" name="Rectangle 85"/>
              <p:cNvSpPr/>
              <p:nvPr/>
            </p:nvSpPr>
            <p:spPr bwMode="auto">
              <a:xfrm>
                <a:off x="2072747" y="2676933"/>
                <a:ext cx="2072745" cy="1481328"/>
              </a:xfrm>
              <a:prstGeom prst="rect">
                <a:avLst/>
              </a:prstGeom>
              <a:solidFill>
                <a:srgbClr val="D9D9D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80" name="Freeform 10"/>
              <p:cNvSpPr>
                <a:spLocks noEditPoints="1"/>
              </p:cNvSpPr>
              <p:nvPr/>
            </p:nvSpPr>
            <p:spPr bwMode="auto">
              <a:xfrm>
                <a:off x="2888218" y="2811141"/>
                <a:ext cx="441802" cy="335325"/>
              </a:xfrm>
              <a:custGeom>
                <a:avLst/>
                <a:gdLst>
                  <a:gd name="T0" fmla="*/ 243 w 278"/>
                  <a:gd name="T1" fmla="*/ 0 h 211"/>
                  <a:gd name="T2" fmla="*/ 35 w 278"/>
                  <a:gd name="T3" fmla="*/ 0 h 211"/>
                  <a:gd name="T4" fmla="*/ 35 w 278"/>
                  <a:gd name="T5" fmla="*/ 132 h 211"/>
                  <a:gd name="T6" fmla="*/ 0 w 278"/>
                  <a:gd name="T7" fmla="*/ 193 h 211"/>
                  <a:gd name="T8" fmla="*/ 0 w 278"/>
                  <a:gd name="T9" fmla="*/ 211 h 211"/>
                  <a:gd name="T10" fmla="*/ 278 w 278"/>
                  <a:gd name="T11" fmla="*/ 211 h 211"/>
                  <a:gd name="T12" fmla="*/ 278 w 278"/>
                  <a:gd name="T13" fmla="*/ 193 h 211"/>
                  <a:gd name="T14" fmla="*/ 243 w 278"/>
                  <a:gd name="T15" fmla="*/ 132 h 211"/>
                  <a:gd name="T16" fmla="*/ 243 w 278"/>
                  <a:gd name="T17" fmla="*/ 0 h 211"/>
                  <a:gd name="T18" fmla="*/ 226 w 278"/>
                  <a:gd name="T19" fmla="*/ 123 h 211"/>
                  <a:gd name="T20" fmla="*/ 52 w 278"/>
                  <a:gd name="T21" fmla="*/ 123 h 211"/>
                  <a:gd name="T22" fmla="*/ 52 w 278"/>
                  <a:gd name="T23" fmla="*/ 18 h 211"/>
                  <a:gd name="T24" fmla="*/ 226 w 278"/>
                  <a:gd name="T25" fmla="*/ 18 h 211"/>
                  <a:gd name="T26" fmla="*/ 226 w 278"/>
                  <a:gd name="T27" fmla="*/ 123 h 211"/>
                  <a:gd name="T28" fmla="*/ 259 w 278"/>
                  <a:gd name="T29" fmla="*/ 193 h 211"/>
                  <a:gd name="T30" fmla="*/ 19 w 278"/>
                  <a:gd name="T31" fmla="*/ 193 h 211"/>
                  <a:gd name="T32" fmla="*/ 50 w 278"/>
                  <a:gd name="T33" fmla="*/ 141 h 211"/>
                  <a:gd name="T34" fmla="*/ 228 w 278"/>
                  <a:gd name="T35" fmla="*/ 141 h 211"/>
                  <a:gd name="T36" fmla="*/ 259 w 278"/>
                  <a:gd name="T37" fmla="*/ 19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8" h="211">
                    <a:moveTo>
                      <a:pt x="243" y="0"/>
                    </a:moveTo>
                    <a:lnTo>
                      <a:pt x="35" y="0"/>
                    </a:lnTo>
                    <a:lnTo>
                      <a:pt x="35" y="132"/>
                    </a:lnTo>
                    <a:lnTo>
                      <a:pt x="0" y="193"/>
                    </a:lnTo>
                    <a:lnTo>
                      <a:pt x="0" y="211"/>
                    </a:lnTo>
                    <a:lnTo>
                      <a:pt x="278" y="211"/>
                    </a:lnTo>
                    <a:lnTo>
                      <a:pt x="278" y="193"/>
                    </a:lnTo>
                    <a:lnTo>
                      <a:pt x="243" y="132"/>
                    </a:lnTo>
                    <a:lnTo>
                      <a:pt x="243" y="0"/>
                    </a:lnTo>
                    <a:close/>
                    <a:moveTo>
                      <a:pt x="226" y="123"/>
                    </a:moveTo>
                    <a:lnTo>
                      <a:pt x="52" y="123"/>
                    </a:lnTo>
                    <a:lnTo>
                      <a:pt x="52" y="18"/>
                    </a:lnTo>
                    <a:lnTo>
                      <a:pt x="226" y="18"/>
                    </a:lnTo>
                    <a:lnTo>
                      <a:pt x="226" y="123"/>
                    </a:lnTo>
                    <a:close/>
                    <a:moveTo>
                      <a:pt x="259" y="193"/>
                    </a:moveTo>
                    <a:lnTo>
                      <a:pt x="19" y="193"/>
                    </a:lnTo>
                    <a:lnTo>
                      <a:pt x="50" y="141"/>
                    </a:lnTo>
                    <a:lnTo>
                      <a:pt x="228" y="141"/>
                    </a:lnTo>
                    <a:lnTo>
                      <a:pt x="259" y="193"/>
                    </a:lnTo>
                    <a:close/>
                  </a:path>
                </a:pathLst>
              </a:custGeom>
              <a:solidFill>
                <a:schemeClr val="accent2"/>
              </a:solidFill>
              <a:ln>
                <a:noFill/>
              </a:ln>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grpSp>
        <p:sp>
          <p:nvSpPr>
            <p:cNvPr id="35" name="TextBox 34"/>
            <p:cNvSpPr txBox="1"/>
            <p:nvPr/>
          </p:nvSpPr>
          <p:spPr>
            <a:xfrm>
              <a:off x="2072746" y="3412307"/>
              <a:ext cx="2072745" cy="569635"/>
            </a:xfrm>
            <a:prstGeom prst="rect">
              <a:avLst/>
            </a:prstGeom>
            <a:noFill/>
          </p:spPr>
          <p:txBody>
            <a:bodyPr wrap="square" lIns="182828" tIns="182828" rIns="45706" bIns="45706" rtlCol="0">
              <a:spAutoFit/>
            </a:bodyPr>
            <a:lstStyle/>
            <a:p>
              <a:pPr defTabSz="914224">
                <a:lnSpc>
                  <a:spcPct val="90000"/>
                </a:lnSpc>
                <a:spcAft>
                  <a:spcPts val="600"/>
                </a:spcAft>
              </a:pPr>
              <a:r>
                <a:rPr lang="en-US" sz="1198" b="1" kern="0" spc="-30" dirty="0">
                  <a:gradFill>
                    <a:gsLst>
                      <a:gs pos="0">
                        <a:schemeClr val="accent2"/>
                      </a:gs>
                      <a:gs pos="100000">
                        <a:schemeClr val="accent2"/>
                      </a:gs>
                    </a:gsLst>
                    <a:lin ang="5400000" scaled="0"/>
                  </a:gradFill>
                  <a:latin typeface="+mj-lt"/>
                  <a:ea typeface="Segoe UI" pitchFamily="34" charset="0"/>
                  <a:cs typeface="Segoe UI" pitchFamily="34" charset="0"/>
                </a:rPr>
                <a:t>DEVICES &amp; ACCESSORIES</a:t>
              </a:r>
              <a:br>
                <a:rPr lang="en-US" sz="1198" b="1" kern="0" spc="-30" dirty="0">
                  <a:gradFill>
                    <a:gsLst>
                      <a:gs pos="0">
                        <a:schemeClr val="accent2"/>
                      </a:gs>
                      <a:gs pos="100000">
                        <a:schemeClr val="accent2"/>
                      </a:gs>
                    </a:gsLst>
                    <a:lin ang="5400000" scaled="0"/>
                  </a:gradFill>
                  <a:latin typeface="+mj-lt"/>
                  <a:ea typeface="Segoe UI" pitchFamily="34" charset="0"/>
                  <a:cs typeface="Segoe UI" pitchFamily="34" charset="0"/>
                </a:rPr>
              </a:br>
              <a:r>
                <a:rPr lang="en-US" sz="1198" b="1" kern="0" spc="-30" dirty="0">
                  <a:gradFill>
                    <a:gsLst>
                      <a:gs pos="0">
                        <a:schemeClr val="accent2"/>
                      </a:gs>
                      <a:gs pos="100000">
                        <a:schemeClr val="accent2"/>
                      </a:gs>
                    </a:gsLst>
                    <a:lin ang="5400000" scaled="0"/>
                  </a:gradFill>
                  <a:latin typeface="+mj-lt"/>
                  <a:ea typeface="Segoe UI" pitchFamily="34" charset="0"/>
                  <a:cs typeface="Segoe UI" pitchFamily="34" charset="0"/>
                </a:rPr>
                <a:t>HW/SW RESALE </a:t>
              </a:r>
            </a:p>
          </p:txBody>
        </p:sp>
      </p:grpSp>
      <p:grpSp>
        <p:nvGrpSpPr>
          <p:cNvPr id="7" name="Group 6"/>
          <p:cNvGrpSpPr/>
          <p:nvPr/>
        </p:nvGrpSpPr>
        <p:grpSpPr>
          <a:xfrm>
            <a:off x="4146081" y="3013261"/>
            <a:ext cx="2072157" cy="1480908"/>
            <a:chOff x="4145492" y="2241452"/>
            <a:chExt cx="2072745" cy="1481328"/>
          </a:xfrm>
        </p:grpSpPr>
        <p:grpSp>
          <p:nvGrpSpPr>
            <p:cNvPr id="127" name="Group 126"/>
            <p:cNvGrpSpPr/>
            <p:nvPr/>
          </p:nvGrpSpPr>
          <p:grpSpPr>
            <a:xfrm>
              <a:off x="4145492" y="2241452"/>
              <a:ext cx="2072745" cy="1481328"/>
              <a:chOff x="4145492" y="2241452"/>
              <a:chExt cx="2072745" cy="1481328"/>
            </a:xfrm>
          </p:grpSpPr>
          <p:sp>
            <p:nvSpPr>
              <p:cNvPr id="87" name="Rectangle 86"/>
              <p:cNvSpPr/>
              <p:nvPr/>
            </p:nvSpPr>
            <p:spPr bwMode="auto">
              <a:xfrm>
                <a:off x="4145492" y="2241452"/>
                <a:ext cx="2072745" cy="1481328"/>
              </a:xfrm>
              <a:prstGeom prst="rect">
                <a:avLst/>
              </a:prstGeom>
              <a:solidFill>
                <a:srgbClr val="D4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08" name="Group 27"/>
              <p:cNvGrpSpPr>
                <a:grpSpLocks noChangeAspect="1"/>
              </p:cNvGrpSpPr>
              <p:nvPr/>
            </p:nvGrpSpPr>
            <p:grpSpPr bwMode="auto">
              <a:xfrm>
                <a:off x="4959057" y="2367977"/>
                <a:ext cx="445614" cy="350690"/>
                <a:chOff x="3112" y="1509"/>
                <a:chExt cx="338" cy="266"/>
              </a:xfrm>
            </p:grpSpPr>
            <p:sp>
              <p:nvSpPr>
                <p:cNvPr id="110" name="Freeform 28"/>
                <p:cNvSpPr>
                  <a:spLocks noEditPoints="1"/>
                </p:cNvSpPr>
                <p:nvPr/>
              </p:nvSpPr>
              <p:spPr bwMode="auto">
                <a:xfrm>
                  <a:off x="3311" y="1611"/>
                  <a:ext cx="139" cy="164"/>
                </a:xfrm>
                <a:custGeom>
                  <a:avLst/>
                  <a:gdLst>
                    <a:gd name="T0" fmla="*/ 56 w 64"/>
                    <a:gd name="T1" fmla="*/ 31 h 75"/>
                    <a:gd name="T2" fmla="*/ 56 w 64"/>
                    <a:gd name="T3" fmla="*/ 25 h 75"/>
                    <a:gd name="T4" fmla="*/ 32 w 64"/>
                    <a:gd name="T5" fmla="*/ 0 h 75"/>
                    <a:gd name="T6" fmla="*/ 7 w 64"/>
                    <a:gd name="T7" fmla="*/ 25 h 75"/>
                    <a:gd name="T8" fmla="*/ 7 w 64"/>
                    <a:gd name="T9" fmla="*/ 31 h 75"/>
                    <a:gd name="T10" fmla="*/ 0 w 64"/>
                    <a:gd name="T11" fmla="*/ 31 h 75"/>
                    <a:gd name="T12" fmla="*/ 0 w 64"/>
                    <a:gd name="T13" fmla="*/ 75 h 75"/>
                    <a:gd name="T14" fmla="*/ 64 w 64"/>
                    <a:gd name="T15" fmla="*/ 75 h 75"/>
                    <a:gd name="T16" fmla="*/ 64 w 64"/>
                    <a:gd name="T17" fmla="*/ 31 h 75"/>
                    <a:gd name="T18" fmla="*/ 56 w 64"/>
                    <a:gd name="T19" fmla="*/ 31 h 75"/>
                    <a:gd name="T20" fmla="*/ 15 w 64"/>
                    <a:gd name="T21" fmla="*/ 25 h 75"/>
                    <a:gd name="T22" fmla="*/ 32 w 64"/>
                    <a:gd name="T23" fmla="*/ 8 h 75"/>
                    <a:gd name="T24" fmla="*/ 48 w 64"/>
                    <a:gd name="T25" fmla="*/ 25 h 75"/>
                    <a:gd name="T26" fmla="*/ 48 w 64"/>
                    <a:gd name="T27" fmla="*/ 31 h 75"/>
                    <a:gd name="T28" fmla="*/ 15 w 64"/>
                    <a:gd name="T29" fmla="*/ 31 h 75"/>
                    <a:gd name="T30" fmla="*/ 15 w 64"/>
                    <a:gd name="T31" fmla="*/ 25 h 75"/>
                    <a:gd name="T32" fmla="*/ 56 w 64"/>
                    <a:gd name="T33" fmla="*/ 67 h 75"/>
                    <a:gd name="T34" fmla="*/ 8 w 64"/>
                    <a:gd name="T35" fmla="*/ 67 h 75"/>
                    <a:gd name="T36" fmla="*/ 8 w 64"/>
                    <a:gd name="T37" fmla="*/ 39 h 75"/>
                    <a:gd name="T38" fmla="*/ 56 w 64"/>
                    <a:gd name="T39" fmla="*/ 39 h 75"/>
                    <a:gd name="T40" fmla="*/ 56 w 64"/>
                    <a:gd name="T41" fmla="*/ 6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75">
                      <a:moveTo>
                        <a:pt x="56" y="31"/>
                      </a:moveTo>
                      <a:cubicBezTo>
                        <a:pt x="56" y="25"/>
                        <a:pt x="56" y="25"/>
                        <a:pt x="56" y="25"/>
                      </a:cubicBezTo>
                      <a:cubicBezTo>
                        <a:pt x="56" y="11"/>
                        <a:pt x="45" y="0"/>
                        <a:pt x="32" y="0"/>
                      </a:cubicBezTo>
                      <a:cubicBezTo>
                        <a:pt x="18" y="0"/>
                        <a:pt x="7" y="11"/>
                        <a:pt x="7" y="25"/>
                      </a:cubicBezTo>
                      <a:cubicBezTo>
                        <a:pt x="7" y="31"/>
                        <a:pt x="7" y="31"/>
                        <a:pt x="7" y="31"/>
                      </a:cubicBezTo>
                      <a:cubicBezTo>
                        <a:pt x="0" y="31"/>
                        <a:pt x="0" y="31"/>
                        <a:pt x="0" y="31"/>
                      </a:cubicBezTo>
                      <a:cubicBezTo>
                        <a:pt x="0" y="75"/>
                        <a:pt x="0" y="75"/>
                        <a:pt x="0" y="75"/>
                      </a:cubicBezTo>
                      <a:cubicBezTo>
                        <a:pt x="64" y="75"/>
                        <a:pt x="64" y="75"/>
                        <a:pt x="64" y="75"/>
                      </a:cubicBezTo>
                      <a:cubicBezTo>
                        <a:pt x="64" y="31"/>
                        <a:pt x="64" y="31"/>
                        <a:pt x="64" y="31"/>
                      </a:cubicBezTo>
                      <a:lnTo>
                        <a:pt x="56" y="31"/>
                      </a:lnTo>
                      <a:close/>
                      <a:moveTo>
                        <a:pt x="15" y="25"/>
                      </a:moveTo>
                      <a:cubicBezTo>
                        <a:pt x="15" y="16"/>
                        <a:pt x="22" y="8"/>
                        <a:pt x="32" y="8"/>
                      </a:cubicBezTo>
                      <a:cubicBezTo>
                        <a:pt x="41" y="8"/>
                        <a:pt x="48" y="16"/>
                        <a:pt x="48" y="25"/>
                      </a:cubicBezTo>
                      <a:cubicBezTo>
                        <a:pt x="48" y="31"/>
                        <a:pt x="48" y="31"/>
                        <a:pt x="48" y="31"/>
                      </a:cubicBezTo>
                      <a:cubicBezTo>
                        <a:pt x="15" y="31"/>
                        <a:pt x="15" y="31"/>
                        <a:pt x="15" y="31"/>
                      </a:cubicBezTo>
                      <a:lnTo>
                        <a:pt x="15" y="25"/>
                      </a:lnTo>
                      <a:close/>
                      <a:moveTo>
                        <a:pt x="56" y="67"/>
                      </a:moveTo>
                      <a:cubicBezTo>
                        <a:pt x="8" y="67"/>
                        <a:pt x="8" y="67"/>
                        <a:pt x="8" y="67"/>
                      </a:cubicBezTo>
                      <a:cubicBezTo>
                        <a:pt x="8" y="39"/>
                        <a:pt x="8" y="39"/>
                        <a:pt x="8" y="39"/>
                      </a:cubicBezTo>
                      <a:cubicBezTo>
                        <a:pt x="56" y="39"/>
                        <a:pt x="56" y="39"/>
                        <a:pt x="56" y="39"/>
                      </a:cubicBezTo>
                      <a:lnTo>
                        <a:pt x="56" y="6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111" name="Freeform 29"/>
                <p:cNvSpPr>
                  <a:spLocks noEditPoints="1"/>
                </p:cNvSpPr>
                <p:nvPr/>
              </p:nvSpPr>
              <p:spPr bwMode="auto">
                <a:xfrm>
                  <a:off x="3112" y="1509"/>
                  <a:ext cx="277" cy="244"/>
                </a:xfrm>
                <a:custGeom>
                  <a:avLst/>
                  <a:gdLst>
                    <a:gd name="T0" fmla="*/ 17 w 277"/>
                    <a:gd name="T1" fmla="*/ 70 h 244"/>
                    <a:gd name="T2" fmla="*/ 260 w 277"/>
                    <a:gd name="T3" fmla="*/ 70 h 244"/>
                    <a:gd name="T4" fmla="*/ 260 w 277"/>
                    <a:gd name="T5" fmla="*/ 89 h 244"/>
                    <a:gd name="T6" fmla="*/ 277 w 277"/>
                    <a:gd name="T7" fmla="*/ 89 h 244"/>
                    <a:gd name="T8" fmla="*/ 277 w 277"/>
                    <a:gd name="T9" fmla="*/ 65 h 244"/>
                    <a:gd name="T10" fmla="*/ 277 w 277"/>
                    <a:gd name="T11" fmla="*/ 52 h 244"/>
                    <a:gd name="T12" fmla="*/ 277 w 277"/>
                    <a:gd name="T13" fmla="*/ 17 h 244"/>
                    <a:gd name="T14" fmla="*/ 126 w 277"/>
                    <a:gd name="T15" fmla="*/ 17 h 244"/>
                    <a:gd name="T16" fmla="*/ 108 w 277"/>
                    <a:gd name="T17" fmla="*/ 0 h 244"/>
                    <a:gd name="T18" fmla="*/ 0 w 277"/>
                    <a:gd name="T19" fmla="*/ 0 h 244"/>
                    <a:gd name="T20" fmla="*/ 0 w 277"/>
                    <a:gd name="T21" fmla="*/ 52 h 244"/>
                    <a:gd name="T22" fmla="*/ 0 w 277"/>
                    <a:gd name="T23" fmla="*/ 61 h 244"/>
                    <a:gd name="T24" fmla="*/ 0 w 277"/>
                    <a:gd name="T25" fmla="*/ 244 h 244"/>
                    <a:gd name="T26" fmla="*/ 182 w 277"/>
                    <a:gd name="T27" fmla="*/ 244 h 244"/>
                    <a:gd name="T28" fmla="*/ 182 w 277"/>
                    <a:gd name="T29" fmla="*/ 227 h 244"/>
                    <a:gd name="T30" fmla="*/ 17 w 277"/>
                    <a:gd name="T31" fmla="*/ 227 h 244"/>
                    <a:gd name="T32" fmla="*/ 17 w 277"/>
                    <a:gd name="T33" fmla="*/ 70 h 244"/>
                    <a:gd name="T34" fmla="*/ 17 w 277"/>
                    <a:gd name="T35" fmla="*/ 17 h 244"/>
                    <a:gd name="T36" fmla="*/ 100 w 277"/>
                    <a:gd name="T37" fmla="*/ 17 h 244"/>
                    <a:gd name="T38" fmla="*/ 117 w 277"/>
                    <a:gd name="T39" fmla="*/ 35 h 244"/>
                    <a:gd name="T40" fmla="*/ 260 w 277"/>
                    <a:gd name="T41" fmla="*/ 35 h 244"/>
                    <a:gd name="T42" fmla="*/ 260 w 277"/>
                    <a:gd name="T43" fmla="*/ 52 h 244"/>
                    <a:gd name="T44" fmla="*/ 17 w 277"/>
                    <a:gd name="T45" fmla="*/ 52 h 244"/>
                    <a:gd name="T46" fmla="*/ 17 w 277"/>
                    <a:gd name="T47" fmla="*/ 1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7" h="244">
                      <a:moveTo>
                        <a:pt x="17" y="70"/>
                      </a:moveTo>
                      <a:lnTo>
                        <a:pt x="260" y="70"/>
                      </a:lnTo>
                      <a:lnTo>
                        <a:pt x="260" y="89"/>
                      </a:lnTo>
                      <a:lnTo>
                        <a:pt x="277" y="89"/>
                      </a:lnTo>
                      <a:lnTo>
                        <a:pt x="277" y="65"/>
                      </a:lnTo>
                      <a:lnTo>
                        <a:pt x="277" y="52"/>
                      </a:lnTo>
                      <a:lnTo>
                        <a:pt x="277" y="17"/>
                      </a:lnTo>
                      <a:lnTo>
                        <a:pt x="126" y="17"/>
                      </a:lnTo>
                      <a:lnTo>
                        <a:pt x="108" y="0"/>
                      </a:lnTo>
                      <a:lnTo>
                        <a:pt x="0" y="0"/>
                      </a:lnTo>
                      <a:lnTo>
                        <a:pt x="0" y="52"/>
                      </a:lnTo>
                      <a:lnTo>
                        <a:pt x="0" y="61"/>
                      </a:lnTo>
                      <a:lnTo>
                        <a:pt x="0" y="244"/>
                      </a:lnTo>
                      <a:lnTo>
                        <a:pt x="182" y="244"/>
                      </a:lnTo>
                      <a:lnTo>
                        <a:pt x="182" y="227"/>
                      </a:lnTo>
                      <a:lnTo>
                        <a:pt x="17" y="227"/>
                      </a:lnTo>
                      <a:lnTo>
                        <a:pt x="17" y="70"/>
                      </a:lnTo>
                      <a:close/>
                      <a:moveTo>
                        <a:pt x="17" y="17"/>
                      </a:moveTo>
                      <a:lnTo>
                        <a:pt x="100" y="17"/>
                      </a:lnTo>
                      <a:lnTo>
                        <a:pt x="117" y="35"/>
                      </a:lnTo>
                      <a:lnTo>
                        <a:pt x="260" y="35"/>
                      </a:lnTo>
                      <a:lnTo>
                        <a:pt x="260" y="52"/>
                      </a:lnTo>
                      <a:lnTo>
                        <a:pt x="17" y="52"/>
                      </a:lnTo>
                      <a:lnTo>
                        <a:pt x="17" y="1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grpSp>
        </p:grpSp>
        <p:sp>
          <p:nvSpPr>
            <p:cNvPr id="36" name="TextBox 35"/>
            <p:cNvSpPr txBox="1"/>
            <p:nvPr/>
          </p:nvSpPr>
          <p:spPr>
            <a:xfrm>
              <a:off x="4145492" y="2826880"/>
              <a:ext cx="2072745" cy="739036"/>
            </a:xfrm>
            <a:prstGeom prst="rect">
              <a:avLst/>
            </a:prstGeom>
            <a:noFill/>
          </p:spPr>
          <p:txBody>
            <a:bodyPr wrap="square" lIns="182828" tIns="182828" rIns="45706" bIns="45706" rtlCol="0">
              <a:spAutoFit/>
            </a:bodyPr>
            <a:lstStyle/>
            <a:p>
              <a:pPr defTabSz="914224">
                <a:lnSpc>
                  <a:spcPct val="90000"/>
                </a:lnSpc>
                <a:spcAft>
                  <a:spcPts val="600"/>
                </a:spcAft>
              </a:pPr>
              <a:r>
                <a:rPr lang="en-US" sz="1198" b="1" kern="0" spc="-30" dirty="0">
                  <a:gradFill>
                    <a:gsLst>
                      <a:gs pos="0">
                        <a:schemeClr val="accent2"/>
                      </a:gs>
                      <a:gs pos="100000">
                        <a:schemeClr val="accent2"/>
                      </a:gs>
                    </a:gsLst>
                    <a:lin ang="5400000" scaled="0"/>
                  </a:gradFill>
                  <a:latin typeface="+mj-lt"/>
                  <a:ea typeface="Segoe UI" pitchFamily="34" charset="0"/>
                  <a:cs typeface="Segoe UI" pitchFamily="34" charset="0"/>
                </a:rPr>
                <a:t>NEW WINDOWS PROJECTS: SECURITY AND LIFECYCLE MANAGEMENT</a:t>
              </a:r>
            </a:p>
          </p:txBody>
        </p:sp>
      </p:grpSp>
      <p:grpSp>
        <p:nvGrpSpPr>
          <p:cNvPr id="9" name="Group 8"/>
          <p:cNvGrpSpPr/>
          <p:nvPr/>
        </p:nvGrpSpPr>
        <p:grpSpPr>
          <a:xfrm>
            <a:off x="6218238" y="2603387"/>
            <a:ext cx="2072158" cy="1480908"/>
            <a:chOff x="6218238" y="1656024"/>
            <a:chExt cx="2072746" cy="1481328"/>
          </a:xfrm>
        </p:grpSpPr>
        <p:grpSp>
          <p:nvGrpSpPr>
            <p:cNvPr id="128" name="Group 127"/>
            <p:cNvGrpSpPr/>
            <p:nvPr/>
          </p:nvGrpSpPr>
          <p:grpSpPr>
            <a:xfrm>
              <a:off x="6218239" y="1656024"/>
              <a:ext cx="2072745" cy="1481328"/>
              <a:chOff x="6218239" y="1656024"/>
              <a:chExt cx="2072745" cy="1481328"/>
            </a:xfrm>
          </p:grpSpPr>
          <p:sp>
            <p:nvSpPr>
              <p:cNvPr id="88" name="Rectangle 87"/>
              <p:cNvSpPr/>
              <p:nvPr/>
            </p:nvSpPr>
            <p:spPr bwMode="auto">
              <a:xfrm>
                <a:off x="6218239" y="1656024"/>
                <a:ext cx="2072745" cy="1481328"/>
              </a:xfrm>
              <a:prstGeom prst="rect">
                <a:avLst/>
              </a:prstGeom>
              <a:solidFill>
                <a:srgbClr val="94BE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94" name="Group 13"/>
              <p:cNvGrpSpPr>
                <a:grpSpLocks noChangeAspect="1"/>
              </p:cNvGrpSpPr>
              <p:nvPr/>
            </p:nvGrpSpPr>
            <p:grpSpPr bwMode="auto">
              <a:xfrm>
                <a:off x="7046649" y="1759458"/>
                <a:ext cx="415925" cy="396875"/>
                <a:chOff x="4447" y="1119"/>
                <a:chExt cx="262" cy="250"/>
              </a:xfrm>
            </p:grpSpPr>
            <p:sp>
              <p:nvSpPr>
                <p:cNvPr id="96" name="Line 14"/>
                <p:cNvSpPr>
                  <a:spLocks noChangeShapeType="1"/>
                </p:cNvSpPr>
                <p:nvPr/>
              </p:nvSpPr>
              <p:spPr bwMode="auto">
                <a:xfrm>
                  <a:off x="4584" y="1183"/>
                  <a:ext cx="0" cy="122"/>
                </a:xfrm>
                <a:prstGeom prst="line">
                  <a:avLst/>
                </a:prstGeom>
                <a:noFill/>
                <a:ln w="2381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97" name="Freeform 15"/>
                <p:cNvSpPr>
                  <a:spLocks/>
                </p:cNvSpPr>
                <p:nvPr/>
              </p:nvSpPr>
              <p:spPr bwMode="auto">
                <a:xfrm>
                  <a:off x="4460" y="1119"/>
                  <a:ext cx="249" cy="250"/>
                </a:xfrm>
                <a:custGeom>
                  <a:avLst/>
                  <a:gdLst>
                    <a:gd name="T0" fmla="*/ 29 w 134"/>
                    <a:gd name="T1" fmla="*/ 122 h 134"/>
                    <a:gd name="T2" fmla="*/ 67 w 134"/>
                    <a:gd name="T3" fmla="*/ 134 h 134"/>
                    <a:gd name="T4" fmla="*/ 134 w 134"/>
                    <a:gd name="T5" fmla="*/ 67 h 134"/>
                    <a:gd name="T6" fmla="*/ 67 w 134"/>
                    <a:gd name="T7" fmla="*/ 0 h 134"/>
                    <a:gd name="T8" fmla="*/ 0 w 134"/>
                    <a:gd name="T9" fmla="*/ 67 h 134"/>
                    <a:gd name="T10" fmla="*/ 9 w 134"/>
                    <a:gd name="T11" fmla="*/ 102 h 134"/>
                  </a:gdLst>
                  <a:ahLst/>
                  <a:cxnLst>
                    <a:cxn ang="0">
                      <a:pos x="T0" y="T1"/>
                    </a:cxn>
                    <a:cxn ang="0">
                      <a:pos x="T2" y="T3"/>
                    </a:cxn>
                    <a:cxn ang="0">
                      <a:pos x="T4" y="T5"/>
                    </a:cxn>
                    <a:cxn ang="0">
                      <a:pos x="T6" y="T7"/>
                    </a:cxn>
                    <a:cxn ang="0">
                      <a:pos x="T8" y="T9"/>
                    </a:cxn>
                    <a:cxn ang="0">
                      <a:pos x="T10" y="T11"/>
                    </a:cxn>
                  </a:cxnLst>
                  <a:rect l="0" t="0" r="r" b="b"/>
                  <a:pathLst>
                    <a:path w="134" h="134">
                      <a:moveTo>
                        <a:pt x="29" y="122"/>
                      </a:moveTo>
                      <a:cubicBezTo>
                        <a:pt x="39" y="130"/>
                        <a:pt x="53" y="134"/>
                        <a:pt x="67" y="134"/>
                      </a:cubicBezTo>
                      <a:cubicBezTo>
                        <a:pt x="104" y="134"/>
                        <a:pt x="134" y="104"/>
                        <a:pt x="134" y="67"/>
                      </a:cubicBezTo>
                      <a:cubicBezTo>
                        <a:pt x="134" y="30"/>
                        <a:pt x="104" y="0"/>
                        <a:pt x="67" y="0"/>
                      </a:cubicBezTo>
                      <a:cubicBezTo>
                        <a:pt x="30" y="0"/>
                        <a:pt x="0" y="30"/>
                        <a:pt x="0" y="67"/>
                      </a:cubicBezTo>
                      <a:cubicBezTo>
                        <a:pt x="0" y="80"/>
                        <a:pt x="3" y="91"/>
                        <a:pt x="9" y="102"/>
                      </a:cubicBezTo>
                    </a:path>
                  </a:pathLst>
                </a:custGeom>
                <a:noFill/>
                <a:ln w="2381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98" name="Freeform 16"/>
                <p:cNvSpPr>
                  <a:spLocks/>
                </p:cNvSpPr>
                <p:nvPr/>
              </p:nvSpPr>
              <p:spPr bwMode="auto">
                <a:xfrm>
                  <a:off x="4447" y="1281"/>
                  <a:ext cx="44" cy="34"/>
                </a:xfrm>
                <a:custGeom>
                  <a:avLst/>
                  <a:gdLst>
                    <a:gd name="T0" fmla="*/ 44 w 44"/>
                    <a:gd name="T1" fmla="*/ 0 h 34"/>
                    <a:gd name="T2" fmla="*/ 31 w 44"/>
                    <a:gd name="T3" fmla="*/ 34 h 34"/>
                    <a:gd name="T4" fmla="*/ 0 w 44"/>
                    <a:gd name="T5" fmla="*/ 23 h 34"/>
                  </a:gdLst>
                  <a:ahLst/>
                  <a:cxnLst>
                    <a:cxn ang="0">
                      <a:pos x="T0" y="T1"/>
                    </a:cxn>
                    <a:cxn ang="0">
                      <a:pos x="T2" y="T3"/>
                    </a:cxn>
                    <a:cxn ang="0">
                      <a:pos x="T4" y="T5"/>
                    </a:cxn>
                  </a:cxnLst>
                  <a:rect l="0" t="0" r="r" b="b"/>
                  <a:pathLst>
                    <a:path w="44" h="34">
                      <a:moveTo>
                        <a:pt x="44" y="0"/>
                      </a:moveTo>
                      <a:lnTo>
                        <a:pt x="31" y="34"/>
                      </a:lnTo>
                      <a:lnTo>
                        <a:pt x="0" y="23"/>
                      </a:lnTo>
                    </a:path>
                  </a:pathLst>
                </a:custGeom>
                <a:noFill/>
                <a:ln w="2381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99" name="Freeform 17"/>
                <p:cNvSpPr>
                  <a:spLocks/>
                </p:cNvSpPr>
                <p:nvPr/>
              </p:nvSpPr>
              <p:spPr bwMode="auto">
                <a:xfrm>
                  <a:off x="4551" y="1207"/>
                  <a:ext cx="67" cy="76"/>
                </a:xfrm>
                <a:custGeom>
                  <a:avLst/>
                  <a:gdLst>
                    <a:gd name="T0" fmla="*/ 0 w 36"/>
                    <a:gd name="T1" fmla="*/ 41 h 41"/>
                    <a:gd name="T2" fmla="*/ 25 w 36"/>
                    <a:gd name="T3" fmla="*/ 41 h 41"/>
                    <a:gd name="T4" fmla="*/ 36 w 36"/>
                    <a:gd name="T5" fmla="*/ 31 h 41"/>
                    <a:gd name="T6" fmla="*/ 25 w 36"/>
                    <a:gd name="T7" fmla="*/ 20 h 41"/>
                    <a:gd name="T8" fmla="*/ 10 w 36"/>
                    <a:gd name="T9" fmla="*/ 20 h 41"/>
                    <a:gd name="T10" fmla="*/ 0 w 36"/>
                    <a:gd name="T11" fmla="*/ 10 h 41"/>
                    <a:gd name="T12" fmla="*/ 10 w 36"/>
                    <a:gd name="T13" fmla="*/ 0 h 41"/>
                    <a:gd name="T14" fmla="*/ 36 w 36"/>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41">
                      <a:moveTo>
                        <a:pt x="0" y="41"/>
                      </a:moveTo>
                      <a:cubicBezTo>
                        <a:pt x="25" y="41"/>
                        <a:pt x="25" y="41"/>
                        <a:pt x="25" y="41"/>
                      </a:cubicBezTo>
                      <a:cubicBezTo>
                        <a:pt x="31" y="41"/>
                        <a:pt x="36" y="36"/>
                        <a:pt x="36" y="31"/>
                      </a:cubicBezTo>
                      <a:cubicBezTo>
                        <a:pt x="36" y="25"/>
                        <a:pt x="31" y="20"/>
                        <a:pt x="25" y="20"/>
                      </a:cubicBezTo>
                      <a:cubicBezTo>
                        <a:pt x="10" y="20"/>
                        <a:pt x="10" y="20"/>
                        <a:pt x="10" y="20"/>
                      </a:cubicBezTo>
                      <a:cubicBezTo>
                        <a:pt x="5" y="20"/>
                        <a:pt x="0" y="16"/>
                        <a:pt x="0" y="10"/>
                      </a:cubicBezTo>
                      <a:cubicBezTo>
                        <a:pt x="0" y="4"/>
                        <a:pt x="5" y="0"/>
                        <a:pt x="10" y="0"/>
                      </a:cubicBezTo>
                      <a:cubicBezTo>
                        <a:pt x="36" y="0"/>
                        <a:pt x="36" y="0"/>
                        <a:pt x="36" y="0"/>
                      </a:cubicBezTo>
                    </a:path>
                  </a:pathLst>
                </a:custGeom>
                <a:noFill/>
                <a:ln w="2381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grpSp>
        </p:grpSp>
        <p:sp>
          <p:nvSpPr>
            <p:cNvPr id="37" name="TextBox 36"/>
            <p:cNvSpPr txBox="1"/>
            <p:nvPr/>
          </p:nvSpPr>
          <p:spPr>
            <a:xfrm>
              <a:off x="6218238" y="2241453"/>
              <a:ext cx="2072745" cy="739036"/>
            </a:xfrm>
            <a:prstGeom prst="rect">
              <a:avLst/>
            </a:prstGeom>
            <a:noFill/>
          </p:spPr>
          <p:txBody>
            <a:bodyPr wrap="square" lIns="182828" tIns="182828" rIns="45706" bIns="45706" rtlCol="0">
              <a:spAutoFit/>
            </a:bodyPr>
            <a:lstStyle/>
            <a:p>
              <a:pPr defTabSz="914224">
                <a:lnSpc>
                  <a:spcPct val="90000"/>
                </a:lnSpc>
                <a:spcBef>
                  <a:spcPts val="200"/>
                </a:spcBef>
                <a:spcAft>
                  <a:spcPts val="600"/>
                </a:spcAft>
              </a:pPr>
              <a:r>
                <a:rPr lang="en-US" sz="1198" b="1" kern="0" spc="-30" dirty="0">
                  <a:gradFill>
                    <a:gsLst>
                      <a:gs pos="100000">
                        <a:schemeClr val="bg1"/>
                      </a:gs>
                      <a:gs pos="0">
                        <a:schemeClr val="bg1"/>
                      </a:gs>
                    </a:gsLst>
                    <a:lin ang="5400000" scaled="0"/>
                  </a:gradFill>
                  <a:latin typeface="+mj-lt"/>
                  <a:ea typeface="Segoe UI" pitchFamily="34" charset="0"/>
                  <a:cs typeface="Segoe UI" pitchFamily="34" charset="0"/>
                </a:rPr>
                <a:t>MANAGED SERVICE (DESKTOP+) MONTHLY RECURRING REVENUE</a:t>
              </a:r>
            </a:p>
          </p:txBody>
        </p:sp>
      </p:grpSp>
      <p:grpSp>
        <p:nvGrpSpPr>
          <p:cNvPr id="11" name="Group 10"/>
          <p:cNvGrpSpPr/>
          <p:nvPr/>
        </p:nvGrpSpPr>
        <p:grpSpPr>
          <a:xfrm>
            <a:off x="8209025" y="1963901"/>
            <a:ext cx="2171318" cy="1480637"/>
            <a:chOff x="8209592" y="1070598"/>
            <a:chExt cx="2171934" cy="1481057"/>
          </a:xfrm>
        </p:grpSpPr>
        <p:grpSp>
          <p:nvGrpSpPr>
            <p:cNvPr id="129" name="Group 128"/>
            <p:cNvGrpSpPr/>
            <p:nvPr/>
          </p:nvGrpSpPr>
          <p:grpSpPr>
            <a:xfrm>
              <a:off x="8290984" y="1070598"/>
              <a:ext cx="2072745" cy="1481057"/>
              <a:chOff x="8290984" y="1070598"/>
              <a:chExt cx="2072745" cy="1481057"/>
            </a:xfrm>
          </p:grpSpPr>
          <p:sp>
            <p:nvSpPr>
              <p:cNvPr id="89" name="Rectangle 88"/>
              <p:cNvSpPr/>
              <p:nvPr/>
            </p:nvSpPr>
            <p:spPr bwMode="auto">
              <a:xfrm>
                <a:off x="8290984" y="1070598"/>
                <a:ext cx="2072745" cy="1481057"/>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01" name="Group 20"/>
              <p:cNvGrpSpPr>
                <a:grpSpLocks noChangeAspect="1"/>
              </p:cNvGrpSpPr>
              <p:nvPr/>
            </p:nvGrpSpPr>
            <p:grpSpPr bwMode="auto">
              <a:xfrm>
                <a:off x="9115602" y="1190843"/>
                <a:ext cx="423508" cy="363252"/>
                <a:chOff x="5877" y="839"/>
                <a:chExt cx="246" cy="211"/>
              </a:xfrm>
            </p:grpSpPr>
            <p:sp>
              <p:nvSpPr>
                <p:cNvPr id="103" name="Freeform 21"/>
                <p:cNvSpPr>
                  <a:spLocks noEditPoints="1"/>
                </p:cNvSpPr>
                <p:nvPr/>
              </p:nvSpPr>
              <p:spPr bwMode="auto">
                <a:xfrm>
                  <a:off x="5877" y="839"/>
                  <a:ext cx="246" cy="211"/>
                </a:xfrm>
                <a:custGeom>
                  <a:avLst/>
                  <a:gdLst>
                    <a:gd name="T0" fmla="*/ 246 w 246"/>
                    <a:gd name="T1" fmla="*/ 18 h 211"/>
                    <a:gd name="T2" fmla="*/ 246 w 246"/>
                    <a:gd name="T3" fmla="*/ 9 h 211"/>
                    <a:gd name="T4" fmla="*/ 246 w 246"/>
                    <a:gd name="T5" fmla="*/ 0 h 211"/>
                    <a:gd name="T6" fmla="*/ 0 w 246"/>
                    <a:gd name="T7" fmla="*/ 0 h 211"/>
                    <a:gd name="T8" fmla="*/ 0 w 246"/>
                    <a:gd name="T9" fmla="*/ 9 h 211"/>
                    <a:gd name="T10" fmla="*/ 0 w 246"/>
                    <a:gd name="T11" fmla="*/ 18 h 211"/>
                    <a:gd name="T12" fmla="*/ 0 w 246"/>
                    <a:gd name="T13" fmla="*/ 193 h 211"/>
                    <a:gd name="T14" fmla="*/ 0 w 246"/>
                    <a:gd name="T15" fmla="*/ 202 h 211"/>
                    <a:gd name="T16" fmla="*/ 0 w 246"/>
                    <a:gd name="T17" fmla="*/ 211 h 211"/>
                    <a:gd name="T18" fmla="*/ 228 w 246"/>
                    <a:gd name="T19" fmla="*/ 211 h 211"/>
                    <a:gd name="T20" fmla="*/ 237 w 246"/>
                    <a:gd name="T21" fmla="*/ 211 h 211"/>
                    <a:gd name="T22" fmla="*/ 246 w 246"/>
                    <a:gd name="T23" fmla="*/ 211 h 211"/>
                    <a:gd name="T24" fmla="*/ 246 w 246"/>
                    <a:gd name="T25" fmla="*/ 18 h 211"/>
                    <a:gd name="T26" fmla="*/ 228 w 246"/>
                    <a:gd name="T27" fmla="*/ 18 h 211"/>
                    <a:gd name="T28" fmla="*/ 228 w 246"/>
                    <a:gd name="T29" fmla="*/ 53 h 211"/>
                    <a:gd name="T30" fmla="*/ 18 w 246"/>
                    <a:gd name="T31" fmla="*/ 53 h 211"/>
                    <a:gd name="T32" fmla="*/ 18 w 246"/>
                    <a:gd name="T33" fmla="*/ 18 h 211"/>
                    <a:gd name="T34" fmla="*/ 228 w 246"/>
                    <a:gd name="T35" fmla="*/ 18 h 211"/>
                    <a:gd name="T36" fmla="*/ 18 w 246"/>
                    <a:gd name="T37" fmla="*/ 193 h 211"/>
                    <a:gd name="T38" fmla="*/ 18 w 246"/>
                    <a:gd name="T39" fmla="*/ 70 h 211"/>
                    <a:gd name="T40" fmla="*/ 228 w 246"/>
                    <a:gd name="T41" fmla="*/ 70 h 211"/>
                    <a:gd name="T42" fmla="*/ 228 w 246"/>
                    <a:gd name="T43" fmla="*/ 193 h 211"/>
                    <a:gd name="T44" fmla="*/ 18 w 246"/>
                    <a:gd name="T45" fmla="*/ 19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6" h="211">
                      <a:moveTo>
                        <a:pt x="246" y="18"/>
                      </a:moveTo>
                      <a:lnTo>
                        <a:pt x="246" y="9"/>
                      </a:lnTo>
                      <a:lnTo>
                        <a:pt x="246" y="0"/>
                      </a:lnTo>
                      <a:lnTo>
                        <a:pt x="0" y="0"/>
                      </a:lnTo>
                      <a:lnTo>
                        <a:pt x="0" y="9"/>
                      </a:lnTo>
                      <a:lnTo>
                        <a:pt x="0" y="18"/>
                      </a:lnTo>
                      <a:lnTo>
                        <a:pt x="0" y="193"/>
                      </a:lnTo>
                      <a:lnTo>
                        <a:pt x="0" y="202"/>
                      </a:lnTo>
                      <a:lnTo>
                        <a:pt x="0" y="211"/>
                      </a:lnTo>
                      <a:lnTo>
                        <a:pt x="228" y="211"/>
                      </a:lnTo>
                      <a:lnTo>
                        <a:pt x="237" y="211"/>
                      </a:lnTo>
                      <a:lnTo>
                        <a:pt x="246" y="211"/>
                      </a:lnTo>
                      <a:lnTo>
                        <a:pt x="246" y="18"/>
                      </a:lnTo>
                      <a:close/>
                      <a:moveTo>
                        <a:pt x="228" y="18"/>
                      </a:moveTo>
                      <a:lnTo>
                        <a:pt x="228" y="53"/>
                      </a:lnTo>
                      <a:lnTo>
                        <a:pt x="18" y="53"/>
                      </a:lnTo>
                      <a:lnTo>
                        <a:pt x="18" y="18"/>
                      </a:lnTo>
                      <a:lnTo>
                        <a:pt x="228" y="18"/>
                      </a:lnTo>
                      <a:close/>
                      <a:moveTo>
                        <a:pt x="18" y="193"/>
                      </a:moveTo>
                      <a:lnTo>
                        <a:pt x="18" y="70"/>
                      </a:lnTo>
                      <a:lnTo>
                        <a:pt x="228" y="70"/>
                      </a:lnTo>
                      <a:lnTo>
                        <a:pt x="228" y="193"/>
                      </a:lnTo>
                      <a:lnTo>
                        <a:pt x="18" y="19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104" name="Oval 22"/>
                <p:cNvSpPr>
                  <a:spLocks noChangeArrowheads="1"/>
                </p:cNvSpPr>
                <p:nvPr/>
              </p:nvSpPr>
              <p:spPr bwMode="auto">
                <a:xfrm>
                  <a:off x="6070" y="865"/>
                  <a:ext cx="18" cy="1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105" name="Oval 23"/>
                <p:cNvSpPr>
                  <a:spLocks noChangeArrowheads="1"/>
                </p:cNvSpPr>
                <p:nvPr/>
              </p:nvSpPr>
              <p:spPr bwMode="auto">
                <a:xfrm>
                  <a:off x="6044" y="865"/>
                  <a:ext cx="17" cy="1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106" name="Oval 24"/>
                <p:cNvSpPr>
                  <a:spLocks noChangeArrowheads="1"/>
                </p:cNvSpPr>
                <p:nvPr/>
              </p:nvSpPr>
              <p:spPr bwMode="auto">
                <a:xfrm>
                  <a:off x="6018" y="865"/>
                  <a:ext cx="17" cy="1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grpSp>
        </p:grpSp>
        <p:sp>
          <p:nvSpPr>
            <p:cNvPr id="38" name="TextBox 37"/>
            <p:cNvSpPr txBox="1"/>
            <p:nvPr/>
          </p:nvSpPr>
          <p:spPr>
            <a:xfrm>
              <a:off x="8209592" y="1612538"/>
              <a:ext cx="2171934" cy="739036"/>
            </a:xfrm>
            <a:prstGeom prst="rect">
              <a:avLst/>
            </a:prstGeom>
            <a:noFill/>
          </p:spPr>
          <p:txBody>
            <a:bodyPr wrap="square" lIns="182828" tIns="182828" rIns="45706" bIns="45706" rtlCol="0">
              <a:spAutoFit/>
            </a:bodyPr>
            <a:lstStyle/>
            <a:p>
              <a:pPr defTabSz="914224">
                <a:lnSpc>
                  <a:spcPct val="90000"/>
                </a:lnSpc>
                <a:spcAft>
                  <a:spcPts val="600"/>
                </a:spcAft>
              </a:pPr>
              <a:r>
                <a:rPr lang="en-US" sz="1198" b="1" kern="0" spc="-30" dirty="0">
                  <a:gradFill>
                    <a:gsLst>
                      <a:gs pos="0">
                        <a:schemeClr val="bg1"/>
                      </a:gs>
                      <a:gs pos="100000">
                        <a:schemeClr val="bg1"/>
                      </a:gs>
                    </a:gsLst>
                    <a:lin ang="5400000" scaled="0"/>
                  </a:gradFill>
                  <a:latin typeface="+mj-lt"/>
                  <a:ea typeface="Segoe UI" pitchFamily="34" charset="0"/>
                  <a:cs typeface="Segoe UI" pitchFamily="34" charset="0"/>
                </a:rPr>
                <a:t>OFFICE 365, EMS, &amp; AZURE AD: IMPLEMENTATION AND RECURRING REVENUE</a:t>
              </a:r>
            </a:p>
          </p:txBody>
        </p:sp>
      </p:grpSp>
      <p:grpSp>
        <p:nvGrpSpPr>
          <p:cNvPr id="13" name="Group 12"/>
          <p:cNvGrpSpPr/>
          <p:nvPr/>
        </p:nvGrpSpPr>
        <p:grpSpPr>
          <a:xfrm>
            <a:off x="10362553" y="1255086"/>
            <a:ext cx="2072158" cy="1480908"/>
            <a:chOff x="10363729" y="466038"/>
            <a:chExt cx="2072746" cy="1481328"/>
          </a:xfrm>
        </p:grpSpPr>
        <p:grpSp>
          <p:nvGrpSpPr>
            <p:cNvPr id="130" name="Group 129"/>
            <p:cNvGrpSpPr/>
            <p:nvPr/>
          </p:nvGrpSpPr>
          <p:grpSpPr>
            <a:xfrm>
              <a:off x="10363730" y="466038"/>
              <a:ext cx="2072745" cy="1481328"/>
              <a:chOff x="10363730" y="466038"/>
              <a:chExt cx="2072745" cy="1481328"/>
            </a:xfrm>
          </p:grpSpPr>
          <p:sp>
            <p:nvSpPr>
              <p:cNvPr id="90" name="Rectangle 89"/>
              <p:cNvSpPr/>
              <p:nvPr/>
            </p:nvSpPr>
            <p:spPr bwMode="auto">
              <a:xfrm>
                <a:off x="10363730" y="466038"/>
                <a:ext cx="2072745" cy="1481328"/>
              </a:xfrm>
              <a:prstGeom prst="rect">
                <a:avLst/>
              </a:prstGeom>
              <a:solidFill>
                <a:srgbClr val="005AA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13" name="Group 32"/>
              <p:cNvGrpSpPr>
                <a:grpSpLocks noChangeAspect="1"/>
              </p:cNvGrpSpPr>
              <p:nvPr/>
            </p:nvGrpSpPr>
            <p:grpSpPr bwMode="auto">
              <a:xfrm>
                <a:off x="11171836" y="558809"/>
                <a:ext cx="456533" cy="418199"/>
                <a:chOff x="3958" y="1052"/>
                <a:chExt cx="262" cy="240"/>
              </a:xfrm>
            </p:grpSpPr>
            <p:sp>
              <p:nvSpPr>
                <p:cNvPr id="115" name="Freeform 33"/>
                <p:cNvSpPr>
                  <a:spLocks/>
                </p:cNvSpPr>
                <p:nvPr/>
              </p:nvSpPr>
              <p:spPr bwMode="auto">
                <a:xfrm>
                  <a:off x="4165" y="1176"/>
                  <a:ext cx="55" cy="116"/>
                </a:xfrm>
                <a:custGeom>
                  <a:avLst/>
                  <a:gdLst>
                    <a:gd name="T0" fmla="*/ 0 w 55"/>
                    <a:gd name="T1" fmla="*/ 116 h 116"/>
                    <a:gd name="T2" fmla="*/ 55 w 55"/>
                    <a:gd name="T3" fmla="*/ 116 h 116"/>
                    <a:gd name="T4" fmla="*/ 55 w 55"/>
                    <a:gd name="T5" fmla="*/ 0 h 116"/>
                    <a:gd name="T6" fmla="*/ 0 w 55"/>
                    <a:gd name="T7" fmla="*/ 0 h 116"/>
                  </a:gdLst>
                  <a:ahLst/>
                  <a:cxnLst>
                    <a:cxn ang="0">
                      <a:pos x="T0" y="T1"/>
                    </a:cxn>
                    <a:cxn ang="0">
                      <a:pos x="T2" y="T3"/>
                    </a:cxn>
                    <a:cxn ang="0">
                      <a:pos x="T4" y="T5"/>
                    </a:cxn>
                    <a:cxn ang="0">
                      <a:pos x="T6" y="T7"/>
                    </a:cxn>
                  </a:cxnLst>
                  <a:rect l="0" t="0" r="r" b="b"/>
                  <a:pathLst>
                    <a:path w="55" h="116">
                      <a:moveTo>
                        <a:pt x="0" y="116"/>
                      </a:moveTo>
                      <a:lnTo>
                        <a:pt x="55" y="116"/>
                      </a:lnTo>
                      <a:lnTo>
                        <a:pt x="55" y="0"/>
                      </a:lnTo>
                      <a:lnTo>
                        <a:pt x="0" y="0"/>
                      </a:lnTo>
                    </a:path>
                  </a:pathLst>
                </a:cu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116" name="Rectangle 34"/>
                <p:cNvSpPr>
                  <a:spLocks noChangeArrowheads="1"/>
                </p:cNvSpPr>
                <p:nvPr/>
              </p:nvSpPr>
              <p:spPr bwMode="auto">
                <a:xfrm>
                  <a:off x="3958" y="1085"/>
                  <a:ext cx="172" cy="207"/>
                </a:xfrm>
                <a:prstGeom prst="rect">
                  <a:avLst/>
                </a:pr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117" name="Freeform 35"/>
                <p:cNvSpPr>
                  <a:spLocks/>
                </p:cNvSpPr>
                <p:nvPr/>
              </p:nvSpPr>
              <p:spPr bwMode="auto">
                <a:xfrm>
                  <a:off x="4023" y="1231"/>
                  <a:ext cx="42" cy="61"/>
                </a:xfrm>
                <a:custGeom>
                  <a:avLst/>
                  <a:gdLst>
                    <a:gd name="T0" fmla="*/ 19 w 19"/>
                    <a:gd name="T1" fmla="*/ 28 h 28"/>
                    <a:gd name="T2" fmla="*/ 19 w 19"/>
                    <a:gd name="T3" fmla="*/ 10 h 28"/>
                    <a:gd name="T4" fmla="*/ 10 w 19"/>
                    <a:gd name="T5" fmla="*/ 0 h 28"/>
                    <a:gd name="T6" fmla="*/ 0 w 19"/>
                    <a:gd name="T7" fmla="*/ 10 h 28"/>
                    <a:gd name="T8" fmla="*/ 0 w 19"/>
                    <a:gd name="T9" fmla="*/ 28 h 28"/>
                  </a:gdLst>
                  <a:ahLst/>
                  <a:cxnLst>
                    <a:cxn ang="0">
                      <a:pos x="T0" y="T1"/>
                    </a:cxn>
                    <a:cxn ang="0">
                      <a:pos x="T2" y="T3"/>
                    </a:cxn>
                    <a:cxn ang="0">
                      <a:pos x="T4" y="T5"/>
                    </a:cxn>
                    <a:cxn ang="0">
                      <a:pos x="T6" y="T7"/>
                    </a:cxn>
                    <a:cxn ang="0">
                      <a:pos x="T8" y="T9"/>
                    </a:cxn>
                  </a:cxnLst>
                  <a:rect l="0" t="0" r="r" b="b"/>
                  <a:pathLst>
                    <a:path w="19" h="28">
                      <a:moveTo>
                        <a:pt x="19" y="28"/>
                      </a:moveTo>
                      <a:cubicBezTo>
                        <a:pt x="19" y="10"/>
                        <a:pt x="19" y="10"/>
                        <a:pt x="19" y="10"/>
                      </a:cubicBezTo>
                      <a:cubicBezTo>
                        <a:pt x="19" y="5"/>
                        <a:pt x="15" y="0"/>
                        <a:pt x="10" y="0"/>
                      </a:cubicBezTo>
                      <a:cubicBezTo>
                        <a:pt x="4" y="0"/>
                        <a:pt x="0" y="5"/>
                        <a:pt x="0" y="10"/>
                      </a:cubicBezTo>
                      <a:cubicBezTo>
                        <a:pt x="0" y="28"/>
                        <a:pt x="0" y="28"/>
                        <a:pt x="0" y="28"/>
                      </a:cubicBezTo>
                    </a:path>
                  </a:pathLst>
                </a:cu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118" name="Rectangle 36"/>
                <p:cNvSpPr>
                  <a:spLocks noChangeArrowheads="1"/>
                </p:cNvSpPr>
                <p:nvPr/>
              </p:nvSpPr>
              <p:spPr bwMode="auto">
                <a:xfrm>
                  <a:off x="3992" y="1052"/>
                  <a:ext cx="46" cy="33"/>
                </a:xfrm>
                <a:prstGeom prst="rect">
                  <a:avLst/>
                </a:pr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119" name="Rectangle 37"/>
                <p:cNvSpPr>
                  <a:spLocks noChangeArrowheads="1"/>
                </p:cNvSpPr>
                <p:nvPr/>
              </p:nvSpPr>
              <p:spPr bwMode="auto">
                <a:xfrm>
                  <a:off x="4084" y="1122"/>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120" name="Rectangle 38"/>
                <p:cNvSpPr>
                  <a:spLocks noChangeArrowheads="1"/>
                </p:cNvSpPr>
                <p:nvPr/>
              </p:nvSpPr>
              <p:spPr bwMode="auto">
                <a:xfrm>
                  <a:off x="4084" y="1168"/>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121" name="Rectangle 39"/>
                <p:cNvSpPr>
                  <a:spLocks noChangeArrowheads="1"/>
                </p:cNvSpPr>
                <p:nvPr/>
              </p:nvSpPr>
              <p:spPr bwMode="auto">
                <a:xfrm>
                  <a:off x="4165" y="1203"/>
                  <a:ext cx="17"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122" name="Rectangle 40"/>
                <p:cNvSpPr>
                  <a:spLocks noChangeArrowheads="1"/>
                </p:cNvSpPr>
                <p:nvPr/>
              </p:nvSpPr>
              <p:spPr bwMode="auto">
                <a:xfrm>
                  <a:off x="3986" y="1122"/>
                  <a:ext cx="17" cy="17"/>
                </a:xfrm>
                <a:prstGeom prst="rect">
                  <a:avLst/>
                </a:prstGeom>
                <a:solidFill>
                  <a:schemeClr val="bg1"/>
                </a:solidFill>
                <a:ln w="9525">
                  <a:noFill/>
                  <a:miter lim="800000"/>
                  <a:headEnd/>
                  <a:tailEnd/>
                </a:ln>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123" name="Rectangle 41"/>
                <p:cNvSpPr>
                  <a:spLocks noChangeArrowheads="1"/>
                </p:cNvSpPr>
                <p:nvPr/>
              </p:nvSpPr>
              <p:spPr bwMode="auto">
                <a:xfrm>
                  <a:off x="3986" y="1168"/>
                  <a:ext cx="17"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124" name="Rectangle 42"/>
                <p:cNvSpPr>
                  <a:spLocks noChangeArrowheads="1"/>
                </p:cNvSpPr>
                <p:nvPr/>
              </p:nvSpPr>
              <p:spPr bwMode="auto">
                <a:xfrm>
                  <a:off x="4036" y="1122"/>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125" name="Rectangle 43"/>
                <p:cNvSpPr>
                  <a:spLocks noChangeArrowheads="1"/>
                </p:cNvSpPr>
                <p:nvPr/>
              </p:nvSpPr>
              <p:spPr bwMode="auto">
                <a:xfrm>
                  <a:off x="4036" y="1168"/>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grpSp>
        </p:grpSp>
        <p:sp>
          <p:nvSpPr>
            <p:cNvPr id="39" name="TextBox 38"/>
            <p:cNvSpPr txBox="1"/>
            <p:nvPr/>
          </p:nvSpPr>
          <p:spPr>
            <a:xfrm>
              <a:off x="10363729" y="1070599"/>
              <a:ext cx="2072745" cy="739036"/>
            </a:xfrm>
            <a:prstGeom prst="rect">
              <a:avLst/>
            </a:prstGeom>
            <a:noFill/>
          </p:spPr>
          <p:txBody>
            <a:bodyPr wrap="square" lIns="182828" tIns="182828" rIns="45706" bIns="45706" rtlCol="0">
              <a:spAutoFit/>
            </a:bodyPr>
            <a:lstStyle/>
            <a:p>
              <a:pPr defTabSz="914224">
                <a:lnSpc>
                  <a:spcPct val="90000"/>
                </a:lnSpc>
                <a:spcAft>
                  <a:spcPts val="600"/>
                </a:spcAft>
              </a:pPr>
              <a:r>
                <a:rPr lang="en-US" sz="1198" b="1" kern="0" spc="-30" dirty="0">
                  <a:gradFill>
                    <a:gsLst>
                      <a:gs pos="0">
                        <a:schemeClr val="bg1"/>
                      </a:gs>
                      <a:gs pos="100000">
                        <a:schemeClr val="bg1"/>
                      </a:gs>
                    </a:gsLst>
                    <a:lin ang="5400000" scaled="0"/>
                  </a:gradFill>
                  <a:latin typeface="+mj-lt"/>
                  <a:ea typeface="Segoe UI" pitchFamily="34" charset="0"/>
                  <a:cs typeface="Segoe UI" pitchFamily="34" charset="0"/>
                </a:rPr>
                <a:t>IP AND NEW INDUSTRY/ FUNCTION SCENARIOS</a:t>
              </a:r>
              <a:br>
                <a:rPr lang="en-US" sz="1198" b="1" kern="0" spc="-30" dirty="0">
                  <a:gradFill>
                    <a:gsLst>
                      <a:gs pos="0">
                        <a:schemeClr val="bg1"/>
                      </a:gs>
                      <a:gs pos="100000">
                        <a:schemeClr val="bg1"/>
                      </a:gs>
                    </a:gsLst>
                    <a:lin ang="5400000" scaled="0"/>
                  </a:gradFill>
                  <a:latin typeface="+mj-lt"/>
                  <a:ea typeface="Segoe UI" pitchFamily="34" charset="0"/>
                  <a:cs typeface="Segoe UI" pitchFamily="34" charset="0"/>
                </a:rPr>
              </a:br>
              <a:r>
                <a:rPr lang="en-US" sz="1198" b="1" kern="0" spc="-30" dirty="0">
                  <a:gradFill>
                    <a:gsLst>
                      <a:gs pos="0">
                        <a:schemeClr val="bg1"/>
                      </a:gs>
                      <a:gs pos="100000">
                        <a:schemeClr val="bg1"/>
                      </a:gs>
                    </a:gsLst>
                    <a:lin ang="5400000" scaled="0"/>
                  </a:gradFill>
                  <a:latin typeface="+mj-lt"/>
                  <a:ea typeface="Segoe UI" pitchFamily="34" charset="0"/>
                  <a:cs typeface="Segoe UI" pitchFamily="34" charset="0"/>
                </a:rPr>
                <a:t>PROJECTS</a:t>
              </a:r>
            </a:p>
          </p:txBody>
        </p:sp>
      </p:grpSp>
      <p:sp>
        <p:nvSpPr>
          <p:cNvPr id="109" name="Freeform 108"/>
          <p:cNvSpPr/>
          <p:nvPr/>
        </p:nvSpPr>
        <p:spPr bwMode="auto">
          <a:xfrm>
            <a:off x="1766" y="2735996"/>
            <a:ext cx="12432946" cy="4257539"/>
          </a:xfrm>
          <a:custGeom>
            <a:avLst/>
            <a:gdLst>
              <a:gd name="connsiteX0" fmla="*/ 0 w 12436473"/>
              <a:gd name="connsiteY0" fmla="*/ 2779363 h 4258747"/>
              <a:gd name="connsiteX1" fmla="*/ 2072745 w 12436473"/>
              <a:gd name="connsiteY1" fmla="*/ 2779363 h 4258747"/>
              <a:gd name="connsiteX2" fmla="*/ 2072745 w 12436473"/>
              <a:gd name="connsiteY2" fmla="*/ 4258747 h 4258747"/>
              <a:gd name="connsiteX3" fmla="*/ 0 w 12436473"/>
              <a:gd name="connsiteY3" fmla="*/ 4258747 h 4258747"/>
              <a:gd name="connsiteX4" fmla="*/ 2072746 w 12436473"/>
              <a:gd name="connsiteY4" fmla="*/ 2191117 h 4258747"/>
              <a:gd name="connsiteX5" fmla="*/ 4145491 w 12436473"/>
              <a:gd name="connsiteY5" fmla="*/ 2191117 h 4258747"/>
              <a:gd name="connsiteX6" fmla="*/ 4145491 w 12436473"/>
              <a:gd name="connsiteY6" fmla="*/ 4258747 h 4258747"/>
              <a:gd name="connsiteX7" fmla="*/ 2072746 w 12436473"/>
              <a:gd name="connsiteY7" fmla="*/ 4258747 h 4258747"/>
              <a:gd name="connsiteX8" fmla="*/ 4145491 w 12436473"/>
              <a:gd name="connsiteY8" fmla="*/ 1758443 h 4258747"/>
              <a:gd name="connsiteX9" fmla="*/ 6218236 w 12436473"/>
              <a:gd name="connsiteY9" fmla="*/ 1758443 h 4258747"/>
              <a:gd name="connsiteX10" fmla="*/ 6218236 w 12436473"/>
              <a:gd name="connsiteY10" fmla="*/ 4258747 h 4258747"/>
              <a:gd name="connsiteX11" fmla="*/ 4145491 w 12436473"/>
              <a:gd name="connsiteY11" fmla="*/ 4258747 h 4258747"/>
              <a:gd name="connsiteX12" fmla="*/ 8290982 w 12436473"/>
              <a:gd name="connsiteY12" fmla="*/ 690597 h 4258747"/>
              <a:gd name="connsiteX13" fmla="*/ 10363727 w 12436473"/>
              <a:gd name="connsiteY13" fmla="*/ 690597 h 4258747"/>
              <a:gd name="connsiteX14" fmla="*/ 10363727 w 12436473"/>
              <a:gd name="connsiteY14" fmla="*/ 4258747 h 4258747"/>
              <a:gd name="connsiteX15" fmla="*/ 8290983 w 12436473"/>
              <a:gd name="connsiteY15" fmla="*/ 4258747 h 4258747"/>
              <a:gd name="connsiteX16" fmla="*/ 8290982 w 12436473"/>
              <a:gd name="connsiteY16" fmla="*/ 4258747 h 4258747"/>
              <a:gd name="connsiteX17" fmla="*/ 6218238 w 12436473"/>
              <a:gd name="connsiteY17" fmla="*/ 4258747 h 4258747"/>
              <a:gd name="connsiteX18" fmla="*/ 6218238 w 12436473"/>
              <a:gd name="connsiteY18" fmla="*/ 1352369 h 4258747"/>
              <a:gd name="connsiteX19" fmla="*/ 8290982 w 12436473"/>
              <a:gd name="connsiteY19" fmla="*/ 1352369 h 4258747"/>
              <a:gd name="connsiteX20" fmla="*/ 10363728 w 12436473"/>
              <a:gd name="connsiteY20" fmla="*/ 0 h 4258747"/>
              <a:gd name="connsiteX21" fmla="*/ 12436473 w 12436473"/>
              <a:gd name="connsiteY21" fmla="*/ 0 h 4258747"/>
              <a:gd name="connsiteX22" fmla="*/ 12436473 w 12436473"/>
              <a:gd name="connsiteY22" fmla="*/ 4258747 h 4258747"/>
              <a:gd name="connsiteX23" fmla="*/ 10363728 w 12436473"/>
              <a:gd name="connsiteY23" fmla="*/ 4258747 h 425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36473" h="4258747">
                <a:moveTo>
                  <a:pt x="0" y="2779363"/>
                </a:moveTo>
                <a:lnTo>
                  <a:pt x="2072745" y="2779363"/>
                </a:lnTo>
                <a:lnTo>
                  <a:pt x="2072745" y="4258747"/>
                </a:lnTo>
                <a:lnTo>
                  <a:pt x="0" y="4258747"/>
                </a:lnTo>
                <a:close/>
                <a:moveTo>
                  <a:pt x="2072746" y="2191117"/>
                </a:moveTo>
                <a:lnTo>
                  <a:pt x="4145491" y="2191117"/>
                </a:lnTo>
                <a:lnTo>
                  <a:pt x="4145491" y="4258747"/>
                </a:lnTo>
                <a:lnTo>
                  <a:pt x="2072746" y="4258747"/>
                </a:lnTo>
                <a:close/>
                <a:moveTo>
                  <a:pt x="4145491" y="1758443"/>
                </a:moveTo>
                <a:lnTo>
                  <a:pt x="6218236" y="1758443"/>
                </a:lnTo>
                <a:lnTo>
                  <a:pt x="6218236" y="4258747"/>
                </a:lnTo>
                <a:lnTo>
                  <a:pt x="4145491" y="4258747"/>
                </a:lnTo>
                <a:close/>
                <a:moveTo>
                  <a:pt x="8290982" y="690597"/>
                </a:moveTo>
                <a:lnTo>
                  <a:pt x="10363727" y="690597"/>
                </a:lnTo>
                <a:lnTo>
                  <a:pt x="10363727" y="4258747"/>
                </a:lnTo>
                <a:lnTo>
                  <a:pt x="8290983" y="4258747"/>
                </a:lnTo>
                <a:lnTo>
                  <a:pt x="8290982" y="4258747"/>
                </a:lnTo>
                <a:lnTo>
                  <a:pt x="6218238" y="4258747"/>
                </a:lnTo>
                <a:lnTo>
                  <a:pt x="6218238" y="1352369"/>
                </a:lnTo>
                <a:lnTo>
                  <a:pt x="8290982" y="1352369"/>
                </a:lnTo>
                <a:close/>
                <a:moveTo>
                  <a:pt x="10363728" y="0"/>
                </a:moveTo>
                <a:lnTo>
                  <a:pt x="12436473" y="0"/>
                </a:lnTo>
                <a:lnTo>
                  <a:pt x="12436473" y="4258747"/>
                </a:lnTo>
                <a:lnTo>
                  <a:pt x="10363728" y="4258747"/>
                </a:lnTo>
                <a:close/>
              </a:path>
            </a:pathLst>
          </a:custGeom>
          <a:blipFill>
            <a:blip r:embed="rId4"/>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2" name="Freeform 108"/>
          <p:cNvSpPr/>
          <p:nvPr/>
        </p:nvSpPr>
        <p:spPr bwMode="auto">
          <a:xfrm>
            <a:off x="1766" y="2735996"/>
            <a:ext cx="12432946" cy="4257539"/>
          </a:xfrm>
          <a:custGeom>
            <a:avLst/>
            <a:gdLst>
              <a:gd name="connsiteX0" fmla="*/ 0 w 12436473"/>
              <a:gd name="connsiteY0" fmla="*/ 2779363 h 4258747"/>
              <a:gd name="connsiteX1" fmla="*/ 2072745 w 12436473"/>
              <a:gd name="connsiteY1" fmla="*/ 2779363 h 4258747"/>
              <a:gd name="connsiteX2" fmla="*/ 2072745 w 12436473"/>
              <a:gd name="connsiteY2" fmla="*/ 4258747 h 4258747"/>
              <a:gd name="connsiteX3" fmla="*/ 0 w 12436473"/>
              <a:gd name="connsiteY3" fmla="*/ 4258747 h 4258747"/>
              <a:gd name="connsiteX4" fmla="*/ 2072746 w 12436473"/>
              <a:gd name="connsiteY4" fmla="*/ 2191117 h 4258747"/>
              <a:gd name="connsiteX5" fmla="*/ 4145491 w 12436473"/>
              <a:gd name="connsiteY5" fmla="*/ 2191117 h 4258747"/>
              <a:gd name="connsiteX6" fmla="*/ 4145491 w 12436473"/>
              <a:gd name="connsiteY6" fmla="*/ 4258747 h 4258747"/>
              <a:gd name="connsiteX7" fmla="*/ 2072746 w 12436473"/>
              <a:gd name="connsiteY7" fmla="*/ 4258747 h 4258747"/>
              <a:gd name="connsiteX8" fmla="*/ 4145491 w 12436473"/>
              <a:gd name="connsiteY8" fmla="*/ 1758443 h 4258747"/>
              <a:gd name="connsiteX9" fmla="*/ 6218236 w 12436473"/>
              <a:gd name="connsiteY9" fmla="*/ 1758443 h 4258747"/>
              <a:gd name="connsiteX10" fmla="*/ 6218236 w 12436473"/>
              <a:gd name="connsiteY10" fmla="*/ 4258747 h 4258747"/>
              <a:gd name="connsiteX11" fmla="*/ 4145491 w 12436473"/>
              <a:gd name="connsiteY11" fmla="*/ 4258747 h 4258747"/>
              <a:gd name="connsiteX12" fmla="*/ 8290982 w 12436473"/>
              <a:gd name="connsiteY12" fmla="*/ 690597 h 4258747"/>
              <a:gd name="connsiteX13" fmla="*/ 10363727 w 12436473"/>
              <a:gd name="connsiteY13" fmla="*/ 690597 h 4258747"/>
              <a:gd name="connsiteX14" fmla="*/ 10363727 w 12436473"/>
              <a:gd name="connsiteY14" fmla="*/ 4258747 h 4258747"/>
              <a:gd name="connsiteX15" fmla="*/ 8290983 w 12436473"/>
              <a:gd name="connsiteY15" fmla="*/ 4258747 h 4258747"/>
              <a:gd name="connsiteX16" fmla="*/ 8290982 w 12436473"/>
              <a:gd name="connsiteY16" fmla="*/ 4258747 h 4258747"/>
              <a:gd name="connsiteX17" fmla="*/ 6218238 w 12436473"/>
              <a:gd name="connsiteY17" fmla="*/ 4258747 h 4258747"/>
              <a:gd name="connsiteX18" fmla="*/ 6218238 w 12436473"/>
              <a:gd name="connsiteY18" fmla="*/ 1352369 h 4258747"/>
              <a:gd name="connsiteX19" fmla="*/ 8290982 w 12436473"/>
              <a:gd name="connsiteY19" fmla="*/ 1352369 h 4258747"/>
              <a:gd name="connsiteX20" fmla="*/ 10363728 w 12436473"/>
              <a:gd name="connsiteY20" fmla="*/ 0 h 4258747"/>
              <a:gd name="connsiteX21" fmla="*/ 12436473 w 12436473"/>
              <a:gd name="connsiteY21" fmla="*/ 0 h 4258747"/>
              <a:gd name="connsiteX22" fmla="*/ 12436473 w 12436473"/>
              <a:gd name="connsiteY22" fmla="*/ 4258747 h 4258747"/>
              <a:gd name="connsiteX23" fmla="*/ 10363728 w 12436473"/>
              <a:gd name="connsiteY23" fmla="*/ 4258747 h 425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36473" h="4258747">
                <a:moveTo>
                  <a:pt x="0" y="2779363"/>
                </a:moveTo>
                <a:lnTo>
                  <a:pt x="2072745" y="2779363"/>
                </a:lnTo>
                <a:lnTo>
                  <a:pt x="2072745" y="4258747"/>
                </a:lnTo>
                <a:lnTo>
                  <a:pt x="0" y="4258747"/>
                </a:lnTo>
                <a:close/>
                <a:moveTo>
                  <a:pt x="2072746" y="2191117"/>
                </a:moveTo>
                <a:lnTo>
                  <a:pt x="4145491" y="2191117"/>
                </a:lnTo>
                <a:lnTo>
                  <a:pt x="4145491" y="4258747"/>
                </a:lnTo>
                <a:lnTo>
                  <a:pt x="2072746" y="4258747"/>
                </a:lnTo>
                <a:close/>
                <a:moveTo>
                  <a:pt x="4145491" y="1758443"/>
                </a:moveTo>
                <a:lnTo>
                  <a:pt x="6218236" y="1758443"/>
                </a:lnTo>
                <a:lnTo>
                  <a:pt x="6218236" y="4258747"/>
                </a:lnTo>
                <a:lnTo>
                  <a:pt x="4145491" y="4258747"/>
                </a:lnTo>
                <a:close/>
                <a:moveTo>
                  <a:pt x="8290982" y="690597"/>
                </a:moveTo>
                <a:lnTo>
                  <a:pt x="10363727" y="690597"/>
                </a:lnTo>
                <a:lnTo>
                  <a:pt x="10363727" y="4258747"/>
                </a:lnTo>
                <a:lnTo>
                  <a:pt x="8290983" y="4258747"/>
                </a:lnTo>
                <a:lnTo>
                  <a:pt x="8290982" y="4258747"/>
                </a:lnTo>
                <a:lnTo>
                  <a:pt x="6218238" y="4258747"/>
                </a:lnTo>
                <a:lnTo>
                  <a:pt x="6218238" y="1352369"/>
                </a:lnTo>
                <a:lnTo>
                  <a:pt x="8290982" y="1352369"/>
                </a:lnTo>
                <a:close/>
                <a:moveTo>
                  <a:pt x="10363728" y="0"/>
                </a:moveTo>
                <a:lnTo>
                  <a:pt x="12436473" y="0"/>
                </a:lnTo>
                <a:lnTo>
                  <a:pt x="12436473" y="4258747"/>
                </a:lnTo>
                <a:lnTo>
                  <a:pt x="10363728" y="4258747"/>
                </a:lnTo>
                <a:close/>
              </a:path>
            </a:pathLst>
          </a:custGeom>
          <a:solidFill>
            <a:schemeClr val="bg2">
              <a:lumMod val="1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p:nvPr>
        </p:nvSpPr>
        <p:spPr>
          <a:xfrm>
            <a:off x="276326" y="296184"/>
            <a:ext cx="7956585" cy="914382"/>
          </a:xfrm>
        </p:spPr>
        <p:txBody>
          <a:bodyPr/>
          <a:lstStyle/>
          <a:p>
            <a:r>
              <a:rPr lang="en-US" dirty="0"/>
              <a:t>Windows 10 is your foundation for services revenue</a:t>
            </a:r>
            <a:endParaRPr lang="en-US" sz="2400" dirty="0">
              <a:gradFill>
                <a:gsLst>
                  <a:gs pos="0">
                    <a:schemeClr val="accent2"/>
                  </a:gs>
                  <a:gs pos="100000">
                    <a:schemeClr val="accent2"/>
                  </a:gs>
                </a:gsLst>
                <a:lin ang="5400000" scaled="0"/>
              </a:gradFill>
            </a:endParaRPr>
          </a:p>
        </p:txBody>
      </p:sp>
      <p:grpSp>
        <p:nvGrpSpPr>
          <p:cNvPr id="93" name="Group 92"/>
          <p:cNvGrpSpPr/>
          <p:nvPr/>
        </p:nvGrpSpPr>
        <p:grpSpPr>
          <a:xfrm>
            <a:off x="2073915" y="2288625"/>
            <a:ext cx="2132846" cy="998281"/>
            <a:chOff x="122387" y="1930860"/>
            <a:chExt cx="2133450" cy="998565"/>
          </a:xfrm>
        </p:grpSpPr>
        <p:sp>
          <p:nvSpPr>
            <p:cNvPr id="95" name="Freeform 94"/>
            <p:cNvSpPr/>
            <p:nvPr/>
          </p:nvSpPr>
          <p:spPr bwMode="auto">
            <a:xfrm rot="10800000">
              <a:off x="960437" y="2658455"/>
              <a:ext cx="314325" cy="270970"/>
            </a:xfrm>
            <a:custGeom>
              <a:avLst/>
              <a:gdLst>
                <a:gd name="connsiteX0" fmla="*/ 339548 w 679095"/>
                <a:gd name="connsiteY0" fmla="*/ 0 h 585427"/>
                <a:gd name="connsiteX1" fmla="*/ 679095 w 679095"/>
                <a:gd name="connsiteY1" fmla="*/ 585427 h 585427"/>
                <a:gd name="connsiteX2" fmla="*/ 579135 w 679095"/>
                <a:gd name="connsiteY2" fmla="*/ 585427 h 585427"/>
                <a:gd name="connsiteX3" fmla="*/ 339548 w 679095"/>
                <a:gd name="connsiteY3" fmla="*/ 172345 h 585427"/>
                <a:gd name="connsiteX4" fmla="*/ 99960 w 679095"/>
                <a:gd name="connsiteY4" fmla="*/ 585427 h 585427"/>
                <a:gd name="connsiteX5" fmla="*/ 0 w 679095"/>
                <a:gd name="connsiteY5" fmla="*/ 585427 h 585427"/>
                <a:gd name="connsiteX6" fmla="*/ 339548 w 679095"/>
                <a:gd name="connsiteY6" fmla="*/ 0 h 5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095" h="585427">
                  <a:moveTo>
                    <a:pt x="339548" y="0"/>
                  </a:moveTo>
                  <a:lnTo>
                    <a:pt x="679095" y="585427"/>
                  </a:lnTo>
                  <a:lnTo>
                    <a:pt x="579135" y="585427"/>
                  </a:lnTo>
                  <a:lnTo>
                    <a:pt x="339548" y="172345"/>
                  </a:lnTo>
                  <a:lnTo>
                    <a:pt x="99960" y="585427"/>
                  </a:lnTo>
                  <a:lnTo>
                    <a:pt x="0" y="585427"/>
                  </a:lnTo>
                  <a:lnTo>
                    <a:pt x="339548" y="0"/>
                  </a:ln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00" name="Straight Connector 99"/>
            <p:cNvCxnSpPr/>
            <p:nvPr/>
          </p:nvCxnSpPr>
          <p:spPr>
            <a:xfrm>
              <a:off x="1245163" y="2672744"/>
              <a:ext cx="782074" cy="0"/>
            </a:xfrm>
            <a:prstGeom prst="line">
              <a:avLst/>
            </a:prstGeom>
            <a:ln w="38100" cap="sq">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292627" y="2672744"/>
              <a:ext cx="712215" cy="0"/>
            </a:xfrm>
            <a:prstGeom prst="line">
              <a:avLst/>
            </a:prstGeom>
            <a:ln w="381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122387" y="1930860"/>
              <a:ext cx="2133450" cy="804061"/>
            </a:xfrm>
            <a:prstGeom prst="rect">
              <a:avLst/>
            </a:prstGeom>
            <a:noFill/>
          </p:spPr>
          <p:txBody>
            <a:bodyPr wrap="square" lIns="182828" tIns="146262" rIns="182828" bIns="146262" rtlCol="0">
              <a:spAutoFit/>
            </a:bodyPr>
            <a:lstStyle/>
            <a:p>
              <a:pPr algn="ctr" defTabSz="914224">
                <a:lnSpc>
                  <a:spcPct val="90000"/>
                </a:lnSpc>
                <a:spcAft>
                  <a:spcPts val="600"/>
                </a:spcAft>
              </a:pPr>
              <a:r>
                <a:rPr lang="en-US" kern="0" dirty="0">
                  <a:gradFill>
                    <a:gsLst>
                      <a:gs pos="0">
                        <a:schemeClr val="accent2"/>
                      </a:gs>
                      <a:gs pos="100000">
                        <a:schemeClr val="accent2"/>
                      </a:gs>
                    </a:gsLst>
                    <a:lin ang="5400000" scaled="0"/>
                  </a:gradFill>
                  <a:ea typeface="Segoe UI" pitchFamily="34" charset="0"/>
                </a:rPr>
                <a:t>Device </a:t>
              </a:r>
              <a:br>
                <a:rPr lang="en-US" kern="0" dirty="0">
                  <a:gradFill>
                    <a:gsLst>
                      <a:gs pos="0">
                        <a:schemeClr val="accent2"/>
                      </a:gs>
                      <a:gs pos="100000">
                        <a:schemeClr val="accent2"/>
                      </a:gs>
                    </a:gsLst>
                    <a:lin ang="5400000" scaled="0"/>
                  </a:gradFill>
                  <a:ea typeface="Segoe UI" pitchFamily="34" charset="0"/>
                </a:rPr>
              </a:br>
              <a:r>
                <a:rPr lang="en-US" kern="0" dirty="0">
                  <a:gradFill>
                    <a:gsLst>
                      <a:gs pos="0">
                        <a:schemeClr val="accent2"/>
                      </a:gs>
                      <a:gs pos="100000">
                        <a:schemeClr val="accent2"/>
                      </a:gs>
                    </a:gsLst>
                    <a:lin ang="5400000" scaled="0"/>
                  </a:gradFill>
                  <a:ea typeface="Segoe UI" pitchFamily="34" charset="0"/>
                </a:rPr>
                <a:t>refresh</a:t>
              </a:r>
            </a:p>
          </p:txBody>
        </p:sp>
      </p:grpSp>
      <p:sp>
        <p:nvSpPr>
          <p:cNvPr id="17" name="Rectangle 16"/>
          <p:cNvSpPr/>
          <p:nvPr/>
        </p:nvSpPr>
        <p:spPr bwMode="auto">
          <a:xfrm>
            <a:off x="4790070" y="5609726"/>
            <a:ext cx="5008552" cy="112056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defTabSz="932114" fontAlgn="base">
              <a:lnSpc>
                <a:spcPct val="90000"/>
              </a:lnSpc>
              <a:spcBef>
                <a:spcPct val="0"/>
              </a:spcBef>
              <a:spcAft>
                <a:spcPct val="0"/>
              </a:spcAft>
            </a:pPr>
            <a:r>
              <a:rPr lang="en-US" sz="2800" kern="0" dirty="0">
                <a:gradFill>
                  <a:gsLst>
                    <a:gs pos="0">
                      <a:schemeClr val="bg1"/>
                    </a:gs>
                    <a:gs pos="100000">
                      <a:schemeClr val="bg1"/>
                    </a:gs>
                  </a:gsLst>
                </a:gradFill>
                <a:latin typeface="+mj-lt"/>
              </a:rPr>
              <a:t>PARTNER REVENUE BUILT ON WINDOWS 10 FOUNDATION</a:t>
            </a:r>
          </a:p>
        </p:txBody>
      </p:sp>
      <p:sp>
        <p:nvSpPr>
          <p:cNvPr id="114" name="TextBox 113"/>
          <p:cNvSpPr txBox="1"/>
          <p:nvPr/>
        </p:nvSpPr>
        <p:spPr>
          <a:xfrm>
            <a:off x="1764" y="5522334"/>
            <a:ext cx="1448449" cy="412174"/>
          </a:xfrm>
          <a:prstGeom prst="rect">
            <a:avLst/>
          </a:prstGeom>
          <a:noFill/>
          <a:ln w="19050">
            <a:noFill/>
          </a:ln>
        </p:spPr>
        <p:txBody>
          <a:bodyPr wrap="none" lIns="182828" tIns="0" rIns="0" bIns="0" rtlCol="0" anchor="ctr">
            <a:noAutofit/>
          </a:bodyPr>
          <a:lstStyle/>
          <a:p>
            <a:pPr defTabSz="914224">
              <a:lnSpc>
                <a:spcPct val="80000"/>
              </a:lnSpc>
            </a:pPr>
            <a:r>
              <a:rPr lang="en-US" sz="1398" kern="0" dirty="0">
                <a:gradFill>
                  <a:gsLst>
                    <a:gs pos="100000">
                      <a:schemeClr val="bg1"/>
                    </a:gs>
                    <a:gs pos="0">
                      <a:schemeClr val="bg1"/>
                    </a:gs>
                  </a:gsLst>
                  <a:lin ang="5400000" scaled="0"/>
                </a:gradFill>
                <a:latin typeface="Segoe UI" panose="020B0502040204020203" pitchFamily="34" charset="0"/>
                <a:cs typeface="Segoe UI" panose="020B0502040204020203" pitchFamily="34" charset="0"/>
              </a:rPr>
              <a:t>20–30% margin</a:t>
            </a:r>
          </a:p>
        </p:txBody>
      </p:sp>
      <p:grpSp>
        <p:nvGrpSpPr>
          <p:cNvPr id="19" name="Group 18"/>
          <p:cNvGrpSpPr/>
          <p:nvPr/>
        </p:nvGrpSpPr>
        <p:grpSpPr>
          <a:xfrm>
            <a:off x="2028426" y="4923022"/>
            <a:ext cx="2178442" cy="814697"/>
            <a:chOff x="2072745" y="4923426"/>
            <a:chExt cx="2179060" cy="814928"/>
          </a:xfrm>
        </p:grpSpPr>
        <p:sp>
          <p:nvSpPr>
            <p:cNvPr id="141" name="TextBox 140"/>
            <p:cNvSpPr txBox="1"/>
            <p:nvPr/>
          </p:nvSpPr>
          <p:spPr>
            <a:xfrm>
              <a:off x="2072746" y="4923426"/>
              <a:ext cx="1448860" cy="412292"/>
            </a:xfrm>
            <a:prstGeom prst="rect">
              <a:avLst/>
            </a:prstGeom>
            <a:noFill/>
            <a:ln w="19050">
              <a:noFill/>
            </a:ln>
          </p:spPr>
          <p:txBody>
            <a:bodyPr wrap="none" lIns="182828" tIns="0" rIns="0" bIns="0" rtlCol="0" anchor="ctr">
              <a:noAutofit/>
            </a:bodyPr>
            <a:lstStyle/>
            <a:p>
              <a:pPr defTabSz="914224">
                <a:lnSpc>
                  <a:spcPct val="80000"/>
                </a:lnSpc>
              </a:pPr>
              <a:r>
                <a:rPr lang="en-US" sz="1398" kern="0" dirty="0">
                  <a:gradFill>
                    <a:gsLst>
                      <a:gs pos="100000">
                        <a:schemeClr val="bg1"/>
                      </a:gs>
                      <a:gs pos="0">
                        <a:schemeClr val="bg1"/>
                      </a:gs>
                    </a:gsLst>
                    <a:lin ang="5400000" scaled="0"/>
                  </a:gradFill>
                  <a:latin typeface="Segoe UI" panose="020B0502040204020203" pitchFamily="34" charset="0"/>
                  <a:cs typeface="Segoe UI" panose="020B0502040204020203" pitchFamily="34" charset="0"/>
                </a:rPr>
                <a:t>5–15% margin</a:t>
              </a:r>
            </a:p>
          </p:txBody>
        </p:sp>
        <p:sp>
          <p:nvSpPr>
            <p:cNvPr id="142" name="TextBox 141"/>
            <p:cNvSpPr txBox="1"/>
            <p:nvPr/>
          </p:nvSpPr>
          <p:spPr>
            <a:xfrm>
              <a:off x="2072745" y="5326062"/>
              <a:ext cx="2179060" cy="412292"/>
            </a:xfrm>
            <a:prstGeom prst="rect">
              <a:avLst/>
            </a:prstGeom>
            <a:noFill/>
            <a:ln w="19050">
              <a:noFill/>
            </a:ln>
          </p:spPr>
          <p:txBody>
            <a:bodyPr wrap="square" lIns="182828" tIns="0" rIns="0" bIns="0" rtlCol="0" anchor="ctr">
              <a:noAutofit/>
            </a:bodyPr>
            <a:lstStyle/>
            <a:p>
              <a:pPr defTabSz="914224">
                <a:lnSpc>
                  <a:spcPct val="80000"/>
                </a:lnSpc>
              </a:pPr>
              <a:r>
                <a:rPr lang="en-US" sz="1398" kern="0" dirty="0">
                  <a:gradFill>
                    <a:gsLst>
                      <a:gs pos="100000">
                        <a:schemeClr val="bg1"/>
                      </a:gs>
                      <a:gs pos="0">
                        <a:schemeClr val="bg1"/>
                      </a:gs>
                    </a:gsLst>
                    <a:lin ang="5400000" scaled="0"/>
                  </a:gradFill>
                  <a:latin typeface="Segoe UI" panose="020B0502040204020203" pitchFamily="34" charset="0"/>
                  <a:cs typeface="Segoe UI" panose="020B0502040204020203" pitchFamily="34" charset="0"/>
                </a:rPr>
                <a:t>20–30% margin bundled as  monthly managed service</a:t>
              </a:r>
            </a:p>
          </p:txBody>
        </p:sp>
      </p:grpSp>
      <p:sp>
        <p:nvSpPr>
          <p:cNvPr id="143" name="TextBox 142"/>
          <p:cNvSpPr txBox="1"/>
          <p:nvPr/>
        </p:nvSpPr>
        <p:spPr>
          <a:xfrm>
            <a:off x="4146080" y="4506203"/>
            <a:ext cx="1448449" cy="412174"/>
          </a:xfrm>
          <a:prstGeom prst="rect">
            <a:avLst/>
          </a:prstGeom>
          <a:noFill/>
          <a:ln w="19050">
            <a:noFill/>
          </a:ln>
        </p:spPr>
        <p:txBody>
          <a:bodyPr wrap="none" lIns="182828" tIns="0" rIns="0" bIns="0" rtlCol="0" anchor="ctr">
            <a:noAutofit/>
          </a:bodyPr>
          <a:lstStyle/>
          <a:p>
            <a:pPr defTabSz="914224">
              <a:lnSpc>
                <a:spcPct val="80000"/>
              </a:lnSpc>
            </a:pPr>
            <a:r>
              <a:rPr lang="en-US" sz="1398" kern="0" dirty="0">
                <a:gradFill>
                  <a:gsLst>
                    <a:gs pos="100000">
                      <a:schemeClr val="bg1"/>
                    </a:gs>
                    <a:gs pos="0">
                      <a:schemeClr val="bg1"/>
                    </a:gs>
                  </a:gsLst>
                  <a:lin ang="5400000" scaled="0"/>
                </a:gradFill>
                <a:latin typeface="Segoe UI" panose="020B0502040204020203" pitchFamily="34" charset="0"/>
                <a:cs typeface="Segoe UI" panose="020B0502040204020203" pitchFamily="34" charset="0"/>
              </a:rPr>
              <a:t>30–40% margin</a:t>
            </a:r>
          </a:p>
        </p:txBody>
      </p:sp>
      <p:sp>
        <p:nvSpPr>
          <p:cNvPr id="144" name="TextBox 143"/>
          <p:cNvSpPr txBox="1"/>
          <p:nvPr/>
        </p:nvSpPr>
        <p:spPr>
          <a:xfrm>
            <a:off x="6218238" y="4093266"/>
            <a:ext cx="1448449" cy="412174"/>
          </a:xfrm>
          <a:prstGeom prst="rect">
            <a:avLst/>
          </a:prstGeom>
          <a:noFill/>
          <a:ln w="19050">
            <a:noFill/>
          </a:ln>
        </p:spPr>
        <p:txBody>
          <a:bodyPr wrap="none" lIns="182828" tIns="0" rIns="0" bIns="0" rtlCol="0" anchor="ctr">
            <a:noAutofit/>
          </a:bodyPr>
          <a:lstStyle/>
          <a:p>
            <a:pPr defTabSz="914224">
              <a:lnSpc>
                <a:spcPct val="80000"/>
              </a:lnSpc>
            </a:pPr>
            <a:r>
              <a:rPr lang="en-US" sz="1398" kern="0" dirty="0">
                <a:gradFill>
                  <a:gsLst>
                    <a:gs pos="100000">
                      <a:schemeClr val="bg1"/>
                    </a:gs>
                    <a:gs pos="0">
                      <a:schemeClr val="bg1"/>
                    </a:gs>
                  </a:gsLst>
                  <a:lin ang="5400000" scaled="0"/>
                </a:gradFill>
                <a:latin typeface="Segoe UI" panose="020B0502040204020203" pitchFamily="34" charset="0"/>
                <a:cs typeface="Segoe UI" panose="020B0502040204020203" pitchFamily="34" charset="0"/>
              </a:rPr>
              <a:t>40–50% margin</a:t>
            </a:r>
          </a:p>
        </p:txBody>
      </p:sp>
      <p:sp>
        <p:nvSpPr>
          <p:cNvPr id="145" name="TextBox 144"/>
          <p:cNvSpPr txBox="1"/>
          <p:nvPr/>
        </p:nvSpPr>
        <p:spPr>
          <a:xfrm>
            <a:off x="8290395" y="3424742"/>
            <a:ext cx="1448449" cy="412174"/>
          </a:xfrm>
          <a:prstGeom prst="rect">
            <a:avLst/>
          </a:prstGeom>
          <a:noFill/>
          <a:ln w="19050">
            <a:noFill/>
          </a:ln>
        </p:spPr>
        <p:txBody>
          <a:bodyPr wrap="none" lIns="182828" tIns="0" rIns="0" bIns="0" rtlCol="0" anchor="ctr">
            <a:noAutofit/>
          </a:bodyPr>
          <a:lstStyle/>
          <a:p>
            <a:pPr defTabSz="914224">
              <a:lnSpc>
                <a:spcPct val="80000"/>
              </a:lnSpc>
            </a:pPr>
            <a:r>
              <a:rPr lang="en-US" sz="1398" kern="0" dirty="0">
                <a:gradFill>
                  <a:gsLst>
                    <a:gs pos="100000">
                      <a:schemeClr val="bg1"/>
                    </a:gs>
                    <a:gs pos="0">
                      <a:schemeClr val="bg1"/>
                    </a:gs>
                  </a:gsLst>
                  <a:lin ang="5400000" scaled="0"/>
                </a:gradFill>
                <a:latin typeface="Segoe UI" panose="020B0502040204020203" pitchFamily="34" charset="0"/>
                <a:cs typeface="Segoe UI" panose="020B0502040204020203" pitchFamily="34" charset="0"/>
              </a:rPr>
              <a:t>30–40% margin</a:t>
            </a:r>
          </a:p>
        </p:txBody>
      </p:sp>
      <p:grpSp>
        <p:nvGrpSpPr>
          <p:cNvPr id="20" name="Group 19"/>
          <p:cNvGrpSpPr/>
          <p:nvPr/>
        </p:nvGrpSpPr>
        <p:grpSpPr>
          <a:xfrm>
            <a:off x="10377402" y="2739284"/>
            <a:ext cx="1996630" cy="647465"/>
            <a:chOff x="10378581" y="2739068"/>
            <a:chExt cx="1997197" cy="647648"/>
          </a:xfrm>
        </p:grpSpPr>
        <p:sp>
          <p:nvSpPr>
            <p:cNvPr id="146" name="TextBox 145"/>
            <p:cNvSpPr txBox="1"/>
            <p:nvPr/>
          </p:nvSpPr>
          <p:spPr>
            <a:xfrm>
              <a:off x="10378581" y="2739068"/>
              <a:ext cx="1997197" cy="412292"/>
            </a:xfrm>
            <a:prstGeom prst="rect">
              <a:avLst/>
            </a:prstGeom>
            <a:noFill/>
            <a:ln w="19050">
              <a:noFill/>
            </a:ln>
          </p:spPr>
          <p:txBody>
            <a:bodyPr wrap="none" lIns="182828" tIns="0" rIns="0" bIns="0" rtlCol="0" anchor="ctr">
              <a:noAutofit/>
            </a:bodyPr>
            <a:lstStyle/>
            <a:p>
              <a:pPr defTabSz="914224">
                <a:lnSpc>
                  <a:spcPct val="80000"/>
                </a:lnSpc>
              </a:pPr>
              <a:r>
                <a:rPr lang="en-US" sz="1398" kern="0" dirty="0">
                  <a:gradFill>
                    <a:gsLst>
                      <a:gs pos="100000">
                        <a:schemeClr val="bg1"/>
                      </a:gs>
                      <a:gs pos="0">
                        <a:schemeClr val="bg1"/>
                      </a:gs>
                    </a:gsLst>
                    <a:lin ang="5400000" scaled="0"/>
                  </a:gradFill>
                  <a:latin typeface="Segoe UI" panose="020B0502040204020203" pitchFamily="34" charset="0"/>
                  <a:cs typeface="Segoe UI" panose="020B0502040204020203" pitchFamily="34" charset="0"/>
                </a:rPr>
                <a:t>30–40% project margin</a:t>
              </a:r>
            </a:p>
          </p:txBody>
        </p:sp>
        <p:sp>
          <p:nvSpPr>
            <p:cNvPr id="147" name="TextBox 146"/>
            <p:cNvSpPr txBox="1"/>
            <p:nvPr/>
          </p:nvSpPr>
          <p:spPr>
            <a:xfrm>
              <a:off x="10378581" y="2974424"/>
              <a:ext cx="1997197" cy="412292"/>
            </a:xfrm>
            <a:prstGeom prst="rect">
              <a:avLst/>
            </a:prstGeom>
            <a:noFill/>
            <a:ln w="19050">
              <a:noFill/>
            </a:ln>
          </p:spPr>
          <p:txBody>
            <a:bodyPr wrap="none" lIns="182828" tIns="0" rIns="0" bIns="0" rtlCol="0" anchor="ctr">
              <a:noAutofit/>
            </a:bodyPr>
            <a:lstStyle/>
            <a:p>
              <a:pPr defTabSz="914224">
                <a:lnSpc>
                  <a:spcPct val="80000"/>
                </a:lnSpc>
              </a:pPr>
              <a:r>
                <a:rPr lang="en-US" sz="1398" kern="0" dirty="0">
                  <a:gradFill>
                    <a:gsLst>
                      <a:gs pos="100000">
                        <a:schemeClr val="bg1"/>
                      </a:gs>
                      <a:gs pos="0">
                        <a:schemeClr val="bg1"/>
                      </a:gs>
                    </a:gsLst>
                    <a:lin ang="5400000" scaled="0"/>
                  </a:gradFill>
                  <a:latin typeface="Segoe UI" panose="020B0502040204020203" pitchFamily="34" charset="0"/>
                  <a:cs typeface="Segoe UI" panose="020B0502040204020203" pitchFamily="34" charset="0"/>
                </a:rPr>
                <a:t>40–60% IP margin</a:t>
              </a:r>
            </a:p>
          </p:txBody>
        </p:sp>
      </p:grpSp>
      <p:grpSp>
        <p:nvGrpSpPr>
          <p:cNvPr id="152" name="Group 151"/>
          <p:cNvGrpSpPr/>
          <p:nvPr/>
        </p:nvGrpSpPr>
        <p:grpSpPr>
          <a:xfrm>
            <a:off x="-1451" y="2389481"/>
            <a:ext cx="2132846" cy="1521571"/>
            <a:chOff x="122387" y="1407423"/>
            <a:chExt cx="2133450" cy="1522002"/>
          </a:xfrm>
        </p:grpSpPr>
        <p:sp>
          <p:nvSpPr>
            <p:cNvPr id="153" name="Freeform 152"/>
            <p:cNvSpPr/>
            <p:nvPr/>
          </p:nvSpPr>
          <p:spPr bwMode="auto">
            <a:xfrm rot="10800000">
              <a:off x="960437" y="2658455"/>
              <a:ext cx="314325" cy="270970"/>
            </a:xfrm>
            <a:custGeom>
              <a:avLst/>
              <a:gdLst>
                <a:gd name="connsiteX0" fmla="*/ 339548 w 679095"/>
                <a:gd name="connsiteY0" fmla="*/ 0 h 585427"/>
                <a:gd name="connsiteX1" fmla="*/ 679095 w 679095"/>
                <a:gd name="connsiteY1" fmla="*/ 585427 h 585427"/>
                <a:gd name="connsiteX2" fmla="*/ 579135 w 679095"/>
                <a:gd name="connsiteY2" fmla="*/ 585427 h 585427"/>
                <a:gd name="connsiteX3" fmla="*/ 339548 w 679095"/>
                <a:gd name="connsiteY3" fmla="*/ 172345 h 585427"/>
                <a:gd name="connsiteX4" fmla="*/ 99960 w 679095"/>
                <a:gd name="connsiteY4" fmla="*/ 585427 h 585427"/>
                <a:gd name="connsiteX5" fmla="*/ 0 w 679095"/>
                <a:gd name="connsiteY5" fmla="*/ 585427 h 585427"/>
                <a:gd name="connsiteX6" fmla="*/ 339548 w 679095"/>
                <a:gd name="connsiteY6" fmla="*/ 0 h 5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095" h="585427">
                  <a:moveTo>
                    <a:pt x="339548" y="0"/>
                  </a:moveTo>
                  <a:lnTo>
                    <a:pt x="679095" y="585427"/>
                  </a:lnTo>
                  <a:lnTo>
                    <a:pt x="579135" y="585427"/>
                  </a:lnTo>
                  <a:lnTo>
                    <a:pt x="339548" y="172345"/>
                  </a:lnTo>
                  <a:lnTo>
                    <a:pt x="99960" y="585427"/>
                  </a:lnTo>
                  <a:lnTo>
                    <a:pt x="0" y="585427"/>
                  </a:lnTo>
                  <a:lnTo>
                    <a:pt x="339548" y="0"/>
                  </a:ln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54" name="Straight Connector 153"/>
            <p:cNvCxnSpPr/>
            <p:nvPr/>
          </p:nvCxnSpPr>
          <p:spPr>
            <a:xfrm>
              <a:off x="1245163" y="2672744"/>
              <a:ext cx="782074" cy="0"/>
            </a:xfrm>
            <a:prstGeom prst="line">
              <a:avLst/>
            </a:prstGeom>
            <a:ln w="38100" cap="sq">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292627" y="2672744"/>
              <a:ext cx="712215" cy="0"/>
            </a:xfrm>
            <a:prstGeom prst="line">
              <a:avLst/>
            </a:prstGeom>
            <a:ln w="381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122387" y="1407423"/>
              <a:ext cx="2133450" cy="1312657"/>
            </a:xfrm>
            <a:prstGeom prst="rect">
              <a:avLst/>
            </a:prstGeom>
            <a:noFill/>
          </p:spPr>
          <p:txBody>
            <a:bodyPr wrap="square" lIns="182828" tIns="146262" rIns="182828" bIns="146262" rtlCol="0">
              <a:spAutoFit/>
            </a:bodyPr>
            <a:lstStyle/>
            <a:p>
              <a:pPr algn="ctr" defTabSz="914224">
                <a:lnSpc>
                  <a:spcPct val="90000"/>
                </a:lnSpc>
                <a:spcAft>
                  <a:spcPts val="600"/>
                </a:spcAft>
              </a:pPr>
              <a:r>
                <a:rPr lang="en-US" kern="0" dirty="0">
                  <a:gradFill>
                    <a:gsLst>
                      <a:gs pos="0">
                        <a:schemeClr val="accent2"/>
                      </a:gs>
                      <a:gs pos="100000">
                        <a:schemeClr val="accent2"/>
                      </a:gs>
                    </a:gsLst>
                    <a:lin ang="5400000" scaled="0"/>
                  </a:gradFill>
                  <a:ea typeface="Segoe UI" pitchFamily="34" charset="0"/>
                </a:rPr>
                <a:t>Windows 10 momentum/</a:t>
              </a:r>
              <a:br>
                <a:rPr lang="en-US" kern="0" dirty="0">
                  <a:gradFill>
                    <a:gsLst>
                      <a:gs pos="0">
                        <a:schemeClr val="accent2"/>
                      </a:gs>
                      <a:gs pos="100000">
                        <a:schemeClr val="accent2"/>
                      </a:gs>
                    </a:gsLst>
                    <a:lin ang="5400000" scaled="0"/>
                  </a:gradFill>
                  <a:ea typeface="Segoe UI" pitchFamily="34" charset="0"/>
                </a:rPr>
              </a:br>
              <a:r>
                <a:rPr lang="en-US" kern="0" dirty="0">
                  <a:gradFill>
                    <a:gsLst>
                      <a:gs pos="0">
                        <a:schemeClr val="accent2"/>
                      </a:gs>
                      <a:gs pos="100000">
                        <a:schemeClr val="accent2"/>
                      </a:gs>
                    </a:gsLst>
                    <a:lin ang="5400000" scaled="0"/>
                  </a:gradFill>
                  <a:ea typeface="Segoe UI" pitchFamily="34" charset="0"/>
                </a:rPr>
                <a:t>customer </a:t>
              </a:r>
              <a:br>
                <a:rPr lang="en-US" kern="0" dirty="0">
                  <a:gradFill>
                    <a:gsLst>
                      <a:gs pos="0">
                        <a:schemeClr val="accent2"/>
                      </a:gs>
                      <a:gs pos="100000">
                        <a:schemeClr val="accent2"/>
                      </a:gs>
                    </a:gsLst>
                    <a:lin ang="5400000" scaled="0"/>
                  </a:gradFill>
                  <a:ea typeface="Segoe UI" pitchFamily="34" charset="0"/>
                </a:rPr>
              </a:br>
              <a:r>
                <a:rPr lang="en-US" kern="0" dirty="0">
                  <a:gradFill>
                    <a:gsLst>
                      <a:gs pos="0">
                        <a:schemeClr val="accent2"/>
                      </a:gs>
                      <a:gs pos="100000">
                        <a:schemeClr val="accent2"/>
                      </a:gs>
                    </a:gsLst>
                    <a:lin ang="5400000" scaled="0"/>
                  </a:gradFill>
                  <a:ea typeface="Segoe UI" pitchFamily="34" charset="0"/>
                </a:rPr>
                <a:t>interest</a:t>
              </a:r>
            </a:p>
          </p:txBody>
        </p:sp>
      </p:grpSp>
      <p:sp>
        <p:nvSpPr>
          <p:cNvPr id="135" name="TextBox 134"/>
          <p:cNvSpPr txBox="1"/>
          <p:nvPr/>
        </p:nvSpPr>
        <p:spPr>
          <a:xfrm>
            <a:off x="4192757" y="1814144"/>
            <a:ext cx="4158013" cy="747077"/>
          </a:xfrm>
          <a:prstGeom prst="rect">
            <a:avLst/>
          </a:prstGeom>
          <a:noFill/>
        </p:spPr>
        <p:txBody>
          <a:bodyPr wrap="square" lIns="182828" tIns="146262" rIns="182828" bIns="146262" rtlCol="0">
            <a:spAutoFit/>
          </a:bodyPr>
          <a:lstStyle/>
          <a:p>
            <a:pPr algn="ctr" defTabSz="932114" fontAlgn="base">
              <a:lnSpc>
                <a:spcPct val="90000"/>
              </a:lnSpc>
              <a:spcBef>
                <a:spcPct val="0"/>
              </a:spcBef>
              <a:spcAft>
                <a:spcPct val="0"/>
              </a:spcAft>
              <a:defRPr/>
            </a:pPr>
            <a:r>
              <a:rPr lang="en-US" sz="1598" kern="0" dirty="0">
                <a:gradFill>
                  <a:gsLst>
                    <a:gs pos="0">
                      <a:schemeClr val="accent5"/>
                    </a:gs>
                    <a:gs pos="100000">
                      <a:schemeClr val="accent5"/>
                    </a:gs>
                  </a:gsLst>
                  <a:lin ang="5400000" scaled="0"/>
                </a:gradFill>
                <a:ea typeface="Segoe UI" pitchFamily="34" charset="0"/>
                <a:cs typeface="Segoe UI" pitchFamily="34" charset="0"/>
              </a:rPr>
              <a:t>PARTNER MANAGED RECURRING </a:t>
            </a:r>
            <a:br>
              <a:rPr lang="en-US" sz="1598" kern="0" dirty="0">
                <a:gradFill>
                  <a:gsLst>
                    <a:gs pos="0">
                      <a:schemeClr val="accent5"/>
                    </a:gs>
                    <a:gs pos="100000">
                      <a:schemeClr val="accent5"/>
                    </a:gs>
                  </a:gsLst>
                  <a:lin ang="5400000" scaled="0"/>
                </a:gradFill>
                <a:ea typeface="Segoe UI" pitchFamily="34" charset="0"/>
                <a:cs typeface="Segoe UI" pitchFamily="34" charset="0"/>
              </a:rPr>
            </a:br>
            <a:r>
              <a:rPr lang="en-US" sz="1598" kern="0" dirty="0">
                <a:gradFill>
                  <a:gsLst>
                    <a:gs pos="0">
                      <a:schemeClr val="accent5"/>
                    </a:gs>
                    <a:gs pos="100000">
                      <a:schemeClr val="accent5"/>
                    </a:gs>
                  </a:gsLst>
                  <a:lin ang="5400000" scaled="0"/>
                </a:gradFill>
                <a:ea typeface="Segoe UI" pitchFamily="34" charset="0"/>
                <a:cs typeface="Segoe UI" pitchFamily="34" charset="0"/>
              </a:rPr>
              <a:t>REVENUE IS PRIMARY GROWTH DRIVER</a:t>
            </a:r>
          </a:p>
        </p:txBody>
      </p:sp>
      <p:cxnSp>
        <p:nvCxnSpPr>
          <p:cNvPr id="4" name="Straight Connector 3"/>
          <p:cNvCxnSpPr/>
          <p:nvPr/>
        </p:nvCxnSpPr>
        <p:spPr>
          <a:xfrm>
            <a:off x="4146080" y="2995755"/>
            <a:ext cx="0" cy="3997778"/>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146079" y="2995755"/>
            <a:ext cx="2072158" cy="0"/>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218237" y="2603387"/>
            <a:ext cx="0" cy="392369"/>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6227762" y="2603388"/>
            <a:ext cx="2072158" cy="0"/>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8299920" y="1963902"/>
            <a:ext cx="0" cy="621763"/>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8305243" y="1961946"/>
            <a:ext cx="2072158" cy="0"/>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0377401" y="1961947"/>
            <a:ext cx="0" cy="5031588"/>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109" idx="6"/>
          </p:cNvCxnSpPr>
          <p:nvPr/>
        </p:nvCxnSpPr>
        <p:spPr>
          <a:xfrm flipH="1">
            <a:off x="4146081" y="6993533"/>
            <a:ext cx="6231322" cy="0"/>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0050167" y="3988514"/>
            <a:ext cx="2384544" cy="3005019"/>
            <a:chOff x="0" y="1896082"/>
            <a:chExt cx="2385220" cy="3005872"/>
          </a:xfrm>
        </p:grpSpPr>
        <p:grpSp>
          <p:nvGrpSpPr>
            <p:cNvPr id="15" name="Group 14"/>
            <p:cNvGrpSpPr/>
            <p:nvPr/>
          </p:nvGrpSpPr>
          <p:grpSpPr>
            <a:xfrm>
              <a:off x="27137" y="2229343"/>
              <a:ext cx="2133450" cy="1487144"/>
              <a:chOff x="122387" y="1442281"/>
              <a:chExt cx="2133450" cy="1487144"/>
            </a:xfrm>
          </p:grpSpPr>
          <p:sp>
            <p:nvSpPr>
              <p:cNvPr id="78" name="Freeform 77"/>
              <p:cNvSpPr/>
              <p:nvPr/>
            </p:nvSpPr>
            <p:spPr bwMode="auto">
              <a:xfrm rot="10800000">
                <a:off x="960437" y="2658455"/>
                <a:ext cx="314325" cy="270970"/>
              </a:xfrm>
              <a:custGeom>
                <a:avLst/>
                <a:gdLst>
                  <a:gd name="connsiteX0" fmla="*/ 339548 w 679095"/>
                  <a:gd name="connsiteY0" fmla="*/ 0 h 585427"/>
                  <a:gd name="connsiteX1" fmla="*/ 679095 w 679095"/>
                  <a:gd name="connsiteY1" fmla="*/ 585427 h 585427"/>
                  <a:gd name="connsiteX2" fmla="*/ 579135 w 679095"/>
                  <a:gd name="connsiteY2" fmla="*/ 585427 h 585427"/>
                  <a:gd name="connsiteX3" fmla="*/ 339548 w 679095"/>
                  <a:gd name="connsiteY3" fmla="*/ 172345 h 585427"/>
                  <a:gd name="connsiteX4" fmla="*/ 99960 w 679095"/>
                  <a:gd name="connsiteY4" fmla="*/ 585427 h 585427"/>
                  <a:gd name="connsiteX5" fmla="*/ 0 w 679095"/>
                  <a:gd name="connsiteY5" fmla="*/ 585427 h 585427"/>
                  <a:gd name="connsiteX6" fmla="*/ 339548 w 679095"/>
                  <a:gd name="connsiteY6" fmla="*/ 0 h 5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095" h="585427">
                    <a:moveTo>
                      <a:pt x="339548" y="0"/>
                    </a:moveTo>
                    <a:lnTo>
                      <a:pt x="679095" y="585427"/>
                    </a:lnTo>
                    <a:lnTo>
                      <a:pt x="579135" y="585427"/>
                    </a:lnTo>
                    <a:lnTo>
                      <a:pt x="339548" y="172345"/>
                    </a:lnTo>
                    <a:lnTo>
                      <a:pt x="99960" y="585427"/>
                    </a:lnTo>
                    <a:lnTo>
                      <a:pt x="0" y="585427"/>
                    </a:lnTo>
                    <a:lnTo>
                      <a:pt x="339548" y="0"/>
                    </a:ln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8" name="Straight Connector 7"/>
              <p:cNvCxnSpPr/>
              <p:nvPr/>
            </p:nvCxnSpPr>
            <p:spPr>
              <a:xfrm>
                <a:off x="1245163" y="2672744"/>
                <a:ext cx="782074" cy="0"/>
              </a:xfrm>
              <a:prstGeom prst="line">
                <a:avLst/>
              </a:prstGeom>
              <a:ln w="38100" cap="sq">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92627" y="2672744"/>
                <a:ext cx="712215" cy="0"/>
              </a:xfrm>
              <a:prstGeom prst="line">
                <a:avLst/>
              </a:prstGeom>
              <a:ln w="381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22387" y="1442281"/>
                <a:ext cx="2133450" cy="1312657"/>
              </a:xfrm>
              <a:prstGeom prst="rect">
                <a:avLst/>
              </a:prstGeom>
              <a:noFill/>
            </p:spPr>
            <p:txBody>
              <a:bodyPr wrap="square" lIns="182828" tIns="146262" rIns="182828" bIns="146262" rtlCol="0">
                <a:spAutoFit/>
              </a:bodyPr>
              <a:lstStyle/>
              <a:p>
                <a:pPr algn="ctr" defTabSz="914224">
                  <a:lnSpc>
                    <a:spcPct val="90000"/>
                  </a:lnSpc>
                  <a:spcAft>
                    <a:spcPts val="600"/>
                  </a:spcAft>
                </a:pPr>
                <a:r>
                  <a:rPr lang="en-US" kern="0" dirty="0">
                    <a:gradFill>
                      <a:gsLst>
                        <a:gs pos="0">
                          <a:schemeClr val="accent2"/>
                        </a:gs>
                        <a:gs pos="100000">
                          <a:schemeClr val="accent2"/>
                        </a:gs>
                      </a:gsLst>
                      <a:lin ang="5400000" scaled="0"/>
                    </a:gradFill>
                    <a:ea typeface="Segoe UI" pitchFamily="34" charset="0"/>
                  </a:rPr>
                  <a:t>Windows 10 momentum/</a:t>
                </a:r>
                <a:br>
                  <a:rPr lang="en-US" kern="0" dirty="0">
                    <a:gradFill>
                      <a:gsLst>
                        <a:gs pos="0">
                          <a:schemeClr val="accent2"/>
                        </a:gs>
                        <a:gs pos="100000">
                          <a:schemeClr val="accent2"/>
                        </a:gs>
                      </a:gsLst>
                      <a:lin ang="5400000" scaled="0"/>
                    </a:gradFill>
                    <a:ea typeface="Segoe UI" pitchFamily="34" charset="0"/>
                  </a:rPr>
                </a:br>
                <a:r>
                  <a:rPr lang="en-US" kern="0" dirty="0">
                    <a:gradFill>
                      <a:gsLst>
                        <a:gs pos="0">
                          <a:schemeClr val="accent2"/>
                        </a:gs>
                        <a:gs pos="100000">
                          <a:schemeClr val="accent2"/>
                        </a:gs>
                      </a:gsLst>
                      <a:lin ang="5400000" scaled="0"/>
                    </a:gradFill>
                    <a:ea typeface="Segoe UI" pitchFamily="34" charset="0"/>
                  </a:rPr>
                  <a:t>customer </a:t>
                </a:r>
                <a:br>
                  <a:rPr lang="en-US" kern="0" dirty="0">
                    <a:gradFill>
                      <a:gsLst>
                        <a:gs pos="0">
                          <a:schemeClr val="accent2"/>
                        </a:gs>
                        <a:gs pos="100000">
                          <a:schemeClr val="accent2"/>
                        </a:gs>
                      </a:gsLst>
                      <a:lin ang="5400000" scaled="0"/>
                    </a:gradFill>
                    <a:ea typeface="Segoe UI" pitchFamily="34" charset="0"/>
                  </a:rPr>
                </a:br>
                <a:r>
                  <a:rPr lang="en-US" kern="0" dirty="0">
                    <a:gradFill>
                      <a:gsLst>
                        <a:gs pos="0">
                          <a:schemeClr val="accent2"/>
                        </a:gs>
                        <a:gs pos="100000">
                          <a:schemeClr val="accent2"/>
                        </a:gs>
                      </a:gsLst>
                      <a:lin ang="5400000" scaled="0"/>
                    </a:gradFill>
                    <a:ea typeface="Segoe UI" pitchFamily="34" charset="0"/>
                  </a:rPr>
                  <a:t>interest</a:t>
                </a:r>
                <a:endParaRPr lang="en-US" kern="0" dirty="0">
                  <a:gradFill>
                    <a:gsLst>
                      <a:gs pos="2917">
                        <a:schemeClr val="tx1"/>
                      </a:gs>
                      <a:gs pos="30000">
                        <a:schemeClr val="tx1"/>
                      </a:gs>
                    </a:gsLst>
                    <a:lin ang="5400000" scaled="0"/>
                  </a:gradFill>
                </a:endParaRPr>
              </a:p>
            </p:txBody>
          </p:sp>
        </p:grpSp>
        <p:sp>
          <p:nvSpPr>
            <p:cNvPr id="148" name="Rectangle 147"/>
            <p:cNvSpPr/>
            <p:nvPr/>
          </p:nvSpPr>
          <p:spPr bwMode="auto">
            <a:xfrm>
              <a:off x="0" y="1896082"/>
              <a:ext cx="2385220" cy="300587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49" name="TextBox 148"/>
            <p:cNvSpPr txBox="1"/>
            <p:nvPr/>
          </p:nvSpPr>
          <p:spPr>
            <a:xfrm>
              <a:off x="60577" y="2388694"/>
              <a:ext cx="2324643" cy="2029636"/>
            </a:xfrm>
            <a:prstGeom prst="rect">
              <a:avLst/>
            </a:prstGeom>
            <a:noFill/>
          </p:spPr>
          <p:txBody>
            <a:bodyPr wrap="square" lIns="182828" tIns="146262" rIns="182828" bIns="146262" rtlCol="0">
              <a:spAutoFit/>
            </a:bodyPr>
            <a:lstStyle/>
            <a:p>
              <a:pPr marL="57128" indent="-57128" defTabSz="914049">
                <a:lnSpc>
                  <a:spcPct val="90000"/>
                </a:lnSpc>
                <a:spcAft>
                  <a:spcPts val="600"/>
                </a:spcAft>
              </a:pPr>
              <a:r>
                <a:rPr lang="en-US" sz="1598" kern="0" dirty="0">
                  <a:gradFill>
                    <a:gsLst>
                      <a:gs pos="0">
                        <a:schemeClr val="tx1"/>
                      </a:gs>
                      <a:gs pos="100000">
                        <a:schemeClr val="tx1"/>
                      </a:gs>
                    </a:gsLst>
                    <a:lin ang="5400000" scaled="0"/>
                  </a:gradFill>
                </a:rPr>
                <a:t>“Windows 10 unlocks cloud profitability. Without Windows 10 we won’t have </a:t>
              </a:r>
              <a:br>
                <a:rPr lang="en-US" sz="1598" kern="0" dirty="0">
                  <a:gradFill>
                    <a:gsLst>
                      <a:gs pos="0">
                        <a:schemeClr val="tx1"/>
                      </a:gs>
                      <a:gs pos="100000">
                        <a:schemeClr val="tx1"/>
                      </a:gs>
                    </a:gsLst>
                    <a:lin ang="5400000" scaled="0"/>
                  </a:gradFill>
                </a:rPr>
              </a:br>
              <a:r>
                <a:rPr lang="en-US" sz="1598" kern="0" dirty="0">
                  <a:gradFill>
                    <a:gsLst>
                      <a:gs pos="0">
                        <a:schemeClr val="tx1"/>
                      </a:gs>
                      <a:gs pos="100000">
                        <a:schemeClr val="tx1"/>
                      </a:gs>
                    </a:gsLst>
                    <a:lin ang="5400000" scaled="0"/>
                  </a:gradFill>
                </a:rPr>
                <a:t>a successful cloud business.”</a:t>
              </a:r>
            </a:p>
            <a:p>
              <a:pPr marL="57128" defTabSz="914049">
                <a:lnSpc>
                  <a:spcPct val="90000"/>
                </a:lnSpc>
                <a:spcBef>
                  <a:spcPts val="1000"/>
                </a:spcBef>
                <a:spcAft>
                  <a:spcPts val="600"/>
                </a:spcAft>
              </a:pPr>
              <a:r>
                <a:rPr lang="en-US" sz="1198" u="sng" kern="0" dirty="0">
                  <a:gradFill>
                    <a:gsLst>
                      <a:gs pos="0">
                        <a:schemeClr val="accent2"/>
                      </a:gs>
                      <a:gs pos="100000">
                        <a:schemeClr val="accent2"/>
                      </a:gs>
                    </a:gsLst>
                    <a:lin ang="5400000" scaled="0"/>
                  </a:gradFill>
                </a:rPr>
                <a:t>Chris Hertz, Founder</a:t>
              </a:r>
            </a:p>
          </p:txBody>
        </p:sp>
        <p:pic>
          <p:nvPicPr>
            <p:cNvPr id="151" name="Picture 150"/>
            <p:cNvPicPr>
              <a:picLocks noChangeAspect="1"/>
            </p:cNvPicPr>
            <p:nvPr/>
          </p:nvPicPr>
          <p:blipFill rotWithShape="1">
            <a:blip r:embed="rId5" cstate="email">
              <a:extLst>
                <a:ext uri="{28A0092B-C50C-407E-A947-70E740481C1C}">
                  <a14:useLocalDpi xmlns:a14="http://schemas.microsoft.com/office/drawing/2010/main"/>
                </a:ext>
              </a:extLst>
            </a:blip>
            <a:srcRect t="36617" b="35584"/>
            <a:stretch/>
          </p:blipFill>
          <p:spPr>
            <a:xfrm>
              <a:off x="381066" y="2139293"/>
              <a:ext cx="1569442" cy="210036"/>
            </a:xfrm>
            <a:prstGeom prst="rect">
              <a:avLst/>
            </a:prstGeom>
          </p:spPr>
        </p:pic>
      </p:grpSp>
      <p:pic>
        <p:nvPicPr>
          <p:cNvPr id="2" name="000009632305_Preview">
            <a:hlinkClick r:id="" action="ppaction://media"/>
          </p:cNvPr>
          <p:cNvPicPr>
            <a:picLocks noChangeAspect="1"/>
          </p:cNvPicPr>
          <p:nvPr>
            <a:audioFile r:link="rId1"/>
            <p:extLst>
              <p:ext uri="{DAA4B4D4-6D71-4841-9C94-3DE7FCFB9230}">
                <p14:media xmlns:p14="http://schemas.microsoft.com/office/powerpoint/2010/main" r:embed="rId2">
                  <p14:trim st="78" end="3339.25"/>
                </p14:media>
              </p:ext>
            </p:extLst>
          </p:nvPr>
        </p:nvPicPr>
        <p:blipFill>
          <a:blip r:embed="rId6"/>
          <a:stretch>
            <a:fillRect/>
          </a:stretch>
        </p:blipFill>
        <p:spPr>
          <a:xfrm>
            <a:off x="6684919" y="7326182"/>
            <a:ext cx="609427" cy="609427"/>
          </a:xfrm>
          <a:prstGeom prst="rect">
            <a:avLst/>
          </a:prstGeom>
        </p:spPr>
      </p:pic>
    </p:spTree>
    <p:extLst>
      <p:ext uri="{BB962C8B-B14F-4D97-AF65-F5344CB8AC3E}">
        <p14:creationId xmlns:p14="http://schemas.microsoft.com/office/powerpoint/2010/main" val="196204125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4000">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14:bounceEnd="74000">
                                          <p:cBhvr additive="base">
                                            <p:cTn id="7" dur="1000" fill="hold"/>
                                            <p:tgtEl>
                                              <p:spTgt spid="112"/>
                                            </p:tgtEl>
                                            <p:attrNameLst>
                                              <p:attrName>ppt_x</p:attrName>
                                            </p:attrNameLst>
                                          </p:cBhvr>
                                          <p:tavLst>
                                            <p:tav tm="0">
                                              <p:val>
                                                <p:strVal val="#ppt_x"/>
                                              </p:val>
                                            </p:tav>
                                            <p:tav tm="100000">
                                              <p:val>
                                                <p:strVal val="#ppt_x"/>
                                              </p:val>
                                            </p:tav>
                                          </p:tavLst>
                                        </p:anim>
                                        <p:anim calcmode="lin" valueType="num" p14:bounceEnd="74000">
                                          <p:cBhvr additive="base">
                                            <p:cTn id="8" dur="1000" fill="hold"/>
                                            <p:tgtEl>
                                              <p:spTgt spid="1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4000">
                                      <p:stCondLst>
                                        <p:cond delay="0"/>
                                      </p:stCondLst>
                                      <p:childTnLst>
                                        <p:set>
                                          <p:cBhvr>
                                            <p:cTn id="10" dur="1" fill="hold">
                                              <p:stCondLst>
                                                <p:cond delay="0"/>
                                              </p:stCondLst>
                                            </p:cTn>
                                            <p:tgtEl>
                                              <p:spTgt spid="109"/>
                                            </p:tgtEl>
                                            <p:attrNameLst>
                                              <p:attrName>style.visibility</p:attrName>
                                            </p:attrNameLst>
                                          </p:cBhvr>
                                          <p:to>
                                            <p:strVal val="visible"/>
                                          </p:to>
                                        </p:set>
                                        <p:anim calcmode="lin" valueType="num" p14:bounceEnd="74000">
                                          <p:cBhvr additive="base">
                                            <p:cTn id="11" dur="1000" fill="hold"/>
                                            <p:tgtEl>
                                              <p:spTgt spid="109"/>
                                            </p:tgtEl>
                                            <p:attrNameLst>
                                              <p:attrName>ppt_x</p:attrName>
                                            </p:attrNameLst>
                                          </p:cBhvr>
                                          <p:tavLst>
                                            <p:tav tm="0">
                                              <p:val>
                                                <p:strVal val="#ppt_x"/>
                                              </p:val>
                                            </p:tav>
                                            <p:tav tm="100000">
                                              <p:val>
                                                <p:strVal val="#ppt_x"/>
                                              </p:val>
                                            </p:tav>
                                          </p:tavLst>
                                        </p:anim>
                                        <p:anim calcmode="lin" valueType="num" p14:bounceEnd="74000">
                                          <p:cBhvr additive="base">
                                            <p:cTn id="12" dur="1000" fill="hold"/>
                                            <p:tgtEl>
                                              <p:spTgt spid="10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2" decel="100000" fill="hold" grpId="0" nodeType="afterEffect">
                                      <p:stCondLst>
                                        <p:cond delay="30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750" fill="hold"/>
                                            <p:tgtEl>
                                              <p:spTgt spid="17"/>
                                            </p:tgtEl>
                                            <p:attrNameLst>
                                              <p:attrName>ppt_x</p:attrName>
                                            </p:attrNameLst>
                                          </p:cBhvr>
                                          <p:tavLst>
                                            <p:tav tm="0">
                                              <p:val>
                                                <p:strVal val="1+#ppt_w/2"/>
                                              </p:val>
                                            </p:tav>
                                            <p:tav tm="100000">
                                              <p:val>
                                                <p:strVal val="#ppt_x"/>
                                              </p:val>
                                            </p:tav>
                                          </p:tavLst>
                                        </p:anim>
                                        <p:anim calcmode="lin" valueType="num">
                                          <p:cBhvr additive="base">
                                            <p:cTn id="17" dur="750" fill="hold"/>
                                            <p:tgtEl>
                                              <p:spTgt spid="17"/>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3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decel="10000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52"/>
                                            </p:tgtEl>
                                            <p:attrNameLst>
                                              <p:attrName>style.visibility</p:attrName>
                                            </p:attrNameLst>
                                          </p:cBhvr>
                                          <p:to>
                                            <p:strVal val="visible"/>
                                          </p:to>
                                        </p:set>
                                        <p:animEffect transition="in" filter="fade">
                                          <p:cBhvr>
                                            <p:cTn id="29" dur="500"/>
                                            <p:tgtEl>
                                              <p:spTgt spid="152"/>
                                            </p:tgtEl>
                                          </p:cBhvr>
                                        </p:animEffect>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114"/>
                                            </p:tgtEl>
                                            <p:attrNameLst>
                                              <p:attrName>style.visibility</p:attrName>
                                            </p:attrNameLst>
                                          </p:cBhvr>
                                          <p:to>
                                            <p:strVal val="visible"/>
                                          </p:to>
                                        </p:set>
                                        <p:animEffect transition="in" filter="wipe(up)">
                                          <p:cBhvr>
                                            <p:cTn id="33" dur="500"/>
                                            <p:tgtEl>
                                              <p:spTgt spid="11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decel="10000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1000" fill="hold"/>
                                            <p:tgtEl>
                                              <p:spTgt spid="6"/>
                                            </p:tgtEl>
                                            <p:attrNameLst>
                                              <p:attrName>ppt_x</p:attrName>
                                            </p:attrNameLst>
                                          </p:cBhvr>
                                          <p:tavLst>
                                            <p:tav tm="0">
                                              <p:val>
                                                <p:strVal val="#ppt_x"/>
                                              </p:val>
                                            </p:tav>
                                            <p:tav tm="100000">
                                              <p:val>
                                                <p:strVal val="#ppt_x"/>
                                              </p:val>
                                            </p:tav>
                                          </p:tavLst>
                                        </p:anim>
                                        <p:anim calcmode="lin" valueType="num">
                                          <p:cBhvr additive="base">
                                            <p:cTn id="39" dur="1000" fill="hold"/>
                                            <p:tgtEl>
                                              <p:spTgt spid="6"/>
                                            </p:tgtEl>
                                            <p:attrNameLst>
                                              <p:attrName>ppt_y</p:attrName>
                                            </p:attrNameLst>
                                          </p:cBhvr>
                                          <p:tavLst>
                                            <p:tav tm="0">
                                              <p:val>
                                                <p:strVal val="1+#ppt_h/2"/>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93"/>
                                            </p:tgtEl>
                                            <p:attrNameLst>
                                              <p:attrName>style.visibility</p:attrName>
                                            </p:attrNameLst>
                                          </p:cBhvr>
                                          <p:to>
                                            <p:strVal val="visible"/>
                                          </p:to>
                                        </p:set>
                                        <p:animEffect transition="in" filter="fade">
                                          <p:cBhvr>
                                            <p:cTn id="42" dur="500"/>
                                            <p:tgtEl>
                                              <p:spTgt spid="93"/>
                                            </p:tgtEl>
                                          </p:cBhvr>
                                        </p:animEffect>
                                      </p:childTnLst>
                                    </p:cTn>
                                  </p:par>
                                </p:childTnLst>
                              </p:cTn>
                            </p:par>
                            <p:par>
                              <p:cTn id="43" fill="hold">
                                <p:stCondLst>
                                  <p:cond delay="1000"/>
                                </p:stCondLst>
                                <p:childTnLst>
                                  <p:par>
                                    <p:cTn id="44" presetID="22" presetClass="entr" presetSubtype="1"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up)">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decel="10000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1000" fill="hold"/>
                                            <p:tgtEl>
                                              <p:spTgt spid="7"/>
                                            </p:tgtEl>
                                            <p:attrNameLst>
                                              <p:attrName>ppt_x</p:attrName>
                                            </p:attrNameLst>
                                          </p:cBhvr>
                                          <p:tavLst>
                                            <p:tav tm="0">
                                              <p:val>
                                                <p:strVal val="#ppt_x"/>
                                              </p:val>
                                            </p:tav>
                                            <p:tav tm="100000">
                                              <p:val>
                                                <p:strVal val="#ppt_x"/>
                                              </p:val>
                                            </p:tav>
                                          </p:tavLst>
                                        </p:anim>
                                        <p:anim calcmode="lin" valueType="num">
                                          <p:cBhvr additive="base">
                                            <p:cTn id="52" dur="1000" fill="hold"/>
                                            <p:tgtEl>
                                              <p:spTgt spid="7"/>
                                            </p:tgtEl>
                                            <p:attrNameLst>
                                              <p:attrName>ppt_y</p:attrName>
                                            </p:attrNameLst>
                                          </p:cBhvr>
                                          <p:tavLst>
                                            <p:tav tm="0">
                                              <p:val>
                                                <p:strVal val="1+#ppt_h/2"/>
                                              </p:val>
                                            </p:tav>
                                            <p:tav tm="100000">
                                              <p:val>
                                                <p:strVal val="#ppt_y"/>
                                              </p:val>
                                            </p:tav>
                                          </p:tavLst>
                                        </p:anim>
                                      </p:childTnLst>
                                    </p:cTn>
                                  </p:par>
                                </p:childTnLst>
                              </p:cTn>
                            </p:par>
                            <p:par>
                              <p:cTn id="53" fill="hold">
                                <p:stCondLst>
                                  <p:cond delay="1000"/>
                                </p:stCondLst>
                                <p:childTnLst>
                                  <p:par>
                                    <p:cTn id="54" presetID="22" presetClass="entr" presetSubtype="1" fill="hold" grpId="0" nodeType="afterEffect">
                                      <p:stCondLst>
                                        <p:cond delay="0"/>
                                      </p:stCondLst>
                                      <p:childTnLst>
                                        <p:set>
                                          <p:cBhvr>
                                            <p:cTn id="55" dur="1" fill="hold">
                                              <p:stCondLst>
                                                <p:cond delay="0"/>
                                              </p:stCondLst>
                                            </p:cTn>
                                            <p:tgtEl>
                                              <p:spTgt spid="143"/>
                                            </p:tgtEl>
                                            <p:attrNameLst>
                                              <p:attrName>style.visibility</p:attrName>
                                            </p:attrNameLst>
                                          </p:cBhvr>
                                          <p:to>
                                            <p:strVal val="visible"/>
                                          </p:to>
                                        </p:set>
                                        <p:animEffect transition="in" filter="wipe(up)">
                                          <p:cBhvr>
                                            <p:cTn id="56" dur="500"/>
                                            <p:tgtEl>
                                              <p:spTgt spid="143"/>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decel="10000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1000" fill="hold"/>
                                            <p:tgtEl>
                                              <p:spTgt spid="9"/>
                                            </p:tgtEl>
                                            <p:attrNameLst>
                                              <p:attrName>ppt_x</p:attrName>
                                            </p:attrNameLst>
                                          </p:cBhvr>
                                          <p:tavLst>
                                            <p:tav tm="0">
                                              <p:val>
                                                <p:strVal val="#ppt_x"/>
                                              </p:val>
                                            </p:tav>
                                            <p:tav tm="100000">
                                              <p:val>
                                                <p:strVal val="#ppt_x"/>
                                              </p:val>
                                            </p:tav>
                                          </p:tavLst>
                                        </p:anim>
                                        <p:anim calcmode="lin" valueType="num">
                                          <p:cBhvr additive="base">
                                            <p:cTn id="62" dur="1000" fill="hold"/>
                                            <p:tgtEl>
                                              <p:spTgt spid="9"/>
                                            </p:tgtEl>
                                            <p:attrNameLst>
                                              <p:attrName>ppt_y</p:attrName>
                                            </p:attrNameLst>
                                          </p:cBhvr>
                                          <p:tavLst>
                                            <p:tav tm="0">
                                              <p:val>
                                                <p:strVal val="1+#ppt_h/2"/>
                                              </p:val>
                                            </p:tav>
                                            <p:tav tm="100000">
                                              <p:val>
                                                <p:strVal val="#ppt_y"/>
                                              </p:val>
                                            </p:tav>
                                          </p:tavLst>
                                        </p:anim>
                                      </p:childTnLst>
                                    </p:cTn>
                                  </p:par>
                                </p:childTnLst>
                              </p:cTn>
                            </p:par>
                            <p:par>
                              <p:cTn id="63" fill="hold">
                                <p:stCondLst>
                                  <p:cond delay="1000"/>
                                </p:stCondLst>
                                <p:childTnLst>
                                  <p:par>
                                    <p:cTn id="64" presetID="22" presetClass="entr" presetSubtype="1" fill="hold" grpId="0" nodeType="afterEffect">
                                      <p:stCondLst>
                                        <p:cond delay="0"/>
                                      </p:stCondLst>
                                      <p:childTnLst>
                                        <p:set>
                                          <p:cBhvr>
                                            <p:cTn id="65" dur="1" fill="hold">
                                              <p:stCondLst>
                                                <p:cond delay="0"/>
                                              </p:stCondLst>
                                            </p:cTn>
                                            <p:tgtEl>
                                              <p:spTgt spid="144"/>
                                            </p:tgtEl>
                                            <p:attrNameLst>
                                              <p:attrName>style.visibility</p:attrName>
                                            </p:attrNameLst>
                                          </p:cBhvr>
                                          <p:to>
                                            <p:strVal val="visible"/>
                                          </p:to>
                                        </p:set>
                                        <p:animEffect transition="in" filter="wipe(up)">
                                          <p:cBhvr>
                                            <p:cTn id="66" dur="500"/>
                                            <p:tgtEl>
                                              <p:spTgt spid="144"/>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decel="10000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1000" fill="hold"/>
                                            <p:tgtEl>
                                              <p:spTgt spid="11"/>
                                            </p:tgtEl>
                                            <p:attrNameLst>
                                              <p:attrName>ppt_x</p:attrName>
                                            </p:attrNameLst>
                                          </p:cBhvr>
                                          <p:tavLst>
                                            <p:tav tm="0">
                                              <p:val>
                                                <p:strVal val="#ppt_x"/>
                                              </p:val>
                                            </p:tav>
                                            <p:tav tm="100000">
                                              <p:val>
                                                <p:strVal val="#ppt_x"/>
                                              </p:val>
                                            </p:tav>
                                          </p:tavLst>
                                        </p:anim>
                                        <p:anim calcmode="lin" valueType="num">
                                          <p:cBhvr additive="base">
                                            <p:cTn id="72" dur="1000" fill="hold"/>
                                            <p:tgtEl>
                                              <p:spTgt spid="11"/>
                                            </p:tgtEl>
                                            <p:attrNameLst>
                                              <p:attrName>ppt_y</p:attrName>
                                            </p:attrNameLst>
                                          </p:cBhvr>
                                          <p:tavLst>
                                            <p:tav tm="0">
                                              <p:val>
                                                <p:strVal val="1+#ppt_h/2"/>
                                              </p:val>
                                            </p:tav>
                                            <p:tav tm="100000">
                                              <p:val>
                                                <p:strVal val="#ppt_y"/>
                                              </p:val>
                                            </p:tav>
                                          </p:tavLst>
                                        </p:anim>
                                      </p:childTnLst>
                                    </p:cTn>
                                  </p:par>
                                </p:childTnLst>
                              </p:cTn>
                            </p:par>
                            <p:par>
                              <p:cTn id="73" fill="hold">
                                <p:stCondLst>
                                  <p:cond delay="1000"/>
                                </p:stCondLst>
                                <p:childTnLst>
                                  <p:par>
                                    <p:cTn id="74" presetID="22" presetClass="entr" presetSubtype="1" fill="hold" grpId="0" nodeType="afterEffect">
                                      <p:stCondLst>
                                        <p:cond delay="0"/>
                                      </p:stCondLst>
                                      <p:childTnLst>
                                        <p:set>
                                          <p:cBhvr>
                                            <p:cTn id="75" dur="1" fill="hold">
                                              <p:stCondLst>
                                                <p:cond delay="0"/>
                                              </p:stCondLst>
                                            </p:cTn>
                                            <p:tgtEl>
                                              <p:spTgt spid="145"/>
                                            </p:tgtEl>
                                            <p:attrNameLst>
                                              <p:attrName>style.visibility</p:attrName>
                                            </p:attrNameLst>
                                          </p:cBhvr>
                                          <p:to>
                                            <p:strVal val="visible"/>
                                          </p:to>
                                        </p:set>
                                        <p:animEffect transition="in" filter="wipe(up)">
                                          <p:cBhvr>
                                            <p:cTn id="76" dur="500"/>
                                            <p:tgtEl>
                                              <p:spTgt spid="145"/>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decel="100000" fill="hold" nodeType="click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additive="base">
                                            <p:cTn id="81" dur="1000" fill="hold"/>
                                            <p:tgtEl>
                                              <p:spTgt spid="13"/>
                                            </p:tgtEl>
                                            <p:attrNameLst>
                                              <p:attrName>ppt_x</p:attrName>
                                            </p:attrNameLst>
                                          </p:cBhvr>
                                          <p:tavLst>
                                            <p:tav tm="0">
                                              <p:val>
                                                <p:strVal val="#ppt_x"/>
                                              </p:val>
                                            </p:tav>
                                            <p:tav tm="100000">
                                              <p:val>
                                                <p:strVal val="#ppt_x"/>
                                              </p:val>
                                            </p:tav>
                                          </p:tavLst>
                                        </p:anim>
                                        <p:anim calcmode="lin" valueType="num">
                                          <p:cBhvr additive="base">
                                            <p:cTn id="82" dur="1000" fill="hold"/>
                                            <p:tgtEl>
                                              <p:spTgt spid="13"/>
                                            </p:tgtEl>
                                            <p:attrNameLst>
                                              <p:attrName>ppt_y</p:attrName>
                                            </p:attrNameLst>
                                          </p:cBhvr>
                                          <p:tavLst>
                                            <p:tav tm="0">
                                              <p:val>
                                                <p:strVal val="1+#ppt_h/2"/>
                                              </p:val>
                                            </p:tav>
                                            <p:tav tm="100000">
                                              <p:val>
                                                <p:strVal val="#ppt_y"/>
                                              </p:val>
                                            </p:tav>
                                          </p:tavLst>
                                        </p:anim>
                                      </p:childTnLst>
                                    </p:cTn>
                                  </p:par>
                                </p:childTnLst>
                              </p:cTn>
                            </p:par>
                            <p:par>
                              <p:cTn id="83" fill="hold">
                                <p:stCondLst>
                                  <p:cond delay="1000"/>
                                </p:stCondLst>
                                <p:childTnLst>
                                  <p:par>
                                    <p:cTn id="84" presetID="22" presetClass="entr" presetSubtype="1" fill="hold"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wipe(up)">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35"/>
                                            </p:tgtEl>
                                            <p:attrNameLst>
                                              <p:attrName>style.visibility</p:attrName>
                                            </p:attrNameLst>
                                          </p:cBhvr>
                                          <p:to>
                                            <p:strVal val="visible"/>
                                          </p:to>
                                        </p:set>
                                        <p:animEffect transition="in" filter="fade">
                                          <p:cBhvr>
                                            <p:cTn id="91" dur="500"/>
                                            <p:tgtEl>
                                              <p:spTgt spid="135"/>
                                            </p:tgtEl>
                                          </p:cBhvr>
                                        </p:animEffect>
                                      </p:childTnLst>
                                    </p:cTn>
                                  </p:par>
                                  <p:par>
                                    <p:cTn id="92" presetID="22" presetClass="entr" presetSubtype="4" fill="hold" nodeType="with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wipe(down)">
                                          <p:cBhvr>
                                            <p:cTn id="94" dur="500"/>
                                            <p:tgtEl>
                                              <p:spTgt spid="4"/>
                                            </p:tgtEl>
                                          </p:cBhvr>
                                        </p:animEffect>
                                      </p:childTnLst>
                                    </p:cTn>
                                  </p:par>
                                </p:childTnLst>
                              </p:cTn>
                            </p:par>
                            <p:par>
                              <p:cTn id="95" fill="hold">
                                <p:stCondLst>
                                  <p:cond delay="500"/>
                                </p:stCondLst>
                                <p:childTnLst>
                                  <p:par>
                                    <p:cTn id="96" presetID="22" presetClass="entr" presetSubtype="8" fill="hold" nodeType="after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wipe(left)">
                                          <p:cBhvr>
                                            <p:cTn id="98" dur="400"/>
                                            <p:tgtEl>
                                              <p:spTgt spid="24"/>
                                            </p:tgtEl>
                                          </p:cBhvr>
                                        </p:animEffect>
                                      </p:childTnLst>
                                    </p:cTn>
                                  </p:par>
                                </p:childTnLst>
                              </p:cTn>
                            </p:par>
                            <p:par>
                              <p:cTn id="99" fill="hold">
                                <p:stCondLst>
                                  <p:cond delay="900"/>
                                </p:stCondLst>
                                <p:childTnLst>
                                  <p:par>
                                    <p:cTn id="100" presetID="22" presetClass="entr" presetSubtype="4" fill="hold" nodeType="after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wipe(down)">
                                          <p:cBhvr>
                                            <p:cTn id="102" dur="200"/>
                                            <p:tgtEl>
                                              <p:spTgt spid="28"/>
                                            </p:tgtEl>
                                          </p:cBhvr>
                                        </p:animEffect>
                                      </p:childTnLst>
                                    </p:cTn>
                                  </p:par>
                                </p:childTnLst>
                              </p:cTn>
                            </p:par>
                            <p:par>
                              <p:cTn id="103" fill="hold">
                                <p:stCondLst>
                                  <p:cond delay="1100"/>
                                </p:stCondLst>
                                <p:childTnLst>
                                  <p:par>
                                    <p:cTn id="104" presetID="22" presetClass="entr" presetSubtype="8" fill="hold" nodeType="afterEffect">
                                      <p:stCondLst>
                                        <p:cond delay="0"/>
                                      </p:stCondLst>
                                      <p:childTnLst>
                                        <p:set>
                                          <p:cBhvr>
                                            <p:cTn id="105" dur="1" fill="hold">
                                              <p:stCondLst>
                                                <p:cond delay="0"/>
                                              </p:stCondLst>
                                            </p:cTn>
                                            <p:tgtEl>
                                              <p:spTgt spid="126"/>
                                            </p:tgtEl>
                                            <p:attrNameLst>
                                              <p:attrName>style.visibility</p:attrName>
                                            </p:attrNameLst>
                                          </p:cBhvr>
                                          <p:to>
                                            <p:strVal val="visible"/>
                                          </p:to>
                                        </p:set>
                                        <p:animEffect transition="in" filter="wipe(left)">
                                          <p:cBhvr>
                                            <p:cTn id="106" dur="400"/>
                                            <p:tgtEl>
                                              <p:spTgt spid="126"/>
                                            </p:tgtEl>
                                          </p:cBhvr>
                                        </p:animEffect>
                                      </p:childTnLst>
                                    </p:cTn>
                                  </p:par>
                                </p:childTnLst>
                              </p:cTn>
                            </p:par>
                            <p:par>
                              <p:cTn id="107" fill="hold">
                                <p:stCondLst>
                                  <p:cond delay="1500"/>
                                </p:stCondLst>
                                <p:childTnLst>
                                  <p:par>
                                    <p:cTn id="108" presetID="22" presetClass="entr" presetSubtype="4" fill="hold" nodeType="afterEffect">
                                      <p:stCondLst>
                                        <p:cond delay="0"/>
                                      </p:stCondLst>
                                      <p:childTnLst>
                                        <p:set>
                                          <p:cBhvr>
                                            <p:cTn id="109" dur="1" fill="hold">
                                              <p:stCondLst>
                                                <p:cond delay="0"/>
                                              </p:stCondLst>
                                            </p:cTn>
                                            <p:tgtEl>
                                              <p:spTgt spid="131"/>
                                            </p:tgtEl>
                                            <p:attrNameLst>
                                              <p:attrName>style.visibility</p:attrName>
                                            </p:attrNameLst>
                                          </p:cBhvr>
                                          <p:to>
                                            <p:strVal val="visible"/>
                                          </p:to>
                                        </p:set>
                                        <p:animEffect transition="in" filter="wipe(down)">
                                          <p:cBhvr>
                                            <p:cTn id="110" dur="200"/>
                                            <p:tgtEl>
                                              <p:spTgt spid="131"/>
                                            </p:tgtEl>
                                          </p:cBhvr>
                                        </p:animEffect>
                                      </p:childTnLst>
                                    </p:cTn>
                                  </p:par>
                                </p:childTnLst>
                              </p:cTn>
                            </p:par>
                            <p:par>
                              <p:cTn id="111" fill="hold">
                                <p:stCondLst>
                                  <p:cond delay="1700"/>
                                </p:stCondLst>
                                <p:childTnLst>
                                  <p:par>
                                    <p:cTn id="112" presetID="22" presetClass="entr" presetSubtype="8" fill="hold" nodeType="afterEffect">
                                      <p:stCondLst>
                                        <p:cond delay="0"/>
                                      </p:stCondLst>
                                      <p:childTnLst>
                                        <p:set>
                                          <p:cBhvr>
                                            <p:cTn id="113" dur="1" fill="hold">
                                              <p:stCondLst>
                                                <p:cond delay="0"/>
                                              </p:stCondLst>
                                            </p:cTn>
                                            <p:tgtEl>
                                              <p:spTgt spid="132"/>
                                            </p:tgtEl>
                                            <p:attrNameLst>
                                              <p:attrName>style.visibility</p:attrName>
                                            </p:attrNameLst>
                                          </p:cBhvr>
                                          <p:to>
                                            <p:strVal val="visible"/>
                                          </p:to>
                                        </p:set>
                                        <p:animEffect transition="in" filter="wipe(left)">
                                          <p:cBhvr>
                                            <p:cTn id="114" dur="400"/>
                                            <p:tgtEl>
                                              <p:spTgt spid="132"/>
                                            </p:tgtEl>
                                          </p:cBhvr>
                                        </p:animEffect>
                                      </p:childTnLst>
                                    </p:cTn>
                                  </p:par>
                                </p:childTnLst>
                              </p:cTn>
                            </p:par>
                            <p:par>
                              <p:cTn id="115" fill="hold">
                                <p:stCondLst>
                                  <p:cond delay="2100"/>
                                </p:stCondLst>
                                <p:childTnLst>
                                  <p:par>
                                    <p:cTn id="116" presetID="22" presetClass="entr" presetSubtype="1" fill="hold" nodeType="afterEffect">
                                      <p:stCondLst>
                                        <p:cond delay="0"/>
                                      </p:stCondLst>
                                      <p:childTnLst>
                                        <p:set>
                                          <p:cBhvr>
                                            <p:cTn id="117" dur="1" fill="hold">
                                              <p:stCondLst>
                                                <p:cond delay="0"/>
                                              </p:stCondLst>
                                            </p:cTn>
                                            <p:tgtEl>
                                              <p:spTgt spid="133"/>
                                            </p:tgtEl>
                                            <p:attrNameLst>
                                              <p:attrName>style.visibility</p:attrName>
                                            </p:attrNameLst>
                                          </p:cBhvr>
                                          <p:to>
                                            <p:strVal val="visible"/>
                                          </p:to>
                                        </p:set>
                                        <p:animEffect transition="in" filter="wipe(up)">
                                          <p:cBhvr>
                                            <p:cTn id="118" dur="300"/>
                                            <p:tgtEl>
                                              <p:spTgt spid="133"/>
                                            </p:tgtEl>
                                          </p:cBhvr>
                                        </p:animEffect>
                                      </p:childTnLst>
                                    </p:cTn>
                                  </p:par>
                                </p:childTnLst>
                              </p:cTn>
                            </p:par>
                            <p:par>
                              <p:cTn id="119" fill="hold">
                                <p:stCondLst>
                                  <p:cond delay="2400"/>
                                </p:stCondLst>
                                <p:childTnLst>
                                  <p:par>
                                    <p:cTn id="120" presetID="22" presetClass="entr" presetSubtype="2" fill="hold" nodeType="after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wipe(right)">
                                          <p:cBhvr>
                                            <p:cTn id="122" dur="300"/>
                                            <p:tgtEl>
                                              <p:spTgt spid="32"/>
                                            </p:tgtEl>
                                          </p:cBhvr>
                                        </p:animEffect>
                                      </p:childTnLst>
                                    </p:cTn>
                                  </p:par>
                                  <p:par>
                                    <p:cTn id="123" presetID="2" presetClass="entr" presetSubtype="2" decel="100000" fill="hold" nodeType="withEffect">
                                      <p:stCondLst>
                                        <p:cond delay="300"/>
                                      </p:stCondLst>
                                      <p:childTnLst>
                                        <p:set>
                                          <p:cBhvr>
                                            <p:cTn id="124" dur="1" fill="hold">
                                              <p:stCondLst>
                                                <p:cond delay="0"/>
                                              </p:stCondLst>
                                            </p:cTn>
                                            <p:tgtEl>
                                              <p:spTgt spid="21"/>
                                            </p:tgtEl>
                                            <p:attrNameLst>
                                              <p:attrName>style.visibility</p:attrName>
                                            </p:attrNameLst>
                                          </p:cBhvr>
                                          <p:to>
                                            <p:strVal val="visible"/>
                                          </p:to>
                                        </p:set>
                                        <p:anim calcmode="lin" valueType="num">
                                          <p:cBhvr additive="base">
                                            <p:cTn id="125" dur="1000" fill="hold"/>
                                            <p:tgtEl>
                                              <p:spTgt spid="21"/>
                                            </p:tgtEl>
                                            <p:attrNameLst>
                                              <p:attrName>ppt_x</p:attrName>
                                            </p:attrNameLst>
                                          </p:cBhvr>
                                          <p:tavLst>
                                            <p:tav tm="0">
                                              <p:val>
                                                <p:strVal val="1+#ppt_w/2"/>
                                              </p:val>
                                            </p:tav>
                                            <p:tav tm="100000">
                                              <p:val>
                                                <p:strVal val="#ppt_x"/>
                                              </p:val>
                                            </p:tav>
                                          </p:tavLst>
                                        </p:anim>
                                        <p:anim calcmode="lin" valueType="num">
                                          <p:cBhvr additive="base">
                                            <p:cTn id="126"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7" fill="hold" display="0">
                      <p:stCondLst>
                        <p:cond delay="indefinite"/>
                      </p:stCondLst>
                      <p:endCondLst>
                        <p:cond evt="onStopAudio" delay="0">
                          <p:tgtEl>
                            <p:sldTgt/>
                          </p:tgtEl>
                        </p:cond>
                      </p:endCondLst>
                    </p:cTn>
                    <p:tgtEl>
                      <p:spTgt spid="2"/>
                    </p:tgtEl>
                  </p:cMediaNode>
                </p:audio>
              </p:childTnLst>
            </p:cTn>
          </p:par>
        </p:tnLst>
        <p:bldLst>
          <p:bldP spid="109" grpId="0" animBg="1"/>
          <p:bldP spid="112" grpId="0" animBg="1"/>
          <p:bldP spid="3" grpId="0"/>
          <p:bldP spid="17" grpId="0"/>
          <p:bldP spid="114" grpId="0"/>
          <p:bldP spid="143" grpId="0"/>
          <p:bldP spid="144" grpId="0"/>
          <p:bldP spid="145" grpId="0"/>
          <p:bldP spid="13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1000" fill="hold"/>
                                            <p:tgtEl>
                                              <p:spTgt spid="112"/>
                                            </p:tgtEl>
                                            <p:attrNameLst>
                                              <p:attrName>ppt_x</p:attrName>
                                            </p:attrNameLst>
                                          </p:cBhvr>
                                          <p:tavLst>
                                            <p:tav tm="0">
                                              <p:val>
                                                <p:strVal val="#ppt_x"/>
                                              </p:val>
                                            </p:tav>
                                            <p:tav tm="100000">
                                              <p:val>
                                                <p:strVal val="#ppt_x"/>
                                              </p:val>
                                            </p:tav>
                                          </p:tavLst>
                                        </p:anim>
                                        <p:anim calcmode="lin" valueType="num">
                                          <p:cBhvr additive="base">
                                            <p:cTn id="8" dur="1000" fill="hold"/>
                                            <p:tgtEl>
                                              <p:spTgt spid="1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9"/>
                                            </p:tgtEl>
                                            <p:attrNameLst>
                                              <p:attrName>style.visibility</p:attrName>
                                            </p:attrNameLst>
                                          </p:cBhvr>
                                          <p:to>
                                            <p:strVal val="visible"/>
                                          </p:to>
                                        </p:set>
                                        <p:anim calcmode="lin" valueType="num">
                                          <p:cBhvr additive="base">
                                            <p:cTn id="11" dur="1000" fill="hold"/>
                                            <p:tgtEl>
                                              <p:spTgt spid="109"/>
                                            </p:tgtEl>
                                            <p:attrNameLst>
                                              <p:attrName>ppt_x</p:attrName>
                                            </p:attrNameLst>
                                          </p:cBhvr>
                                          <p:tavLst>
                                            <p:tav tm="0">
                                              <p:val>
                                                <p:strVal val="#ppt_x"/>
                                              </p:val>
                                            </p:tav>
                                            <p:tav tm="100000">
                                              <p:val>
                                                <p:strVal val="#ppt_x"/>
                                              </p:val>
                                            </p:tav>
                                          </p:tavLst>
                                        </p:anim>
                                        <p:anim calcmode="lin" valueType="num">
                                          <p:cBhvr additive="base">
                                            <p:cTn id="12" dur="1000" fill="hold"/>
                                            <p:tgtEl>
                                              <p:spTgt spid="10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2" decel="100000" fill="hold" grpId="0" nodeType="afterEffect">
                                      <p:stCondLst>
                                        <p:cond delay="30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750" fill="hold"/>
                                            <p:tgtEl>
                                              <p:spTgt spid="17"/>
                                            </p:tgtEl>
                                            <p:attrNameLst>
                                              <p:attrName>ppt_x</p:attrName>
                                            </p:attrNameLst>
                                          </p:cBhvr>
                                          <p:tavLst>
                                            <p:tav tm="0">
                                              <p:val>
                                                <p:strVal val="1+#ppt_w/2"/>
                                              </p:val>
                                            </p:tav>
                                            <p:tav tm="100000">
                                              <p:val>
                                                <p:strVal val="#ppt_x"/>
                                              </p:val>
                                            </p:tav>
                                          </p:tavLst>
                                        </p:anim>
                                        <p:anim calcmode="lin" valueType="num">
                                          <p:cBhvr additive="base">
                                            <p:cTn id="17" dur="750" fill="hold"/>
                                            <p:tgtEl>
                                              <p:spTgt spid="17"/>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3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decel="10000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52"/>
                                            </p:tgtEl>
                                            <p:attrNameLst>
                                              <p:attrName>style.visibility</p:attrName>
                                            </p:attrNameLst>
                                          </p:cBhvr>
                                          <p:to>
                                            <p:strVal val="visible"/>
                                          </p:to>
                                        </p:set>
                                        <p:animEffect transition="in" filter="fade">
                                          <p:cBhvr>
                                            <p:cTn id="29" dur="500"/>
                                            <p:tgtEl>
                                              <p:spTgt spid="152"/>
                                            </p:tgtEl>
                                          </p:cBhvr>
                                        </p:animEffect>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114"/>
                                            </p:tgtEl>
                                            <p:attrNameLst>
                                              <p:attrName>style.visibility</p:attrName>
                                            </p:attrNameLst>
                                          </p:cBhvr>
                                          <p:to>
                                            <p:strVal val="visible"/>
                                          </p:to>
                                        </p:set>
                                        <p:animEffect transition="in" filter="wipe(up)">
                                          <p:cBhvr>
                                            <p:cTn id="33" dur="500"/>
                                            <p:tgtEl>
                                              <p:spTgt spid="11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decel="10000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1000" fill="hold"/>
                                            <p:tgtEl>
                                              <p:spTgt spid="6"/>
                                            </p:tgtEl>
                                            <p:attrNameLst>
                                              <p:attrName>ppt_x</p:attrName>
                                            </p:attrNameLst>
                                          </p:cBhvr>
                                          <p:tavLst>
                                            <p:tav tm="0">
                                              <p:val>
                                                <p:strVal val="#ppt_x"/>
                                              </p:val>
                                            </p:tav>
                                            <p:tav tm="100000">
                                              <p:val>
                                                <p:strVal val="#ppt_x"/>
                                              </p:val>
                                            </p:tav>
                                          </p:tavLst>
                                        </p:anim>
                                        <p:anim calcmode="lin" valueType="num">
                                          <p:cBhvr additive="base">
                                            <p:cTn id="39" dur="1000" fill="hold"/>
                                            <p:tgtEl>
                                              <p:spTgt spid="6"/>
                                            </p:tgtEl>
                                            <p:attrNameLst>
                                              <p:attrName>ppt_y</p:attrName>
                                            </p:attrNameLst>
                                          </p:cBhvr>
                                          <p:tavLst>
                                            <p:tav tm="0">
                                              <p:val>
                                                <p:strVal val="1+#ppt_h/2"/>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93"/>
                                            </p:tgtEl>
                                            <p:attrNameLst>
                                              <p:attrName>style.visibility</p:attrName>
                                            </p:attrNameLst>
                                          </p:cBhvr>
                                          <p:to>
                                            <p:strVal val="visible"/>
                                          </p:to>
                                        </p:set>
                                        <p:animEffect transition="in" filter="fade">
                                          <p:cBhvr>
                                            <p:cTn id="42" dur="500"/>
                                            <p:tgtEl>
                                              <p:spTgt spid="93"/>
                                            </p:tgtEl>
                                          </p:cBhvr>
                                        </p:animEffect>
                                      </p:childTnLst>
                                    </p:cTn>
                                  </p:par>
                                </p:childTnLst>
                              </p:cTn>
                            </p:par>
                            <p:par>
                              <p:cTn id="43" fill="hold">
                                <p:stCondLst>
                                  <p:cond delay="1000"/>
                                </p:stCondLst>
                                <p:childTnLst>
                                  <p:par>
                                    <p:cTn id="44" presetID="22" presetClass="entr" presetSubtype="1"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up)">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decel="10000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1000" fill="hold"/>
                                            <p:tgtEl>
                                              <p:spTgt spid="7"/>
                                            </p:tgtEl>
                                            <p:attrNameLst>
                                              <p:attrName>ppt_x</p:attrName>
                                            </p:attrNameLst>
                                          </p:cBhvr>
                                          <p:tavLst>
                                            <p:tav tm="0">
                                              <p:val>
                                                <p:strVal val="#ppt_x"/>
                                              </p:val>
                                            </p:tav>
                                            <p:tav tm="100000">
                                              <p:val>
                                                <p:strVal val="#ppt_x"/>
                                              </p:val>
                                            </p:tav>
                                          </p:tavLst>
                                        </p:anim>
                                        <p:anim calcmode="lin" valueType="num">
                                          <p:cBhvr additive="base">
                                            <p:cTn id="52" dur="1000" fill="hold"/>
                                            <p:tgtEl>
                                              <p:spTgt spid="7"/>
                                            </p:tgtEl>
                                            <p:attrNameLst>
                                              <p:attrName>ppt_y</p:attrName>
                                            </p:attrNameLst>
                                          </p:cBhvr>
                                          <p:tavLst>
                                            <p:tav tm="0">
                                              <p:val>
                                                <p:strVal val="1+#ppt_h/2"/>
                                              </p:val>
                                            </p:tav>
                                            <p:tav tm="100000">
                                              <p:val>
                                                <p:strVal val="#ppt_y"/>
                                              </p:val>
                                            </p:tav>
                                          </p:tavLst>
                                        </p:anim>
                                      </p:childTnLst>
                                    </p:cTn>
                                  </p:par>
                                </p:childTnLst>
                              </p:cTn>
                            </p:par>
                            <p:par>
                              <p:cTn id="53" fill="hold">
                                <p:stCondLst>
                                  <p:cond delay="1000"/>
                                </p:stCondLst>
                                <p:childTnLst>
                                  <p:par>
                                    <p:cTn id="54" presetID="22" presetClass="entr" presetSubtype="1" fill="hold" grpId="0" nodeType="afterEffect">
                                      <p:stCondLst>
                                        <p:cond delay="0"/>
                                      </p:stCondLst>
                                      <p:childTnLst>
                                        <p:set>
                                          <p:cBhvr>
                                            <p:cTn id="55" dur="1" fill="hold">
                                              <p:stCondLst>
                                                <p:cond delay="0"/>
                                              </p:stCondLst>
                                            </p:cTn>
                                            <p:tgtEl>
                                              <p:spTgt spid="143"/>
                                            </p:tgtEl>
                                            <p:attrNameLst>
                                              <p:attrName>style.visibility</p:attrName>
                                            </p:attrNameLst>
                                          </p:cBhvr>
                                          <p:to>
                                            <p:strVal val="visible"/>
                                          </p:to>
                                        </p:set>
                                        <p:animEffect transition="in" filter="wipe(up)">
                                          <p:cBhvr>
                                            <p:cTn id="56" dur="500"/>
                                            <p:tgtEl>
                                              <p:spTgt spid="143"/>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decel="10000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1000" fill="hold"/>
                                            <p:tgtEl>
                                              <p:spTgt spid="9"/>
                                            </p:tgtEl>
                                            <p:attrNameLst>
                                              <p:attrName>ppt_x</p:attrName>
                                            </p:attrNameLst>
                                          </p:cBhvr>
                                          <p:tavLst>
                                            <p:tav tm="0">
                                              <p:val>
                                                <p:strVal val="#ppt_x"/>
                                              </p:val>
                                            </p:tav>
                                            <p:tav tm="100000">
                                              <p:val>
                                                <p:strVal val="#ppt_x"/>
                                              </p:val>
                                            </p:tav>
                                          </p:tavLst>
                                        </p:anim>
                                        <p:anim calcmode="lin" valueType="num">
                                          <p:cBhvr additive="base">
                                            <p:cTn id="62" dur="1000" fill="hold"/>
                                            <p:tgtEl>
                                              <p:spTgt spid="9"/>
                                            </p:tgtEl>
                                            <p:attrNameLst>
                                              <p:attrName>ppt_y</p:attrName>
                                            </p:attrNameLst>
                                          </p:cBhvr>
                                          <p:tavLst>
                                            <p:tav tm="0">
                                              <p:val>
                                                <p:strVal val="1+#ppt_h/2"/>
                                              </p:val>
                                            </p:tav>
                                            <p:tav tm="100000">
                                              <p:val>
                                                <p:strVal val="#ppt_y"/>
                                              </p:val>
                                            </p:tav>
                                          </p:tavLst>
                                        </p:anim>
                                      </p:childTnLst>
                                    </p:cTn>
                                  </p:par>
                                </p:childTnLst>
                              </p:cTn>
                            </p:par>
                            <p:par>
                              <p:cTn id="63" fill="hold">
                                <p:stCondLst>
                                  <p:cond delay="1000"/>
                                </p:stCondLst>
                                <p:childTnLst>
                                  <p:par>
                                    <p:cTn id="64" presetID="22" presetClass="entr" presetSubtype="1" fill="hold" grpId="0" nodeType="afterEffect">
                                      <p:stCondLst>
                                        <p:cond delay="0"/>
                                      </p:stCondLst>
                                      <p:childTnLst>
                                        <p:set>
                                          <p:cBhvr>
                                            <p:cTn id="65" dur="1" fill="hold">
                                              <p:stCondLst>
                                                <p:cond delay="0"/>
                                              </p:stCondLst>
                                            </p:cTn>
                                            <p:tgtEl>
                                              <p:spTgt spid="144"/>
                                            </p:tgtEl>
                                            <p:attrNameLst>
                                              <p:attrName>style.visibility</p:attrName>
                                            </p:attrNameLst>
                                          </p:cBhvr>
                                          <p:to>
                                            <p:strVal val="visible"/>
                                          </p:to>
                                        </p:set>
                                        <p:animEffect transition="in" filter="wipe(up)">
                                          <p:cBhvr>
                                            <p:cTn id="66" dur="500"/>
                                            <p:tgtEl>
                                              <p:spTgt spid="144"/>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decel="10000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1000" fill="hold"/>
                                            <p:tgtEl>
                                              <p:spTgt spid="11"/>
                                            </p:tgtEl>
                                            <p:attrNameLst>
                                              <p:attrName>ppt_x</p:attrName>
                                            </p:attrNameLst>
                                          </p:cBhvr>
                                          <p:tavLst>
                                            <p:tav tm="0">
                                              <p:val>
                                                <p:strVal val="#ppt_x"/>
                                              </p:val>
                                            </p:tav>
                                            <p:tav tm="100000">
                                              <p:val>
                                                <p:strVal val="#ppt_x"/>
                                              </p:val>
                                            </p:tav>
                                          </p:tavLst>
                                        </p:anim>
                                        <p:anim calcmode="lin" valueType="num">
                                          <p:cBhvr additive="base">
                                            <p:cTn id="72" dur="1000" fill="hold"/>
                                            <p:tgtEl>
                                              <p:spTgt spid="11"/>
                                            </p:tgtEl>
                                            <p:attrNameLst>
                                              <p:attrName>ppt_y</p:attrName>
                                            </p:attrNameLst>
                                          </p:cBhvr>
                                          <p:tavLst>
                                            <p:tav tm="0">
                                              <p:val>
                                                <p:strVal val="1+#ppt_h/2"/>
                                              </p:val>
                                            </p:tav>
                                            <p:tav tm="100000">
                                              <p:val>
                                                <p:strVal val="#ppt_y"/>
                                              </p:val>
                                            </p:tav>
                                          </p:tavLst>
                                        </p:anim>
                                      </p:childTnLst>
                                    </p:cTn>
                                  </p:par>
                                </p:childTnLst>
                              </p:cTn>
                            </p:par>
                            <p:par>
                              <p:cTn id="73" fill="hold">
                                <p:stCondLst>
                                  <p:cond delay="1000"/>
                                </p:stCondLst>
                                <p:childTnLst>
                                  <p:par>
                                    <p:cTn id="74" presetID="22" presetClass="entr" presetSubtype="1" fill="hold" grpId="0" nodeType="afterEffect">
                                      <p:stCondLst>
                                        <p:cond delay="0"/>
                                      </p:stCondLst>
                                      <p:childTnLst>
                                        <p:set>
                                          <p:cBhvr>
                                            <p:cTn id="75" dur="1" fill="hold">
                                              <p:stCondLst>
                                                <p:cond delay="0"/>
                                              </p:stCondLst>
                                            </p:cTn>
                                            <p:tgtEl>
                                              <p:spTgt spid="145"/>
                                            </p:tgtEl>
                                            <p:attrNameLst>
                                              <p:attrName>style.visibility</p:attrName>
                                            </p:attrNameLst>
                                          </p:cBhvr>
                                          <p:to>
                                            <p:strVal val="visible"/>
                                          </p:to>
                                        </p:set>
                                        <p:animEffect transition="in" filter="wipe(up)">
                                          <p:cBhvr>
                                            <p:cTn id="76" dur="500"/>
                                            <p:tgtEl>
                                              <p:spTgt spid="145"/>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decel="100000" fill="hold" nodeType="click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additive="base">
                                            <p:cTn id="81" dur="1000" fill="hold"/>
                                            <p:tgtEl>
                                              <p:spTgt spid="13"/>
                                            </p:tgtEl>
                                            <p:attrNameLst>
                                              <p:attrName>ppt_x</p:attrName>
                                            </p:attrNameLst>
                                          </p:cBhvr>
                                          <p:tavLst>
                                            <p:tav tm="0">
                                              <p:val>
                                                <p:strVal val="#ppt_x"/>
                                              </p:val>
                                            </p:tav>
                                            <p:tav tm="100000">
                                              <p:val>
                                                <p:strVal val="#ppt_x"/>
                                              </p:val>
                                            </p:tav>
                                          </p:tavLst>
                                        </p:anim>
                                        <p:anim calcmode="lin" valueType="num">
                                          <p:cBhvr additive="base">
                                            <p:cTn id="82" dur="1000" fill="hold"/>
                                            <p:tgtEl>
                                              <p:spTgt spid="13"/>
                                            </p:tgtEl>
                                            <p:attrNameLst>
                                              <p:attrName>ppt_y</p:attrName>
                                            </p:attrNameLst>
                                          </p:cBhvr>
                                          <p:tavLst>
                                            <p:tav tm="0">
                                              <p:val>
                                                <p:strVal val="1+#ppt_h/2"/>
                                              </p:val>
                                            </p:tav>
                                            <p:tav tm="100000">
                                              <p:val>
                                                <p:strVal val="#ppt_y"/>
                                              </p:val>
                                            </p:tav>
                                          </p:tavLst>
                                        </p:anim>
                                      </p:childTnLst>
                                    </p:cTn>
                                  </p:par>
                                </p:childTnLst>
                              </p:cTn>
                            </p:par>
                            <p:par>
                              <p:cTn id="83" fill="hold">
                                <p:stCondLst>
                                  <p:cond delay="1000"/>
                                </p:stCondLst>
                                <p:childTnLst>
                                  <p:par>
                                    <p:cTn id="84" presetID="22" presetClass="entr" presetSubtype="1" fill="hold"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wipe(up)">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35"/>
                                            </p:tgtEl>
                                            <p:attrNameLst>
                                              <p:attrName>style.visibility</p:attrName>
                                            </p:attrNameLst>
                                          </p:cBhvr>
                                          <p:to>
                                            <p:strVal val="visible"/>
                                          </p:to>
                                        </p:set>
                                        <p:animEffect transition="in" filter="fade">
                                          <p:cBhvr>
                                            <p:cTn id="91" dur="500"/>
                                            <p:tgtEl>
                                              <p:spTgt spid="135"/>
                                            </p:tgtEl>
                                          </p:cBhvr>
                                        </p:animEffect>
                                      </p:childTnLst>
                                    </p:cTn>
                                  </p:par>
                                  <p:par>
                                    <p:cTn id="92" presetID="22" presetClass="entr" presetSubtype="4" fill="hold" nodeType="with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wipe(down)">
                                          <p:cBhvr>
                                            <p:cTn id="94" dur="500"/>
                                            <p:tgtEl>
                                              <p:spTgt spid="4"/>
                                            </p:tgtEl>
                                          </p:cBhvr>
                                        </p:animEffect>
                                      </p:childTnLst>
                                    </p:cTn>
                                  </p:par>
                                </p:childTnLst>
                              </p:cTn>
                            </p:par>
                            <p:par>
                              <p:cTn id="95" fill="hold">
                                <p:stCondLst>
                                  <p:cond delay="500"/>
                                </p:stCondLst>
                                <p:childTnLst>
                                  <p:par>
                                    <p:cTn id="96" presetID="22" presetClass="entr" presetSubtype="8" fill="hold" nodeType="after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wipe(left)">
                                          <p:cBhvr>
                                            <p:cTn id="98" dur="400"/>
                                            <p:tgtEl>
                                              <p:spTgt spid="24"/>
                                            </p:tgtEl>
                                          </p:cBhvr>
                                        </p:animEffect>
                                      </p:childTnLst>
                                    </p:cTn>
                                  </p:par>
                                </p:childTnLst>
                              </p:cTn>
                            </p:par>
                            <p:par>
                              <p:cTn id="99" fill="hold">
                                <p:stCondLst>
                                  <p:cond delay="900"/>
                                </p:stCondLst>
                                <p:childTnLst>
                                  <p:par>
                                    <p:cTn id="100" presetID="22" presetClass="entr" presetSubtype="4" fill="hold" nodeType="after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wipe(down)">
                                          <p:cBhvr>
                                            <p:cTn id="102" dur="200"/>
                                            <p:tgtEl>
                                              <p:spTgt spid="28"/>
                                            </p:tgtEl>
                                          </p:cBhvr>
                                        </p:animEffect>
                                      </p:childTnLst>
                                    </p:cTn>
                                  </p:par>
                                </p:childTnLst>
                              </p:cTn>
                            </p:par>
                            <p:par>
                              <p:cTn id="103" fill="hold">
                                <p:stCondLst>
                                  <p:cond delay="1100"/>
                                </p:stCondLst>
                                <p:childTnLst>
                                  <p:par>
                                    <p:cTn id="104" presetID="22" presetClass="entr" presetSubtype="8" fill="hold" nodeType="afterEffect">
                                      <p:stCondLst>
                                        <p:cond delay="0"/>
                                      </p:stCondLst>
                                      <p:childTnLst>
                                        <p:set>
                                          <p:cBhvr>
                                            <p:cTn id="105" dur="1" fill="hold">
                                              <p:stCondLst>
                                                <p:cond delay="0"/>
                                              </p:stCondLst>
                                            </p:cTn>
                                            <p:tgtEl>
                                              <p:spTgt spid="126"/>
                                            </p:tgtEl>
                                            <p:attrNameLst>
                                              <p:attrName>style.visibility</p:attrName>
                                            </p:attrNameLst>
                                          </p:cBhvr>
                                          <p:to>
                                            <p:strVal val="visible"/>
                                          </p:to>
                                        </p:set>
                                        <p:animEffect transition="in" filter="wipe(left)">
                                          <p:cBhvr>
                                            <p:cTn id="106" dur="400"/>
                                            <p:tgtEl>
                                              <p:spTgt spid="126"/>
                                            </p:tgtEl>
                                          </p:cBhvr>
                                        </p:animEffect>
                                      </p:childTnLst>
                                    </p:cTn>
                                  </p:par>
                                </p:childTnLst>
                              </p:cTn>
                            </p:par>
                            <p:par>
                              <p:cTn id="107" fill="hold">
                                <p:stCondLst>
                                  <p:cond delay="1500"/>
                                </p:stCondLst>
                                <p:childTnLst>
                                  <p:par>
                                    <p:cTn id="108" presetID="22" presetClass="entr" presetSubtype="4" fill="hold" nodeType="afterEffect">
                                      <p:stCondLst>
                                        <p:cond delay="0"/>
                                      </p:stCondLst>
                                      <p:childTnLst>
                                        <p:set>
                                          <p:cBhvr>
                                            <p:cTn id="109" dur="1" fill="hold">
                                              <p:stCondLst>
                                                <p:cond delay="0"/>
                                              </p:stCondLst>
                                            </p:cTn>
                                            <p:tgtEl>
                                              <p:spTgt spid="131"/>
                                            </p:tgtEl>
                                            <p:attrNameLst>
                                              <p:attrName>style.visibility</p:attrName>
                                            </p:attrNameLst>
                                          </p:cBhvr>
                                          <p:to>
                                            <p:strVal val="visible"/>
                                          </p:to>
                                        </p:set>
                                        <p:animEffect transition="in" filter="wipe(down)">
                                          <p:cBhvr>
                                            <p:cTn id="110" dur="200"/>
                                            <p:tgtEl>
                                              <p:spTgt spid="131"/>
                                            </p:tgtEl>
                                          </p:cBhvr>
                                        </p:animEffect>
                                      </p:childTnLst>
                                    </p:cTn>
                                  </p:par>
                                </p:childTnLst>
                              </p:cTn>
                            </p:par>
                            <p:par>
                              <p:cTn id="111" fill="hold">
                                <p:stCondLst>
                                  <p:cond delay="1700"/>
                                </p:stCondLst>
                                <p:childTnLst>
                                  <p:par>
                                    <p:cTn id="112" presetID="22" presetClass="entr" presetSubtype="8" fill="hold" nodeType="afterEffect">
                                      <p:stCondLst>
                                        <p:cond delay="0"/>
                                      </p:stCondLst>
                                      <p:childTnLst>
                                        <p:set>
                                          <p:cBhvr>
                                            <p:cTn id="113" dur="1" fill="hold">
                                              <p:stCondLst>
                                                <p:cond delay="0"/>
                                              </p:stCondLst>
                                            </p:cTn>
                                            <p:tgtEl>
                                              <p:spTgt spid="132"/>
                                            </p:tgtEl>
                                            <p:attrNameLst>
                                              <p:attrName>style.visibility</p:attrName>
                                            </p:attrNameLst>
                                          </p:cBhvr>
                                          <p:to>
                                            <p:strVal val="visible"/>
                                          </p:to>
                                        </p:set>
                                        <p:animEffect transition="in" filter="wipe(left)">
                                          <p:cBhvr>
                                            <p:cTn id="114" dur="400"/>
                                            <p:tgtEl>
                                              <p:spTgt spid="132"/>
                                            </p:tgtEl>
                                          </p:cBhvr>
                                        </p:animEffect>
                                      </p:childTnLst>
                                    </p:cTn>
                                  </p:par>
                                </p:childTnLst>
                              </p:cTn>
                            </p:par>
                            <p:par>
                              <p:cTn id="115" fill="hold">
                                <p:stCondLst>
                                  <p:cond delay="2100"/>
                                </p:stCondLst>
                                <p:childTnLst>
                                  <p:par>
                                    <p:cTn id="116" presetID="22" presetClass="entr" presetSubtype="1" fill="hold" nodeType="afterEffect">
                                      <p:stCondLst>
                                        <p:cond delay="0"/>
                                      </p:stCondLst>
                                      <p:childTnLst>
                                        <p:set>
                                          <p:cBhvr>
                                            <p:cTn id="117" dur="1" fill="hold">
                                              <p:stCondLst>
                                                <p:cond delay="0"/>
                                              </p:stCondLst>
                                            </p:cTn>
                                            <p:tgtEl>
                                              <p:spTgt spid="133"/>
                                            </p:tgtEl>
                                            <p:attrNameLst>
                                              <p:attrName>style.visibility</p:attrName>
                                            </p:attrNameLst>
                                          </p:cBhvr>
                                          <p:to>
                                            <p:strVal val="visible"/>
                                          </p:to>
                                        </p:set>
                                        <p:animEffect transition="in" filter="wipe(up)">
                                          <p:cBhvr>
                                            <p:cTn id="118" dur="300"/>
                                            <p:tgtEl>
                                              <p:spTgt spid="133"/>
                                            </p:tgtEl>
                                          </p:cBhvr>
                                        </p:animEffect>
                                      </p:childTnLst>
                                    </p:cTn>
                                  </p:par>
                                </p:childTnLst>
                              </p:cTn>
                            </p:par>
                            <p:par>
                              <p:cTn id="119" fill="hold">
                                <p:stCondLst>
                                  <p:cond delay="2400"/>
                                </p:stCondLst>
                                <p:childTnLst>
                                  <p:par>
                                    <p:cTn id="120" presetID="22" presetClass="entr" presetSubtype="2" fill="hold" nodeType="after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wipe(right)">
                                          <p:cBhvr>
                                            <p:cTn id="122" dur="300"/>
                                            <p:tgtEl>
                                              <p:spTgt spid="32"/>
                                            </p:tgtEl>
                                          </p:cBhvr>
                                        </p:animEffect>
                                      </p:childTnLst>
                                    </p:cTn>
                                  </p:par>
                                  <p:par>
                                    <p:cTn id="123" presetID="2" presetClass="entr" presetSubtype="2" decel="100000" fill="hold" nodeType="withEffect">
                                      <p:stCondLst>
                                        <p:cond delay="300"/>
                                      </p:stCondLst>
                                      <p:childTnLst>
                                        <p:set>
                                          <p:cBhvr>
                                            <p:cTn id="124" dur="1" fill="hold">
                                              <p:stCondLst>
                                                <p:cond delay="0"/>
                                              </p:stCondLst>
                                            </p:cTn>
                                            <p:tgtEl>
                                              <p:spTgt spid="21"/>
                                            </p:tgtEl>
                                            <p:attrNameLst>
                                              <p:attrName>style.visibility</p:attrName>
                                            </p:attrNameLst>
                                          </p:cBhvr>
                                          <p:to>
                                            <p:strVal val="visible"/>
                                          </p:to>
                                        </p:set>
                                        <p:anim calcmode="lin" valueType="num">
                                          <p:cBhvr additive="base">
                                            <p:cTn id="125" dur="1000" fill="hold"/>
                                            <p:tgtEl>
                                              <p:spTgt spid="21"/>
                                            </p:tgtEl>
                                            <p:attrNameLst>
                                              <p:attrName>ppt_x</p:attrName>
                                            </p:attrNameLst>
                                          </p:cBhvr>
                                          <p:tavLst>
                                            <p:tav tm="0">
                                              <p:val>
                                                <p:strVal val="1+#ppt_w/2"/>
                                              </p:val>
                                            </p:tav>
                                            <p:tav tm="100000">
                                              <p:val>
                                                <p:strVal val="#ppt_x"/>
                                              </p:val>
                                            </p:tav>
                                          </p:tavLst>
                                        </p:anim>
                                        <p:anim calcmode="lin" valueType="num">
                                          <p:cBhvr additive="base">
                                            <p:cTn id="126"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7" fill="hold" display="0">
                      <p:stCondLst>
                        <p:cond delay="indefinite"/>
                      </p:stCondLst>
                      <p:endCondLst>
                        <p:cond evt="onStopAudio" delay="0">
                          <p:tgtEl>
                            <p:sldTgt/>
                          </p:tgtEl>
                        </p:cond>
                      </p:endCondLst>
                    </p:cTn>
                    <p:tgtEl>
                      <p:spTgt spid="2"/>
                    </p:tgtEl>
                  </p:cMediaNode>
                </p:audio>
              </p:childTnLst>
            </p:cTn>
          </p:par>
        </p:tnLst>
        <p:bldLst>
          <p:bldP spid="109" grpId="0" animBg="1"/>
          <p:bldP spid="112" grpId="0" animBg="1"/>
          <p:bldP spid="3" grpId="0"/>
          <p:bldP spid="17" grpId="0"/>
          <p:bldP spid="114" grpId="0"/>
          <p:bldP spid="143" grpId="0"/>
          <p:bldP spid="144" grpId="0"/>
          <p:bldP spid="145" grpId="0"/>
          <p:bldP spid="135"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999" dirty="0">
                <a:solidFill>
                  <a:srgbClr val="505050"/>
                </a:solidFill>
              </a:rPr>
              <a:t>Total Economic Impact of Microsoft Windows 10</a:t>
            </a:r>
            <a:br>
              <a:rPr lang="en-US" sz="3999" dirty="0">
                <a:solidFill>
                  <a:srgbClr val="505050"/>
                </a:solidFill>
              </a:rPr>
            </a:br>
            <a:r>
              <a:rPr lang="en-US" sz="2400" spc="0" dirty="0">
                <a:solidFill>
                  <a:srgbClr val="505050"/>
                </a:solidFill>
              </a:rPr>
              <a:t>http://windowsready</a:t>
            </a:r>
            <a:endParaRPr lang="en-US" dirty="0"/>
          </a:p>
        </p:txBody>
      </p:sp>
      <p:sp>
        <p:nvSpPr>
          <p:cNvPr id="3" name="Rectangle 2"/>
          <p:cNvSpPr/>
          <p:nvPr/>
        </p:nvSpPr>
        <p:spPr bwMode="auto">
          <a:xfrm>
            <a:off x="454481" y="1337298"/>
            <a:ext cx="4416161" cy="1942825"/>
          </a:xfrm>
          <a:prstGeom prst="rect">
            <a:avLst/>
          </a:prstGeom>
          <a:ln w="63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18855" tIns="73142" rIns="118855" bIns="73142" numCol="1" rtlCol="0" anchor="t" anchorCtr="0" compatLnSpc="1">
            <a:prstTxWarp prst="textNoShape">
              <a:avLst/>
            </a:prstTxWarp>
          </a:bodyPr>
          <a:lstStyle/>
          <a:p>
            <a:pPr defTabSz="932293" fontAlgn="base">
              <a:spcBef>
                <a:spcPct val="0"/>
              </a:spcBef>
              <a:spcAft>
                <a:spcPct val="0"/>
              </a:spcAft>
            </a:pPr>
            <a:r>
              <a:rPr lang="ms-MY" sz="2800" kern="0" dirty="0">
                <a:solidFill>
                  <a:schemeClr val="bg1"/>
                </a:solidFill>
                <a:latin typeface="+mj-lt"/>
              </a:rPr>
              <a:t>The</a:t>
            </a:r>
          </a:p>
          <a:p>
            <a:pPr defTabSz="932293" fontAlgn="base">
              <a:spcBef>
                <a:spcPct val="0"/>
              </a:spcBef>
              <a:spcAft>
                <a:spcPct val="0"/>
              </a:spcAft>
            </a:pPr>
            <a:r>
              <a:rPr lang="ms-MY" sz="3199" b="1" kern="0" dirty="0">
                <a:solidFill>
                  <a:schemeClr val="bg1"/>
                </a:solidFill>
              </a:rPr>
              <a:t>Total Economic</a:t>
            </a:r>
          </a:p>
          <a:p>
            <a:pPr defTabSz="932293" fontAlgn="base">
              <a:spcBef>
                <a:spcPct val="0"/>
              </a:spcBef>
              <a:spcAft>
                <a:spcPct val="0"/>
              </a:spcAft>
            </a:pPr>
            <a:r>
              <a:rPr lang="ms-MY" sz="2800" kern="0" dirty="0">
                <a:solidFill>
                  <a:schemeClr val="bg1"/>
                </a:solidFill>
                <a:latin typeface="+mj-lt"/>
              </a:rPr>
              <a:t>Impact of Windows 10</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088609" y="2922951"/>
            <a:ext cx="1732432" cy="275529"/>
          </a:xfrm>
          <a:prstGeom prst="rect">
            <a:avLst/>
          </a:prstGeom>
        </p:spPr>
      </p:pic>
      <p:sp>
        <p:nvSpPr>
          <p:cNvPr id="5" name="Rectangle 4"/>
          <p:cNvSpPr/>
          <p:nvPr/>
        </p:nvSpPr>
        <p:spPr bwMode="auto">
          <a:xfrm>
            <a:off x="4996048" y="1337298"/>
            <a:ext cx="6982412" cy="1942825"/>
          </a:xfrm>
          <a:prstGeom prst="rect">
            <a:avLst/>
          </a:prstGeom>
          <a:noFill/>
          <a:ln w="6350">
            <a:solidFill>
              <a:schemeClr val="bg1">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45713" rIns="91427" bIns="45713" numCol="1" rtlCol="0" anchor="t" anchorCtr="0" compatLnSpc="1">
            <a:prstTxWarp prst="textNoShape">
              <a:avLst/>
            </a:prstTxWarp>
          </a:bodyPr>
          <a:lstStyle/>
          <a:p>
            <a:pPr defTabSz="932293" fontAlgn="base">
              <a:spcBef>
                <a:spcPct val="0"/>
              </a:spcBef>
              <a:spcAft>
                <a:spcPct val="0"/>
              </a:spcAft>
            </a:pPr>
            <a:endParaRPr lang="ms-MY" sz="2200" kern="0" dirty="0">
              <a:solidFill>
                <a:schemeClr val="tx1"/>
              </a:solidFill>
            </a:endParaRPr>
          </a:p>
        </p:txBody>
      </p:sp>
      <p:sp>
        <p:nvSpPr>
          <p:cNvPr id="6" name="Rectangle 5"/>
          <p:cNvSpPr/>
          <p:nvPr/>
        </p:nvSpPr>
        <p:spPr bwMode="auto">
          <a:xfrm>
            <a:off x="454481" y="3417603"/>
            <a:ext cx="4416161" cy="1430748"/>
          </a:xfrm>
          <a:prstGeom prst="rect">
            <a:avLst/>
          </a:prstGeom>
          <a:noFill/>
          <a:ln w="6350">
            <a:solidFill>
              <a:schemeClr val="bg1">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45713" rIns="91427" bIns="45713" numCol="1" rtlCol="0" anchor="t" anchorCtr="0" compatLnSpc="1">
            <a:prstTxWarp prst="textNoShape">
              <a:avLst/>
            </a:prstTxWarp>
          </a:bodyPr>
          <a:lstStyle/>
          <a:p>
            <a:pPr defTabSz="932293" fontAlgn="base">
              <a:spcBef>
                <a:spcPct val="0"/>
              </a:spcBef>
              <a:spcAft>
                <a:spcPct val="0"/>
              </a:spcAft>
            </a:pPr>
            <a:endParaRPr lang="ms-MY" sz="2200" kern="0" dirty="0">
              <a:solidFill>
                <a:schemeClr val="tx1"/>
              </a:solidFill>
            </a:endParaRPr>
          </a:p>
        </p:txBody>
      </p:sp>
      <p:sp>
        <p:nvSpPr>
          <p:cNvPr id="7" name="Rectangle 6"/>
          <p:cNvSpPr/>
          <p:nvPr/>
        </p:nvSpPr>
        <p:spPr bwMode="auto">
          <a:xfrm>
            <a:off x="454481" y="4985831"/>
            <a:ext cx="4416161" cy="1297683"/>
          </a:xfrm>
          <a:prstGeom prst="rect">
            <a:avLst/>
          </a:prstGeom>
          <a:noFill/>
          <a:ln w="6350">
            <a:solidFill>
              <a:schemeClr val="bg1">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45713" rIns="91427" bIns="45713" numCol="1" rtlCol="0" anchor="t" anchorCtr="0" compatLnSpc="1">
            <a:prstTxWarp prst="textNoShape">
              <a:avLst/>
            </a:prstTxWarp>
          </a:bodyPr>
          <a:lstStyle/>
          <a:p>
            <a:pPr defTabSz="932293" fontAlgn="base">
              <a:spcBef>
                <a:spcPct val="0"/>
              </a:spcBef>
              <a:spcAft>
                <a:spcPct val="0"/>
              </a:spcAft>
            </a:pPr>
            <a:endParaRPr lang="ms-MY" sz="2200" kern="0" dirty="0">
              <a:solidFill>
                <a:schemeClr val="tx1"/>
              </a:solidFill>
            </a:endParaRPr>
          </a:p>
        </p:txBody>
      </p:sp>
      <p:sp>
        <p:nvSpPr>
          <p:cNvPr id="8" name="Rectangle 7"/>
          <p:cNvSpPr/>
          <p:nvPr/>
        </p:nvSpPr>
        <p:spPr bwMode="auto">
          <a:xfrm>
            <a:off x="4996048" y="3417604"/>
            <a:ext cx="6982412" cy="1860267"/>
          </a:xfrm>
          <a:prstGeom prst="rect">
            <a:avLst/>
          </a:prstGeom>
          <a:noFill/>
          <a:ln w="6350">
            <a:solidFill>
              <a:schemeClr val="bg1">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45713" rIns="91427" bIns="45713" numCol="1" rtlCol="0" anchor="t" anchorCtr="0" compatLnSpc="1">
            <a:prstTxWarp prst="textNoShape">
              <a:avLst/>
            </a:prstTxWarp>
          </a:bodyPr>
          <a:lstStyle/>
          <a:p>
            <a:pPr defTabSz="932293" fontAlgn="base">
              <a:spcBef>
                <a:spcPct val="0"/>
              </a:spcBef>
              <a:spcAft>
                <a:spcPct val="0"/>
              </a:spcAft>
            </a:pPr>
            <a:endParaRPr lang="ms-MY" sz="2200" kern="0" dirty="0">
              <a:solidFill>
                <a:schemeClr val="tx1"/>
              </a:solidFill>
            </a:endParaRPr>
          </a:p>
        </p:txBody>
      </p:sp>
      <p:sp>
        <p:nvSpPr>
          <p:cNvPr id="9" name="Rectangle 8"/>
          <p:cNvSpPr/>
          <p:nvPr/>
        </p:nvSpPr>
        <p:spPr bwMode="auto">
          <a:xfrm>
            <a:off x="4996048" y="5413421"/>
            <a:ext cx="6982412" cy="870092"/>
          </a:xfrm>
          <a:prstGeom prst="rect">
            <a:avLst/>
          </a:prstGeom>
          <a:solidFill>
            <a:schemeClr val="bg1">
              <a:lumMod val="95000"/>
            </a:schemeClr>
          </a:solidFill>
          <a:ln w="63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45713" rIns="91427" bIns="45713" numCol="1" rtlCol="0" anchor="t" anchorCtr="0" compatLnSpc="1">
            <a:prstTxWarp prst="textNoShape">
              <a:avLst/>
            </a:prstTxWarp>
          </a:bodyPr>
          <a:lstStyle/>
          <a:p>
            <a:pPr defTabSz="932293" fontAlgn="base">
              <a:spcBef>
                <a:spcPct val="0"/>
              </a:spcBef>
              <a:spcAft>
                <a:spcPct val="0"/>
              </a:spcAft>
            </a:pPr>
            <a:r>
              <a:rPr lang="ms-MY" sz="2000" kern="0" dirty="0">
                <a:solidFill>
                  <a:schemeClr val="tx1"/>
                </a:solidFill>
              </a:rPr>
              <a:t>“Windows 10 enables productivity and increased business performance”</a:t>
            </a:r>
          </a:p>
        </p:txBody>
      </p:sp>
      <p:sp>
        <p:nvSpPr>
          <p:cNvPr id="10" name="Rectangle 9"/>
          <p:cNvSpPr/>
          <p:nvPr/>
        </p:nvSpPr>
        <p:spPr bwMode="auto">
          <a:xfrm>
            <a:off x="454480" y="3417603"/>
            <a:ext cx="4416161" cy="384415"/>
          </a:xfrm>
          <a:prstGeom prst="rect">
            <a:avLst/>
          </a:prstGeom>
          <a:solidFill>
            <a:schemeClr val="tx1"/>
          </a:solidFill>
          <a:ln w="63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46630" rIns="91427" bIns="46630" numCol="1" rtlCol="0" anchor="ctr" anchorCtr="0" compatLnSpc="1">
            <a:prstTxWarp prst="textNoShape">
              <a:avLst/>
            </a:prstTxWarp>
          </a:bodyPr>
          <a:lstStyle/>
          <a:p>
            <a:pPr algn="ctr" defTabSz="932293" fontAlgn="base">
              <a:spcBef>
                <a:spcPct val="0"/>
              </a:spcBef>
              <a:spcAft>
                <a:spcPct val="0"/>
              </a:spcAft>
            </a:pPr>
            <a:r>
              <a:rPr lang="ms-MY" b="1" kern="0" dirty="0">
                <a:solidFill>
                  <a:schemeClr val="bg1"/>
                </a:solidFill>
              </a:rPr>
              <a:t>Financial </a:t>
            </a:r>
            <a:r>
              <a:rPr lang="ms-MY" kern="0" dirty="0">
                <a:solidFill>
                  <a:schemeClr val="bg1"/>
                </a:solidFill>
              </a:rPr>
              <a:t>benefits</a:t>
            </a:r>
          </a:p>
        </p:txBody>
      </p:sp>
      <p:sp>
        <p:nvSpPr>
          <p:cNvPr id="11" name="Rectangle 10"/>
          <p:cNvSpPr/>
          <p:nvPr/>
        </p:nvSpPr>
        <p:spPr bwMode="auto">
          <a:xfrm>
            <a:off x="4996048" y="1337298"/>
            <a:ext cx="6982412" cy="384415"/>
          </a:xfrm>
          <a:prstGeom prst="rect">
            <a:avLst/>
          </a:prstGeom>
          <a:solidFill>
            <a:schemeClr val="tx1"/>
          </a:solidFill>
          <a:ln w="63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46630" rIns="91427" bIns="46630" numCol="1" rtlCol="0" anchor="ctr" anchorCtr="0" compatLnSpc="1">
            <a:prstTxWarp prst="textNoShape">
              <a:avLst/>
            </a:prstTxWarp>
          </a:bodyPr>
          <a:lstStyle/>
          <a:p>
            <a:pPr algn="ctr" defTabSz="932293" fontAlgn="base">
              <a:spcBef>
                <a:spcPct val="0"/>
              </a:spcBef>
              <a:spcAft>
                <a:spcPct val="0"/>
              </a:spcAft>
            </a:pPr>
            <a:r>
              <a:rPr lang="ms-MY" b="1" kern="0" dirty="0">
                <a:solidFill>
                  <a:schemeClr val="bg1"/>
                </a:solidFill>
              </a:rPr>
              <a:t>Deployment </a:t>
            </a:r>
            <a:r>
              <a:rPr lang="ms-MY" kern="0" dirty="0">
                <a:solidFill>
                  <a:schemeClr val="bg1"/>
                </a:solidFill>
              </a:rPr>
              <a:t>is easier</a:t>
            </a:r>
          </a:p>
        </p:txBody>
      </p:sp>
      <p:sp>
        <p:nvSpPr>
          <p:cNvPr id="12" name="Rectangle 11"/>
          <p:cNvSpPr/>
          <p:nvPr/>
        </p:nvSpPr>
        <p:spPr bwMode="auto">
          <a:xfrm>
            <a:off x="4996048" y="3417602"/>
            <a:ext cx="6982412" cy="384415"/>
          </a:xfrm>
          <a:prstGeom prst="rect">
            <a:avLst/>
          </a:prstGeom>
          <a:solidFill>
            <a:schemeClr val="tx1"/>
          </a:solidFill>
          <a:ln w="63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46630" rIns="91427" bIns="46630" numCol="1" rtlCol="0" anchor="ctr" anchorCtr="0" compatLnSpc="1">
            <a:prstTxWarp prst="textNoShape">
              <a:avLst/>
            </a:prstTxWarp>
          </a:bodyPr>
          <a:lstStyle/>
          <a:p>
            <a:pPr algn="ctr" defTabSz="932293" fontAlgn="base">
              <a:spcBef>
                <a:spcPct val="0"/>
              </a:spcBef>
              <a:spcAft>
                <a:spcPct val="0"/>
              </a:spcAft>
            </a:pPr>
            <a:r>
              <a:rPr lang="ms-MY" b="1" kern="0" dirty="0">
                <a:solidFill>
                  <a:schemeClr val="bg1"/>
                </a:solidFill>
              </a:rPr>
              <a:t>Security </a:t>
            </a:r>
            <a:r>
              <a:rPr lang="ms-MY" kern="0" dirty="0">
                <a:solidFill>
                  <a:schemeClr val="bg1"/>
                </a:solidFill>
              </a:rPr>
              <a:t>benefits</a:t>
            </a:r>
          </a:p>
        </p:txBody>
      </p:sp>
      <p:sp>
        <p:nvSpPr>
          <p:cNvPr id="13" name="Rectangle 12"/>
          <p:cNvSpPr/>
          <p:nvPr/>
        </p:nvSpPr>
        <p:spPr bwMode="auto">
          <a:xfrm>
            <a:off x="454479" y="4985830"/>
            <a:ext cx="1527322" cy="1297683"/>
          </a:xfrm>
          <a:prstGeom prst="rect">
            <a:avLst/>
          </a:prstGeom>
          <a:solidFill>
            <a:schemeClr val="tx1"/>
          </a:solidFill>
          <a:ln w="63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46630" rIns="91427" bIns="46630" numCol="1" rtlCol="0" anchor="ctr" anchorCtr="0" compatLnSpc="1">
            <a:prstTxWarp prst="textNoShape">
              <a:avLst/>
            </a:prstTxWarp>
          </a:bodyPr>
          <a:lstStyle/>
          <a:p>
            <a:pPr defTabSz="932293" fontAlgn="base">
              <a:spcBef>
                <a:spcPct val="0"/>
              </a:spcBef>
              <a:spcAft>
                <a:spcPct val="0"/>
              </a:spcAft>
            </a:pPr>
            <a:r>
              <a:rPr lang="ms-MY" b="1" kern="0" dirty="0">
                <a:solidFill>
                  <a:schemeClr val="bg1"/>
                </a:solidFill>
              </a:rPr>
              <a:t>Destop Mgmt.</a:t>
            </a:r>
          </a:p>
          <a:p>
            <a:pPr defTabSz="932293" fontAlgn="base">
              <a:spcBef>
                <a:spcPct val="0"/>
              </a:spcBef>
              <a:spcAft>
                <a:spcPct val="0"/>
              </a:spcAft>
            </a:pPr>
            <a:r>
              <a:rPr lang="ms-MY" kern="0" dirty="0">
                <a:solidFill>
                  <a:schemeClr val="bg1"/>
                </a:solidFill>
              </a:rPr>
              <a:t>Time Savings</a:t>
            </a:r>
          </a:p>
        </p:txBody>
      </p:sp>
      <p:sp>
        <p:nvSpPr>
          <p:cNvPr id="18" name="Rectangle 17"/>
          <p:cNvSpPr/>
          <p:nvPr/>
        </p:nvSpPr>
        <p:spPr bwMode="auto">
          <a:xfrm>
            <a:off x="5067734" y="2214023"/>
            <a:ext cx="2453022" cy="25099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r" defTabSz="932293" fontAlgn="base">
              <a:spcBef>
                <a:spcPct val="0"/>
              </a:spcBef>
              <a:spcAft>
                <a:spcPct val="0"/>
              </a:spcAft>
            </a:pPr>
            <a:r>
              <a:rPr lang="ms-MY" sz="1599" kern="0" dirty="0">
                <a:solidFill>
                  <a:schemeClr val="accent2"/>
                </a:solidFill>
              </a:rPr>
              <a:t>Deployment Time</a:t>
            </a:r>
            <a:endParaRPr lang="en-US" sz="1599" kern="0" dirty="0">
              <a:solidFill>
                <a:schemeClr val="accent2"/>
              </a:solidFill>
            </a:endParaRPr>
          </a:p>
        </p:txBody>
      </p:sp>
      <p:sp>
        <p:nvSpPr>
          <p:cNvPr id="21" name="Rectangle 20"/>
          <p:cNvSpPr/>
          <p:nvPr/>
        </p:nvSpPr>
        <p:spPr bwMode="auto">
          <a:xfrm>
            <a:off x="5179441" y="2562895"/>
            <a:ext cx="2341315" cy="25099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r" defTabSz="932293" fontAlgn="base">
              <a:spcBef>
                <a:spcPct val="0"/>
              </a:spcBef>
              <a:spcAft>
                <a:spcPct val="0"/>
              </a:spcAft>
            </a:pPr>
            <a:r>
              <a:rPr lang="ms-MY" sz="1599" kern="0" dirty="0">
                <a:solidFill>
                  <a:schemeClr val="accent2"/>
                </a:solidFill>
              </a:rPr>
              <a:t>Deployment IT Resources</a:t>
            </a:r>
            <a:endParaRPr lang="en-US" sz="1599" kern="0" dirty="0">
              <a:solidFill>
                <a:schemeClr val="accent2"/>
              </a:solidFill>
            </a:endParaRPr>
          </a:p>
        </p:txBody>
      </p:sp>
      <p:sp>
        <p:nvSpPr>
          <p:cNvPr id="22" name="Rectangle 21"/>
          <p:cNvSpPr/>
          <p:nvPr/>
        </p:nvSpPr>
        <p:spPr bwMode="auto">
          <a:xfrm>
            <a:off x="5067734" y="2911764"/>
            <a:ext cx="2453022" cy="25099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r" defTabSz="932293" fontAlgn="base">
              <a:spcBef>
                <a:spcPct val="0"/>
              </a:spcBef>
              <a:spcAft>
                <a:spcPct val="0"/>
              </a:spcAft>
            </a:pPr>
            <a:r>
              <a:rPr lang="ms-MY" sz="1599" kern="0" dirty="0">
                <a:solidFill>
                  <a:schemeClr val="accent2"/>
                </a:solidFill>
              </a:rPr>
              <a:t>Installation IT Time </a:t>
            </a:r>
            <a:endParaRPr lang="en-US" sz="1599" kern="0" dirty="0">
              <a:solidFill>
                <a:schemeClr val="accent2"/>
              </a:solidFill>
            </a:endParaRPr>
          </a:p>
        </p:txBody>
      </p:sp>
      <p:cxnSp>
        <p:nvCxnSpPr>
          <p:cNvPr id="29" name="Straight Connector 28"/>
          <p:cNvCxnSpPr/>
          <p:nvPr/>
        </p:nvCxnSpPr>
        <p:spPr>
          <a:xfrm>
            <a:off x="5120796" y="2508706"/>
            <a:ext cx="6701157" cy="0"/>
          </a:xfrm>
          <a:prstGeom prst="line">
            <a:avLst/>
          </a:prstGeom>
          <a:ln w="317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120796" y="2857576"/>
            <a:ext cx="6701157" cy="0"/>
          </a:xfrm>
          <a:prstGeom prst="line">
            <a:avLst/>
          </a:prstGeom>
          <a:ln w="317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bwMode="auto">
          <a:xfrm>
            <a:off x="7657897" y="1798562"/>
            <a:ext cx="1561924" cy="348042"/>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293" fontAlgn="base">
              <a:spcBef>
                <a:spcPct val="0"/>
              </a:spcBef>
              <a:spcAft>
                <a:spcPct val="0"/>
              </a:spcAft>
            </a:pPr>
            <a:r>
              <a:rPr lang="ms-MY" sz="1599" kern="0" dirty="0">
                <a:solidFill>
                  <a:schemeClr val="bg1"/>
                </a:solidFill>
              </a:rPr>
              <a:t>Before</a:t>
            </a:r>
            <a:endParaRPr lang="en-US" sz="1599" kern="0" dirty="0">
              <a:solidFill>
                <a:schemeClr val="bg1"/>
              </a:solidFill>
            </a:endParaRPr>
          </a:p>
        </p:txBody>
      </p:sp>
      <p:sp>
        <p:nvSpPr>
          <p:cNvPr id="20" name="Rectangle 19"/>
          <p:cNvSpPr/>
          <p:nvPr/>
        </p:nvSpPr>
        <p:spPr bwMode="auto">
          <a:xfrm>
            <a:off x="9522345" y="1798562"/>
            <a:ext cx="2394941" cy="348042"/>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293" fontAlgn="base">
              <a:spcBef>
                <a:spcPct val="0"/>
              </a:spcBef>
              <a:spcAft>
                <a:spcPct val="0"/>
              </a:spcAft>
            </a:pPr>
            <a:r>
              <a:rPr lang="ms-MY" sz="1599" b="1" kern="0" dirty="0">
                <a:solidFill>
                  <a:schemeClr val="bg1"/>
                </a:solidFill>
                <a:cs typeface="Segoe UI Semibold" panose="020B0702040204020203" pitchFamily="34" charset="0"/>
              </a:rPr>
              <a:t>After Windows 10</a:t>
            </a:r>
            <a:endParaRPr lang="en-US" sz="1599" b="1" kern="0" dirty="0">
              <a:solidFill>
                <a:schemeClr val="bg1"/>
              </a:solidFill>
              <a:cs typeface="Segoe UI Semibold" panose="020B0702040204020203" pitchFamily="34" charset="0"/>
            </a:endParaRPr>
          </a:p>
        </p:txBody>
      </p:sp>
      <p:sp>
        <p:nvSpPr>
          <p:cNvPr id="23" name="Rectangle 22"/>
          <p:cNvSpPr/>
          <p:nvPr/>
        </p:nvSpPr>
        <p:spPr bwMode="auto">
          <a:xfrm>
            <a:off x="7726343" y="2214023"/>
            <a:ext cx="1425029" cy="25099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293" fontAlgn="base">
              <a:spcBef>
                <a:spcPct val="0"/>
              </a:spcBef>
              <a:spcAft>
                <a:spcPct val="0"/>
              </a:spcAft>
            </a:pPr>
            <a:r>
              <a:rPr lang="ms-MY" sz="1599" kern="0" dirty="0">
                <a:solidFill>
                  <a:schemeClr val="tx1"/>
                </a:solidFill>
              </a:rPr>
              <a:t>4 years</a:t>
            </a:r>
            <a:endParaRPr lang="en-US" sz="1599" kern="0" dirty="0">
              <a:solidFill>
                <a:schemeClr val="tx1"/>
              </a:solidFill>
            </a:endParaRPr>
          </a:p>
        </p:txBody>
      </p:sp>
      <p:sp>
        <p:nvSpPr>
          <p:cNvPr id="24" name="Rectangle 23"/>
          <p:cNvSpPr/>
          <p:nvPr/>
        </p:nvSpPr>
        <p:spPr bwMode="auto">
          <a:xfrm>
            <a:off x="7726343" y="2562894"/>
            <a:ext cx="1425029" cy="25099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293" fontAlgn="base">
              <a:spcBef>
                <a:spcPct val="0"/>
              </a:spcBef>
              <a:spcAft>
                <a:spcPct val="0"/>
              </a:spcAft>
            </a:pPr>
            <a:r>
              <a:rPr lang="ms-MY" sz="1599" kern="0" dirty="0">
                <a:solidFill>
                  <a:schemeClr val="tx1"/>
                </a:solidFill>
              </a:rPr>
              <a:t>15 FTE</a:t>
            </a:r>
            <a:endParaRPr lang="en-US" sz="1599" kern="0" dirty="0">
              <a:solidFill>
                <a:schemeClr val="tx1"/>
              </a:solidFill>
            </a:endParaRPr>
          </a:p>
        </p:txBody>
      </p:sp>
      <p:sp>
        <p:nvSpPr>
          <p:cNvPr id="25" name="Rectangle 24"/>
          <p:cNvSpPr/>
          <p:nvPr/>
        </p:nvSpPr>
        <p:spPr bwMode="auto">
          <a:xfrm>
            <a:off x="7726343" y="2911763"/>
            <a:ext cx="1425029" cy="25099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293" fontAlgn="base">
              <a:spcBef>
                <a:spcPct val="0"/>
              </a:spcBef>
              <a:spcAft>
                <a:spcPct val="0"/>
              </a:spcAft>
            </a:pPr>
            <a:r>
              <a:rPr lang="ms-MY" sz="1599" kern="0" dirty="0">
                <a:solidFill>
                  <a:schemeClr val="tx1"/>
                </a:solidFill>
              </a:rPr>
              <a:t>60 Min</a:t>
            </a:r>
            <a:endParaRPr lang="en-US" sz="1599" kern="0" dirty="0">
              <a:solidFill>
                <a:schemeClr val="tx1"/>
              </a:solidFill>
            </a:endParaRPr>
          </a:p>
        </p:txBody>
      </p:sp>
      <p:sp>
        <p:nvSpPr>
          <p:cNvPr id="26" name="Rectangle 25"/>
          <p:cNvSpPr/>
          <p:nvPr/>
        </p:nvSpPr>
        <p:spPr bwMode="auto">
          <a:xfrm>
            <a:off x="10007301" y="2214023"/>
            <a:ext cx="1425029" cy="25099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293" fontAlgn="base">
              <a:spcBef>
                <a:spcPct val="0"/>
              </a:spcBef>
              <a:spcAft>
                <a:spcPct val="0"/>
              </a:spcAft>
            </a:pPr>
            <a:r>
              <a:rPr lang="ms-MY" sz="1599" b="1" kern="0" dirty="0">
                <a:solidFill>
                  <a:schemeClr val="tx1"/>
                </a:solidFill>
              </a:rPr>
              <a:t>2 years</a:t>
            </a:r>
            <a:endParaRPr lang="en-US" sz="1599" b="1" kern="0" dirty="0">
              <a:solidFill>
                <a:schemeClr val="tx1"/>
              </a:solidFill>
            </a:endParaRPr>
          </a:p>
        </p:txBody>
      </p:sp>
      <p:sp>
        <p:nvSpPr>
          <p:cNvPr id="27" name="Rectangle 26"/>
          <p:cNvSpPr/>
          <p:nvPr/>
        </p:nvSpPr>
        <p:spPr bwMode="auto">
          <a:xfrm>
            <a:off x="10007301" y="2562894"/>
            <a:ext cx="1425029" cy="25099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293" fontAlgn="base">
              <a:spcBef>
                <a:spcPct val="0"/>
              </a:spcBef>
              <a:spcAft>
                <a:spcPct val="0"/>
              </a:spcAft>
            </a:pPr>
            <a:r>
              <a:rPr lang="ms-MY" sz="1599" b="1" kern="0" dirty="0">
                <a:solidFill>
                  <a:schemeClr val="tx1"/>
                </a:solidFill>
              </a:rPr>
              <a:t>5 FTE</a:t>
            </a:r>
            <a:endParaRPr lang="en-US" sz="1599" b="1" kern="0" dirty="0">
              <a:solidFill>
                <a:schemeClr val="tx1"/>
              </a:solidFill>
            </a:endParaRPr>
          </a:p>
        </p:txBody>
      </p:sp>
      <p:sp>
        <p:nvSpPr>
          <p:cNvPr id="28" name="Rectangle 27"/>
          <p:cNvSpPr/>
          <p:nvPr/>
        </p:nvSpPr>
        <p:spPr bwMode="auto">
          <a:xfrm>
            <a:off x="10007301" y="2911763"/>
            <a:ext cx="1425029" cy="25099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293" fontAlgn="base">
              <a:spcBef>
                <a:spcPct val="0"/>
              </a:spcBef>
              <a:spcAft>
                <a:spcPct val="0"/>
              </a:spcAft>
            </a:pPr>
            <a:r>
              <a:rPr lang="ms-MY" sz="1599" b="1" kern="0" dirty="0">
                <a:solidFill>
                  <a:schemeClr val="tx1"/>
                </a:solidFill>
              </a:rPr>
              <a:t>5 Min</a:t>
            </a:r>
            <a:endParaRPr lang="en-US" sz="1599" b="1" kern="0" dirty="0">
              <a:solidFill>
                <a:schemeClr val="tx1"/>
              </a:solidFill>
            </a:endParaRPr>
          </a:p>
        </p:txBody>
      </p:sp>
      <p:grpSp>
        <p:nvGrpSpPr>
          <p:cNvPr id="59" name="Group 58"/>
          <p:cNvGrpSpPr/>
          <p:nvPr/>
        </p:nvGrpSpPr>
        <p:grpSpPr>
          <a:xfrm>
            <a:off x="9312378" y="2234024"/>
            <a:ext cx="117409" cy="896100"/>
            <a:chOff x="9410852" y="2233844"/>
            <a:chExt cx="113006" cy="896227"/>
          </a:xfrm>
        </p:grpSpPr>
        <p:sp>
          <p:nvSpPr>
            <p:cNvPr id="31" name="Isosceles Triangle 30"/>
            <p:cNvSpPr/>
            <p:nvPr/>
          </p:nvSpPr>
          <p:spPr bwMode="auto">
            <a:xfrm rot="5400000">
              <a:off x="9369228" y="2275468"/>
              <a:ext cx="196254" cy="113006"/>
            </a:xfrm>
            <a:prstGeom prst="triangl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1599" kern="0" dirty="0">
                <a:gradFill>
                  <a:gsLst>
                    <a:gs pos="5439">
                      <a:srgbClr val="F8F8F8"/>
                    </a:gs>
                    <a:gs pos="10000">
                      <a:srgbClr val="F8F8F8"/>
                    </a:gs>
                  </a:gsLst>
                  <a:lin ang="5400000" scaled="0"/>
                </a:gradFill>
              </a:endParaRPr>
            </a:p>
          </p:txBody>
        </p:sp>
        <p:sp>
          <p:nvSpPr>
            <p:cNvPr id="32" name="Isosceles Triangle 31"/>
            <p:cNvSpPr/>
            <p:nvPr/>
          </p:nvSpPr>
          <p:spPr bwMode="auto">
            <a:xfrm rot="5400000">
              <a:off x="9369228" y="2626522"/>
              <a:ext cx="196254" cy="113006"/>
            </a:xfrm>
            <a:prstGeom prst="triangl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1599" kern="0" dirty="0">
                <a:gradFill>
                  <a:gsLst>
                    <a:gs pos="5439">
                      <a:srgbClr val="F8F8F8"/>
                    </a:gs>
                    <a:gs pos="10000">
                      <a:srgbClr val="F8F8F8"/>
                    </a:gs>
                  </a:gsLst>
                  <a:lin ang="5400000" scaled="0"/>
                </a:gradFill>
              </a:endParaRPr>
            </a:p>
          </p:txBody>
        </p:sp>
        <p:sp>
          <p:nvSpPr>
            <p:cNvPr id="33" name="Isosceles Triangle 32"/>
            <p:cNvSpPr/>
            <p:nvPr/>
          </p:nvSpPr>
          <p:spPr bwMode="auto">
            <a:xfrm rot="5400000">
              <a:off x="9369228" y="2975441"/>
              <a:ext cx="196254" cy="113006"/>
            </a:xfrm>
            <a:prstGeom prst="triangl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1599" kern="0" dirty="0">
                <a:gradFill>
                  <a:gsLst>
                    <a:gs pos="5439">
                      <a:srgbClr val="F8F8F8"/>
                    </a:gs>
                    <a:gs pos="10000">
                      <a:srgbClr val="F8F8F8"/>
                    </a:gs>
                  </a:gsLst>
                  <a:lin ang="5400000" scaled="0"/>
                </a:gradFill>
              </a:endParaRPr>
            </a:p>
          </p:txBody>
        </p:sp>
      </p:grpSp>
      <p:sp>
        <p:nvSpPr>
          <p:cNvPr id="36" name="Freeform 56"/>
          <p:cNvSpPr>
            <a:spLocks/>
          </p:cNvSpPr>
          <p:nvPr/>
        </p:nvSpPr>
        <p:spPr bwMode="auto">
          <a:xfrm>
            <a:off x="1256871" y="4166903"/>
            <a:ext cx="644921" cy="578344"/>
          </a:xfrm>
          <a:custGeom>
            <a:avLst/>
            <a:gdLst>
              <a:gd name="connsiteX0" fmla="*/ 3516568 w 3629025"/>
              <a:gd name="connsiteY0" fmla="*/ 3138886 h 3254390"/>
              <a:gd name="connsiteX1" fmla="*/ 3513902 w 3629025"/>
              <a:gd name="connsiteY1" fmla="*/ 3141552 h 3254390"/>
              <a:gd name="connsiteX2" fmla="*/ 3516568 w 3629025"/>
              <a:gd name="connsiteY2" fmla="*/ 3141552 h 3254390"/>
              <a:gd name="connsiteX3" fmla="*/ 3516568 w 3629025"/>
              <a:gd name="connsiteY3" fmla="*/ 3140691 h 3254390"/>
              <a:gd name="connsiteX4" fmla="*/ 3516568 w 3629025"/>
              <a:gd name="connsiteY4" fmla="*/ 3138886 h 3254390"/>
              <a:gd name="connsiteX5" fmla="*/ 1814513 w 3629025"/>
              <a:gd name="connsiteY5" fmla="*/ 2087188 h 3254390"/>
              <a:gd name="connsiteX6" fmla="*/ 610916 w 3629025"/>
              <a:gd name="connsiteY6" fmla="*/ 2397227 h 3254390"/>
              <a:gd name="connsiteX7" fmla="*/ 145036 w 3629025"/>
              <a:gd name="connsiteY7" fmla="*/ 2934094 h 3254390"/>
              <a:gd name="connsiteX8" fmla="*/ 112994 w 3629025"/>
              <a:gd name="connsiteY8" fmla="*/ 3138502 h 3254390"/>
              <a:gd name="connsiteX9" fmla="*/ 711667 w 3629025"/>
              <a:gd name="connsiteY9" fmla="*/ 3138502 h 3254390"/>
              <a:gd name="connsiteX10" fmla="*/ 3509920 w 3629025"/>
              <a:gd name="connsiteY10" fmla="*/ 3138502 h 3254390"/>
              <a:gd name="connsiteX11" fmla="*/ 3512992 w 3629025"/>
              <a:gd name="connsiteY11" fmla="*/ 3138502 h 3254390"/>
              <a:gd name="connsiteX12" fmla="*/ 3480950 w 3629025"/>
              <a:gd name="connsiteY12" fmla="*/ 2934094 h 3254390"/>
              <a:gd name="connsiteX13" fmla="*/ 3015069 w 3629025"/>
              <a:gd name="connsiteY13" fmla="*/ 2397227 h 3254390"/>
              <a:gd name="connsiteX14" fmla="*/ 1814513 w 3629025"/>
              <a:gd name="connsiteY14" fmla="*/ 2087188 h 3254390"/>
              <a:gd name="connsiteX15" fmla="*/ 1814513 w 3629025"/>
              <a:gd name="connsiteY15" fmla="*/ 1971684 h 3254390"/>
              <a:gd name="connsiteX16" fmla="*/ 3075857 w 3629025"/>
              <a:gd name="connsiteY16" fmla="*/ 2296920 h 3254390"/>
              <a:gd name="connsiteX17" fmla="*/ 3592600 w 3629025"/>
              <a:gd name="connsiteY17" fmla="*/ 2905170 h 3254390"/>
              <a:gd name="connsiteX18" fmla="*/ 3628968 w 3629025"/>
              <a:gd name="connsiteY18" fmla="*/ 3141552 h 3254390"/>
              <a:gd name="connsiteX19" fmla="*/ 3629025 w 3629025"/>
              <a:gd name="connsiteY19" fmla="*/ 3141552 h 3254390"/>
              <a:gd name="connsiteX20" fmla="*/ 3628992 w 3629025"/>
              <a:gd name="connsiteY20" fmla="*/ 3141711 h 3254390"/>
              <a:gd name="connsiteX21" fmla="*/ 3629025 w 3629025"/>
              <a:gd name="connsiteY21" fmla="*/ 3141925 h 3254390"/>
              <a:gd name="connsiteX22" fmla="*/ 3516568 w 3629025"/>
              <a:gd name="connsiteY22" fmla="*/ 3254390 h 3254390"/>
              <a:gd name="connsiteX23" fmla="*/ 112457 w 3629025"/>
              <a:gd name="connsiteY23" fmla="*/ 3254390 h 3254390"/>
              <a:gd name="connsiteX24" fmla="*/ 8596 w 3629025"/>
              <a:gd name="connsiteY24" fmla="*/ 3184915 h 3254390"/>
              <a:gd name="connsiteX25" fmla="*/ 74 w 3629025"/>
              <a:gd name="connsiteY25" fmla="*/ 3141925 h 3254390"/>
              <a:gd name="connsiteX26" fmla="*/ 0 w 3629025"/>
              <a:gd name="connsiteY26" fmla="*/ 3141925 h 3254390"/>
              <a:gd name="connsiteX27" fmla="*/ 32 w 3629025"/>
              <a:gd name="connsiteY27" fmla="*/ 3141714 h 3254390"/>
              <a:gd name="connsiteX28" fmla="*/ 0 w 3629025"/>
              <a:gd name="connsiteY28" fmla="*/ 3141552 h 3254390"/>
              <a:gd name="connsiteX29" fmla="*/ 57 w 3629025"/>
              <a:gd name="connsiteY29" fmla="*/ 3141552 h 3254390"/>
              <a:gd name="connsiteX30" fmla="*/ 35950 w 3629025"/>
              <a:gd name="connsiteY30" fmla="*/ 2905170 h 3254390"/>
              <a:gd name="connsiteX31" fmla="*/ 550129 w 3629025"/>
              <a:gd name="connsiteY31" fmla="*/ 2296920 h 3254390"/>
              <a:gd name="connsiteX32" fmla="*/ 1814513 w 3629025"/>
              <a:gd name="connsiteY32" fmla="*/ 1971684 h 3254390"/>
              <a:gd name="connsiteX33" fmla="*/ 1746250 w 3629025"/>
              <a:gd name="connsiteY33" fmla="*/ 115888 h 3254390"/>
              <a:gd name="connsiteX34" fmla="*/ 973137 w 3629025"/>
              <a:gd name="connsiteY34" fmla="*/ 887417 h 3254390"/>
              <a:gd name="connsiteX35" fmla="*/ 1746250 w 3629025"/>
              <a:gd name="connsiteY35" fmla="*/ 1658946 h 3254390"/>
              <a:gd name="connsiteX36" fmla="*/ 2519363 w 3629025"/>
              <a:gd name="connsiteY36" fmla="*/ 887417 h 3254390"/>
              <a:gd name="connsiteX37" fmla="*/ 1746250 w 3629025"/>
              <a:gd name="connsiteY37" fmla="*/ 115888 h 3254390"/>
              <a:gd name="connsiteX38" fmla="*/ 1747837 w 3629025"/>
              <a:gd name="connsiteY38" fmla="*/ 0 h 3254390"/>
              <a:gd name="connsiteX39" fmla="*/ 2635250 w 3629025"/>
              <a:gd name="connsiteY39" fmla="*/ 887417 h 3254390"/>
              <a:gd name="connsiteX40" fmla="*/ 1747837 w 3629025"/>
              <a:gd name="connsiteY40" fmla="*/ 1774834 h 3254390"/>
              <a:gd name="connsiteX41" fmla="*/ 860424 w 3629025"/>
              <a:gd name="connsiteY41" fmla="*/ 887417 h 3254390"/>
              <a:gd name="connsiteX42" fmla="*/ 1747837 w 3629025"/>
              <a:gd name="connsiteY42" fmla="*/ 0 h 325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29025" h="3254390">
                <a:moveTo>
                  <a:pt x="3516568" y="3138886"/>
                </a:moveTo>
                <a:lnTo>
                  <a:pt x="3513902" y="3141552"/>
                </a:lnTo>
                <a:lnTo>
                  <a:pt x="3516568" y="3141552"/>
                </a:lnTo>
                <a:lnTo>
                  <a:pt x="3516568" y="3140691"/>
                </a:lnTo>
                <a:cubicBezTo>
                  <a:pt x="3516568" y="3138886"/>
                  <a:pt x="3516568" y="3138886"/>
                  <a:pt x="3516568" y="3138886"/>
                </a:cubicBezTo>
                <a:close/>
                <a:moveTo>
                  <a:pt x="1814513" y="2087188"/>
                </a:moveTo>
                <a:cubicBezTo>
                  <a:pt x="1358605" y="2087188"/>
                  <a:pt x="933091" y="2196614"/>
                  <a:pt x="610916" y="2397227"/>
                </a:cubicBezTo>
                <a:cubicBezTo>
                  <a:pt x="369285" y="2545407"/>
                  <a:pt x="209718" y="2731201"/>
                  <a:pt x="145036" y="2934094"/>
                </a:cubicBezTo>
                <a:lnTo>
                  <a:pt x="112994" y="3138502"/>
                </a:lnTo>
                <a:lnTo>
                  <a:pt x="711667" y="3138502"/>
                </a:lnTo>
                <a:cubicBezTo>
                  <a:pt x="3142581" y="3138502"/>
                  <a:pt x="3466703" y="3138502"/>
                  <a:pt x="3509920" y="3138502"/>
                </a:cubicBezTo>
                <a:lnTo>
                  <a:pt x="3512992" y="3138502"/>
                </a:lnTo>
                <a:lnTo>
                  <a:pt x="3480950" y="2934094"/>
                </a:lnTo>
                <a:cubicBezTo>
                  <a:pt x="3416268" y="2731201"/>
                  <a:pt x="3256701" y="2545407"/>
                  <a:pt x="3015069" y="2397227"/>
                </a:cubicBezTo>
                <a:cubicBezTo>
                  <a:pt x="2695934" y="2196614"/>
                  <a:pt x="2267381" y="2087188"/>
                  <a:pt x="1814513" y="2087188"/>
                </a:cubicBezTo>
                <a:close/>
                <a:moveTo>
                  <a:pt x="1814513" y="1971684"/>
                </a:moveTo>
                <a:cubicBezTo>
                  <a:pt x="2288657" y="1971684"/>
                  <a:pt x="2738485" y="2087188"/>
                  <a:pt x="3075857" y="2296920"/>
                </a:cubicBezTo>
                <a:cubicBezTo>
                  <a:pt x="3342563" y="2463338"/>
                  <a:pt x="3520367" y="2674209"/>
                  <a:pt x="3592600" y="2905170"/>
                </a:cubicBezTo>
                <a:lnTo>
                  <a:pt x="3628968" y="3141552"/>
                </a:lnTo>
                <a:lnTo>
                  <a:pt x="3629025" y="3141552"/>
                </a:lnTo>
                <a:lnTo>
                  <a:pt x="3628992" y="3141711"/>
                </a:lnTo>
                <a:lnTo>
                  <a:pt x="3629025" y="3141925"/>
                </a:lnTo>
                <a:cubicBezTo>
                  <a:pt x="3629025" y="3202717"/>
                  <a:pt x="3577356" y="3254390"/>
                  <a:pt x="3516568" y="3254390"/>
                </a:cubicBezTo>
                <a:cubicBezTo>
                  <a:pt x="112457" y="3254390"/>
                  <a:pt x="112457" y="3254390"/>
                  <a:pt x="112457" y="3254390"/>
                </a:cubicBezTo>
                <a:cubicBezTo>
                  <a:pt x="64587" y="3254390"/>
                  <a:pt x="25265" y="3225228"/>
                  <a:pt x="8596" y="3184915"/>
                </a:cubicBezTo>
                <a:lnTo>
                  <a:pt x="74" y="3141925"/>
                </a:lnTo>
                <a:lnTo>
                  <a:pt x="0" y="3141925"/>
                </a:lnTo>
                <a:lnTo>
                  <a:pt x="32" y="3141714"/>
                </a:lnTo>
                <a:lnTo>
                  <a:pt x="0" y="3141552"/>
                </a:lnTo>
                <a:lnTo>
                  <a:pt x="57" y="3141552"/>
                </a:lnTo>
                <a:lnTo>
                  <a:pt x="35950" y="2905170"/>
                </a:lnTo>
                <a:cubicBezTo>
                  <a:pt x="107329" y="2674209"/>
                  <a:pt x="283423" y="2463338"/>
                  <a:pt x="550129" y="2296920"/>
                </a:cubicBezTo>
                <a:cubicBezTo>
                  <a:pt x="890540" y="2087188"/>
                  <a:pt x="1337329" y="1971684"/>
                  <a:pt x="1814513" y="1971684"/>
                </a:cubicBezTo>
                <a:close/>
                <a:moveTo>
                  <a:pt x="1746250" y="115888"/>
                </a:moveTo>
                <a:cubicBezTo>
                  <a:pt x="1319271" y="115888"/>
                  <a:pt x="973137" y="461313"/>
                  <a:pt x="973137" y="887417"/>
                </a:cubicBezTo>
                <a:cubicBezTo>
                  <a:pt x="973137" y="1313521"/>
                  <a:pt x="1319271" y="1658946"/>
                  <a:pt x="1746250" y="1658946"/>
                </a:cubicBezTo>
                <a:cubicBezTo>
                  <a:pt x="2173229" y="1658946"/>
                  <a:pt x="2519363" y="1313521"/>
                  <a:pt x="2519363" y="887417"/>
                </a:cubicBezTo>
                <a:cubicBezTo>
                  <a:pt x="2519363" y="461313"/>
                  <a:pt x="2173229" y="115888"/>
                  <a:pt x="1746250" y="115888"/>
                </a:cubicBezTo>
                <a:close/>
                <a:moveTo>
                  <a:pt x="1747837" y="0"/>
                </a:moveTo>
                <a:cubicBezTo>
                  <a:pt x="2237942" y="0"/>
                  <a:pt x="2635250" y="397310"/>
                  <a:pt x="2635250" y="887417"/>
                </a:cubicBezTo>
                <a:cubicBezTo>
                  <a:pt x="2635250" y="1377524"/>
                  <a:pt x="2237942" y="1774834"/>
                  <a:pt x="1747837" y="1774834"/>
                </a:cubicBezTo>
                <a:cubicBezTo>
                  <a:pt x="1257732" y="1774834"/>
                  <a:pt x="860424" y="1377524"/>
                  <a:pt x="860424" y="887417"/>
                </a:cubicBezTo>
                <a:cubicBezTo>
                  <a:pt x="860424" y="397310"/>
                  <a:pt x="1257732" y="0"/>
                  <a:pt x="1747837" y="0"/>
                </a:cubicBezTo>
                <a:close/>
              </a:path>
            </a:pathLst>
          </a:custGeom>
          <a:solidFill>
            <a:schemeClr val="bg1">
              <a:lumMod val="65000"/>
            </a:schemeClr>
          </a:solidFill>
          <a:ln>
            <a:noFill/>
          </a:ln>
        </p:spPr>
        <p:txBody>
          <a:bodyPr vert="horz" wrap="square" lIns="91427" tIns="45713" rIns="91427" bIns="45713" numCol="1" anchor="t" anchorCtr="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14187"/>
            <a:endParaRPr lang="en-US"/>
          </a:p>
        </p:txBody>
      </p:sp>
      <p:sp>
        <p:nvSpPr>
          <p:cNvPr id="37" name="Rectangle 36"/>
          <p:cNvSpPr/>
          <p:nvPr/>
        </p:nvSpPr>
        <p:spPr bwMode="auto">
          <a:xfrm>
            <a:off x="445411" y="3861292"/>
            <a:ext cx="1349569" cy="75297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27" tIns="0" rIns="0" bIns="0" numCol="1" spcCol="0" rtlCol="0" fromWordArt="0" anchor="t" anchorCtr="0" forceAA="0" compatLnSpc="1">
            <a:prstTxWarp prst="textNoShape">
              <a:avLst/>
            </a:prstTxWarp>
            <a:spAutoFit/>
          </a:bodyPr>
          <a:lstStyle/>
          <a:p>
            <a:pPr defTabSz="932293" fontAlgn="base">
              <a:spcBef>
                <a:spcPct val="0"/>
              </a:spcBef>
              <a:spcAft>
                <a:spcPct val="0"/>
              </a:spcAft>
            </a:pPr>
            <a:r>
              <a:rPr lang="en-US" sz="1599" kern="0" dirty="0">
                <a:solidFill>
                  <a:schemeClr val="tx1"/>
                </a:solidFill>
              </a:rPr>
              <a:t>$403 per user</a:t>
            </a:r>
          </a:p>
          <a:p>
            <a:pPr defTabSz="932293" fontAlgn="base">
              <a:spcBef>
                <a:spcPct val="0"/>
              </a:spcBef>
              <a:spcAft>
                <a:spcPct val="0"/>
              </a:spcAft>
            </a:pPr>
            <a:r>
              <a:rPr lang="ms-MY" sz="1599" b="1" kern="0" dirty="0">
                <a:solidFill>
                  <a:schemeClr val="tx1"/>
                </a:solidFill>
              </a:rPr>
              <a:t>3 year</a:t>
            </a:r>
          </a:p>
          <a:p>
            <a:pPr defTabSz="932293" fontAlgn="base">
              <a:spcBef>
                <a:spcPct val="0"/>
              </a:spcBef>
              <a:spcAft>
                <a:spcPct val="0"/>
              </a:spcAft>
            </a:pPr>
            <a:r>
              <a:rPr lang="ms-MY" sz="1599" kern="0" dirty="0">
                <a:solidFill>
                  <a:schemeClr val="tx1"/>
                </a:solidFill>
              </a:rPr>
              <a:t>N P V</a:t>
            </a:r>
            <a:endParaRPr lang="en-US" sz="1599" kern="0" dirty="0">
              <a:solidFill>
                <a:schemeClr val="tx1"/>
              </a:solidFill>
            </a:endParaRPr>
          </a:p>
        </p:txBody>
      </p:sp>
      <p:sp>
        <p:nvSpPr>
          <p:cNvPr id="38" name="Freeform: Shape 37"/>
          <p:cNvSpPr/>
          <p:nvPr/>
        </p:nvSpPr>
        <p:spPr bwMode="auto">
          <a:xfrm>
            <a:off x="1981802" y="3916553"/>
            <a:ext cx="1975795" cy="931798"/>
          </a:xfrm>
          <a:custGeom>
            <a:avLst/>
            <a:gdLst>
              <a:gd name="connsiteX0" fmla="*/ 0 w 1666875"/>
              <a:gd name="connsiteY0" fmla="*/ 1228725 h 1228725"/>
              <a:gd name="connsiteX1" fmla="*/ 733425 w 1666875"/>
              <a:gd name="connsiteY1" fmla="*/ 533400 h 1228725"/>
              <a:gd name="connsiteX2" fmla="*/ 904875 w 1666875"/>
              <a:gd name="connsiteY2" fmla="*/ 609600 h 1228725"/>
              <a:gd name="connsiteX3" fmla="*/ 1666875 w 1666875"/>
              <a:gd name="connsiteY3" fmla="*/ 0 h 1228725"/>
            </a:gdLst>
            <a:ahLst/>
            <a:cxnLst>
              <a:cxn ang="0">
                <a:pos x="connsiteX0" y="connsiteY0"/>
              </a:cxn>
              <a:cxn ang="0">
                <a:pos x="connsiteX1" y="connsiteY1"/>
              </a:cxn>
              <a:cxn ang="0">
                <a:pos x="connsiteX2" y="connsiteY2"/>
              </a:cxn>
              <a:cxn ang="0">
                <a:pos x="connsiteX3" y="connsiteY3"/>
              </a:cxn>
            </a:cxnLst>
            <a:rect l="l" t="t" r="r" b="b"/>
            <a:pathLst>
              <a:path w="1666875" h="1228725">
                <a:moveTo>
                  <a:pt x="0" y="1228725"/>
                </a:moveTo>
                <a:lnTo>
                  <a:pt x="733425" y="533400"/>
                </a:lnTo>
                <a:lnTo>
                  <a:pt x="904875" y="609600"/>
                </a:lnTo>
                <a:lnTo>
                  <a:pt x="1666875" y="0"/>
                </a:lnTo>
              </a:path>
            </a:pathLst>
          </a:custGeom>
          <a:noFill/>
          <a:ln w="19050">
            <a:solidFill>
              <a:schemeClr val="bg1">
                <a:lumMod val="75000"/>
              </a:schemeClr>
            </a:solidFill>
            <a:headEnd type="none"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endParaRPr lang="en-US" kern="0">
              <a:solidFill>
                <a:sysClr val="windowText" lastClr="000000"/>
              </a:solidFill>
            </a:endParaRPr>
          </a:p>
        </p:txBody>
      </p:sp>
      <p:grpSp>
        <p:nvGrpSpPr>
          <p:cNvPr id="39" name="Group 38"/>
          <p:cNvGrpSpPr/>
          <p:nvPr/>
        </p:nvGrpSpPr>
        <p:grpSpPr>
          <a:xfrm>
            <a:off x="4044387" y="3829316"/>
            <a:ext cx="610099" cy="543282"/>
            <a:chOff x="3745623" y="3736974"/>
            <a:chExt cx="610185" cy="543360"/>
          </a:xfrm>
        </p:grpSpPr>
        <p:sp>
          <p:nvSpPr>
            <p:cNvPr id="40" name="Rectangle 39"/>
            <p:cNvSpPr/>
            <p:nvPr/>
          </p:nvSpPr>
          <p:spPr bwMode="auto">
            <a:xfrm>
              <a:off x="3754075" y="3736974"/>
              <a:ext cx="601733" cy="31394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defTabSz="932293" fontAlgn="base">
                <a:spcBef>
                  <a:spcPct val="0"/>
                </a:spcBef>
                <a:spcAft>
                  <a:spcPct val="0"/>
                </a:spcAft>
              </a:pPr>
              <a:r>
                <a:rPr lang="ms-MY" sz="2000" b="1" kern="0" dirty="0">
                  <a:solidFill>
                    <a:schemeClr val="tx1"/>
                  </a:solidFill>
                </a:rPr>
                <a:t>188</a:t>
              </a:r>
              <a:r>
                <a:rPr lang="ms-MY" sz="1399" i="1" kern="0" dirty="0">
                  <a:solidFill>
                    <a:schemeClr val="tx1"/>
                  </a:solidFill>
                </a:rPr>
                <a:t>%</a:t>
              </a:r>
              <a:endParaRPr lang="ms-MY" sz="2000" i="1" kern="0" dirty="0">
                <a:solidFill>
                  <a:schemeClr val="tx1"/>
                </a:solidFill>
              </a:endParaRPr>
            </a:p>
          </p:txBody>
        </p:sp>
        <p:sp>
          <p:nvSpPr>
            <p:cNvPr id="41" name="Rectangle 40"/>
            <p:cNvSpPr/>
            <p:nvPr/>
          </p:nvSpPr>
          <p:spPr>
            <a:xfrm>
              <a:off x="3745623" y="3997911"/>
              <a:ext cx="441816" cy="282423"/>
            </a:xfrm>
            <a:prstGeom prst="rect">
              <a:avLst/>
            </a:prstGeom>
          </p:spPr>
          <p:txBody>
            <a:bodyPr wrap="none">
              <a:spAutoFit/>
            </a:bodyPr>
            <a:lstStyle/>
            <a:p>
              <a:pPr defTabSz="932293" fontAlgn="base">
                <a:spcBef>
                  <a:spcPct val="0"/>
                </a:spcBef>
                <a:spcAft>
                  <a:spcPct val="0"/>
                </a:spcAft>
              </a:pPr>
              <a:r>
                <a:rPr lang="ms-MY" sz="1199" kern="0" dirty="0">
                  <a:solidFill>
                    <a:srgbClr val="505050"/>
                  </a:solidFill>
                </a:rPr>
                <a:t>ROI</a:t>
              </a:r>
              <a:endParaRPr lang="en-US" sz="1199" kern="0" dirty="0">
                <a:solidFill>
                  <a:srgbClr val="505050"/>
                </a:solidFill>
              </a:endParaRPr>
            </a:p>
          </p:txBody>
        </p:sp>
      </p:grpSp>
      <p:sp>
        <p:nvSpPr>
          <p:cNvPr id="42" name="Rectangle 41"/>
          <p:cNvSpPr/>
          <p:nvPr/>
        </p:nvSpPr>
        <p:spPr bwMode="auto">
          <a:xfrm>
            <a:off x="3678597" y="4389353"/>
            <a:ext cx="1167937" cy="43920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293" fontAlgn="base">
              <a:spcBef>
                <a:spcPct val="0"/>
              </a:spcBef>
              <a:spcAft>
                <a:spcPct val="0"/>
              </a:spcAft>
            </a:pPr>
            <a:r>
              <a:rPr lang="ms-MY" sz="1399" b="1" i="1" kern="0" dirty="0">
                <a:solidFill>
                  <a:schemeClr val="tx1"/>
                </a:solidFill>
              </a:rPr>
              <a:t>13 Months </a:t>
            </a:r>
            <a:r>
              <a:rPr lang="ms-MY" sz="1399" kern="0" dirty="0">
                <a:solidFill>
                  <a:schemeClr val="tx1"/>
                </a:solidFill>
              </a:rPr>
              <a:t>Payback</a:t>
            </a:r>
            <a:endParaRPr lang="en-US" sz="1399" kern="0" dirty="0">
              <a:solidFill>
                <a:schemeClr val="tx1"/>
              </a:solidFill>
            </a:endParaRPr>
          </a:p>
        </p:txBody>
      </p:sp>
      <p:sp>
        <p:nvSpPr>
          <p:cNvPr id="43" name="Freeform 12"/>
          <p:cNvSpPr>
            <a:spLocks/>
          </p:cNvSpPr>
          <p:nvPr/>
        </p:nvSpPr>
        <p:spPr bwMode="auto">
          <a:xfrm>
            <a:off x="3272435" y="4444865"/>
            <a:ext cx="326430" cy="307314"/>
          </a:xfrm>
          <a:custGeom>
            <a:avLst/>
            <a:gdLst>
              <a:gd name="connsiteX0" fmla="*/ 2181226 w 3524250"/>
              <a:gd name="connsiteY0" fmla="*/ 1874838 h 3317876"/>
              <a:gd name="connsiteX1" fmla="*/ 2181226 w 3524250"/>
              <a:gd name="connsiteY1" fmla="*/ 1915157 h 3317876"/>
              <a:gd name="connsiteX2" fmla="*/ 2181226 w 3524250"/>
              <a:gd name="connsiteY2" fmla="*/ 2341677 h 3317876"/>
              <a:gd name="connsiteX3" fmla="*/ 2181226 w 3524250"/>
              <a:gd name="connsiteY3" fmla="*/ 2373313 h 3317876"/>
              <a:gd name="connsiteX4" fmla="*/ 2201911 w 3524250"/>
              <a:gd name="connsiteY4" fmla="*/ 2373313 h 3317876"/>
              <a:gd name="connsiteX5" fmla="*/ 2774895 w 3524250"/>
              <a:gd name="connsiteY5" fmla="*/ 2373313 h 3317876"/>
              <a:gd name="connsiteX6" fmla="*/ 2782888 w 3524250"/>
              <a:gd name="connsiteY6" fmla="*/ 2373313 h 3317876"/>
              <a:gd name="connsiteX7" fmla="*/ 2782888 w 3524250"/>
              <a:gd name="connsiteY7" fmla="*/ 2333747 h 3317876"/>
              <a:gd name="connsiteX8" fmla="*/ 2782888 w 3524250"/>
              <a:gd name="connsiteY8" fmla="*/ 1950043 h 3317876"/>
              <a:gd name="connsiteX9" fmla="*/ 2782888 w 3524250"/>
              <a:gd name="connsiteY9" fmla="*/ 1874838 h 3317876"/>
              <a:gd name="connsiteX10" fmla="*/ 2596507 w 3524250"/>
              <a:gd name="connsiteY10" fmla="*/ 1874838 h 3317876"/>
              <a:gd name="connsiteX11" fmla="*/ 2198996 w 3524250"/>
              <a:gd name="connsiteY11" fmla="*/ 1874838 h 3317876"/>
              <a:gd name="connsiteX12" fmla="*/ 1460500 w 3524250"/>
              <a:gd name="connsiteY12" fmla="*/ 1874838 h 3317876"/>
              <a:gd name="connsiteX13" fmla="*/ 1460500 w 3524250"/>
              <a:gd name="connsiteY13" fmla="*/ 1915157 h 3317876"/>
              <a:gd name="connsiteX14" fmla="*/ 1460500 w 3524250"/>
              <a:gd name="connsiteY14" fmla="*/ 2341677 h 3317876"/>
              <a:gd name="connsiteX15" fmla="*/ 1460500 w 3524250"/>
              <a:gd name="connsiteY15" fmla="*/ 2373313 h 3317876"/>
              <a:gd name="connsiteX16" fmla="*/ 1468239 w 3524250"/>
              <a:gd name="connsiteY16" fmla="*/ 2373313 h 3317876"/>
              <a:gd name="connsiteX17" fmla="*/ 1990579 w 3524250"/>
              <a:gd name="connsiteY17" fmla="*/ 2373313 h 3317876"/>
              <a:gd name="connsiteX18" fmla="*/ 2058988 w 3524250"/>
              <a:gd name="connsiteY18" fmla="*/ 2373313 h 3317876"/>
              <a:gd name="connsiteX19" fmla="*/ 2058988 w 3524250"/>
              <a:gd name="connsiteY19" fmla="*/ 2333747 h 3317876"/>
              <a:gd name="connsiteX20" fmla="*/ 2058988 w 3524250"/>
              <a:gd name="connsiteY20" fmla="*/ 1950043 h 3317876"/>
              <a:gd name="connsiteX21" fmla="*/ 2058988 w 3524250"/>
              <a:gd name="connsiteY21" fmla="*/ 1874838 h 3317876"/>
              <a:gd name="connsiteX22" fmla="*/ 2020321 w 3524250"/>
              <a:gd name="connsiteY22" fmla="*/ 1874838 h 3317876"/>
              <a:gd name="connsiteX23" fmla="*/ 1558948 w 3524250"/>
              <a:gd name="connsiteY23" fmla="*/ 1874838 h 3317876"/>
              <a:gd name="connsiteX24" fmla="*/ 738188 w 3524250"/>
              <a:gd name="connsiteY24" fmla="*/ 1874838 h 3317876"/>
              <a:gd name="connsiteX25" fmla="*/ 738188 w 3524250"/>
              <a:gd name="connsiteY25" fmla="*/ 1915157 h 3317876"/>
              <a:gd name="connsiteX26" fmla="*/ 738188 w 3524250"/>
              <a:gd name="connsiteY26" fmla="*/ 2341677 h 3317876"/>
              <a:gd name="connsiteX27" fmla="*/ 738188 w 3524250"/>
              <a:gd name="connsiteY27" fmla="*/ 2373313 h 3317876"/>
              <a:gd name="connsiteX28" fmla="*/ 924569 w 3524250"/>
              <a:gd name="connsiteY28" fmla="*/ 2373313 h 3317876"/>
              <a:gd name="connsiteX29" fmla="*/ 1298824 w 3524250"/>
              <a:gd name="connsiteY29" fmla="*/ 2373313 h 3317876"/>
              <a:gd name="connsiteX30" fmla="*/ 1339850 w 3524250"/>
              <a:gd name="connsiteY30" fmla="*/ 2373313 h 3317876"/>
              <a:gd name="connsiteX31" fmla="*/ 1339850 w 3524250"/>
              <a:gd name="connsiteY31" fmla="*/ 2333747 h 3317876"/>
              <a:gd name="connsiteX32" fmla="*/ 1339850 w 3524250"/>
              <a:gd name="connsiteY32" fmla="*/ 1950043 h 3317876"/>
              <a:gd name="connsiteX33" fmla="*/ 1339850 w 3524250"/>
              <a:gd name="connsiteY33" fmla="*/ 1874838 h 3317876"/>
              <a:gd name="connsiteX34" fmla="*/ 1308850 w 3524250"/>
              <a:gd name="connsiteY34" fmla="*/ 1874838 h 3317876"/>
              <a:gd name="connsiteX35" fmla="*/ 792905 w 3524250"/>
              <a:gd name="connsiteY35" fmla="*/ 1874838 h 3317876"/>
              <a:gd name="connsiteX36" fmla="*/ 677069 w 3524250"/>
              <a:gd name="connsiteY36" fmla="*/ 1236663 h 3317876"/>
              <a:gd name="connsiteX37" fmla="*/ 738188 w 3524250"/>
              <a:gd name="connsiteY37" fmla="*/ 1297445 h 3317876"/>
              <a:gd name="connsiteX38" fmla="*/ 738188 w 3524250"/>
              <a:gd name="connsiteY38" fmla="*/ 1692998 h 3317876"/>
              <a:gd name="connsiteX39" fmla="*/ 738188 w 3524250"/>
              <a:gd name="connsiteY39" fmla="*/ 1752600 h 3317876"/>
              <a:gd name="connsiteX40" fmla="*/ 924569 w 3524250"/>
              <a:gd name="connsiteY40" fmla="*/ 1752600 h 3317876"/>
              <a:gd name="connsiteX41" fmla="*/ 1298824 w 3524250"/>
              <a:gd name="connsiteY41" fmla="*/ 1752600 h 3317876"/>
              <a:gd name="connsiteX42" fmla="*/ 1339850 w 3524250"/>
              <a:gd name="connsiteY42" fmla="*/ 1752600 h 3317876"/>
              <a:gd name="connsiteX43" fmla="*/ 1339850 w 3524250"/>
              <a:gd name="connsiteY43" fmla="*/ 1675106 h 3317876"/>
              <a:gd name="connsiteX44" fmla="*/ 1339850 w 3524250"/>
              <a:gd name="connsiteY44" fmla="*/ 1297445 h 3317876"/>
              <a:gd name="connsiteX45" fmla="*/ 1400175 w 3524250"/>
              <a:gd name="connsiteY45" fmla="*/ 1236663 h 3317876"/>
              <a:gd name="connsiteX46" fmla="*/ 1460500 w 3524250"/>
              <a:gd name="connsiteY46" fmla="*/ 1297445 h 3317876"/>
              <a:gd name="connsiteX47" fmla="*/ 1460500 w 3524250"/>
              <a:gd name="connsiteY47" fmla="*/ 1692998 h 3317876"/>
              <a:gd name="connsiteX48" fmla="*/ 1460500 w 3524250"/>
              <a:gd name="connsiteY48" fmla="*/ 1752600 h 3317876"/>
              <a:gd name="connsiteX49" fmla="*/ 1468239 w 3524250"/>
              <a:gd name="connsiteY49" fmla="*/ 1752600 h 3317876"/>
              <a:gd name="connsiteX50" fmla="*/ 1990579 w 3524250"/>
              <a:gd name="connsiteY50" fmla="*/ 1752600 h 3317876"/>
              <a:gd name="connsiteX51" fmla="*/ 2058988 w 3524250"/>
              <a:gd name="connsiteY51" fmla="*/ 1752600 h 3317876"/>
              <a:gd name="connsiteX52" fmla="*/ 2058988 w 3524250"/>
              <a:gd name="connsiteY52" fmla="*/ 1675106 h 3317876"/>
              <a:gd name="connsiteX53" fmla="*/ 2058988 w 3524250"/>
              <a:gd name="connsiteY53" fmla="*/ 1297445 h 3317876"/>
              <a:gd name="connsiteX54" fmla="*/ 2120107 w 3524250"/>
              <a:gd name="connsiteY54" fmla="*/ 1236663 h 3317876"/>
              <a:gd name="connsiteX55" fmla="*/ 2181226 w 3524250"/>
              <a:gd name="connsiteY55" fmla="*/ 1297445 h 3317876"/>
              <a:gd name="connsiteX56" fmla="*/ 2181226 w 3524250"/>
              <a:gd name="connsiteY56" fmla="*/ 1692998 h 3317876"/>
              <a:gd name="connsiteX57" fmla="*/ 2181226 w 3524250"/>
              <a:gd name="connsiteY57" fmla="*/ 1752600 h 3317876"/>
              <a:gd name="connsiteX58" fmla="*/ 2201911 w 3524250"/>
              <a:gd name="connsiteY58" fmla="*/ 1752600 h 3317876"/>
              <a:gd name="connsiteX59" fmla="*/ 2774895 w 3524250"/>
              <a:gd name="connsiteY59" fmla="*/ 1752600 h 3317876"/>
              <a:gd name="connsiteX60" fmla="*/ 2782888 w 3524250"/>
              <a:gd name="connsiteY60" fmla="*/ 1752600 h 3317876"/>
              <a:gd name="connsiteX61" fmla="*/ 2782888 w 3524250"/>
              <a:gd name="connsiteY61" fmla="*/ 1675106 h 3317876"/>
              <a:gd name="connsiteX62" fmla="*/ 2782888 w 3524250"/>
              <a:gd name="connsiteY62" fmla="*/ 1297445 h 3317876"/>
              <a:gd name="connsiteX63" fmla="*/ 2844007 w 3524250"/>
              <a:gd name="connsiteY63" fmla="*/ 1236663 h 3317876"/>
              <a:gd name="connsiteX64" fmla="*/ 2905126 w 3524250"/>
              <a:gd name="connsiteY64" fmla="*/ 1297445 h 3317876"/>
              <a:gd name="connsiteX65" fmla="*/ 2905126 w 3524250"/>
              <a:gd name="connsiteY65" fmla="*/ 1692998 h 3317876"/>
              <a:gd name="connsiteX66" fmla="*/ 2905126 w 3524250"/>
              <a:gd name="connsiteY66" fmla="*/ 1752600 h 3317876"/>
              <a:gd name="connsiteX67" fmla="*/ 2944614 w 3524250"/>
              <a:gd name="connsiteY67" fmla="*/ 1752600 h 3317876"/>
              <a:gd name="connsiteX68" fmla="*/ 3050714 w 3524250"/>
              <a:gd name="connsiteY68" fmla="*/ 1752600 h 3317876"/>
              <a:gd name="connsiteX69" fmla="*/ 3111500 w 3524250"/>
              <a:gd name="connsiteY69" fmla="*/ 1813719 h 3317876"/>
              <a:gd name="connsiteX70" fmla="*/ 3050714 w 3524250"/>
              <a:gd name="connsiteY70" fmla="*/ 1874838 h 3317876"/>
              <a:gd name="connsiteX71" fmla="*/ 2905126 w 3524250"/>
              <a:gd name="connsiteY71" fmla="*/ 1874838 h 3317876"/>
              <a:gd name="connsiteX72" fmla="*/ 2905126 w 3524250"/>
              <a:gd name="connsiteY72" fmla="*/ 1915157 h 3317876"/>
              <a:gd name="connsiteX73" fmla="*/ 2905126 w 3524250"/>
              <a:gd name="connsiteY73" fmla="*/ 2341677 h 3317876"/>
              <a:gd name="connsiteX74" fmla="*/ 2905126 w 3524250"/>
              <a:gd name="connsiteY74" fmla="*/ 2373313 h 3317876"/>
              <a:gd name="connsiteX75" fmla="*/ 2944614 w 3524250"/>
              <a:gd name="connsiteY75" fmla="*/ 2373313 h 3317876"/>
              <a:gd name="connsiteX76" fmla="*/ 3050714 w 3524250"/>
              <a:gd name="connsiteY76" fmla="*/ 2373313 h 3317876"/>
              <a:gd name="connsiteX77" fmla="*/ 3111500 w 3524250"/>
              <a:gd name="connsiteY77" fmla="*/ 2433638 h 3317876"/>
              <a:gd name="connsiteX78" fmla="*/ 3050714 w 3524250"/>
              <a:gd name="connsiteY78" fmla="*/ 2493963 h 3317876"/>
              <a:gd name="connsiteX79" fmla="*/ 2905126 w 3524250"/>
              <a:gd name="connsiteY79" fmla="*/ 2493963 h 3317876"/>
              <a:gd name="connsiteX80" fmla="*/ 2905126 w 3524250"/>
              <a:gd name="connsiteY80" fmla="*/ 2569029 h 3317876"/>
              <a:gd name="connsiteX81" fmla="*/ 2905126 w 3524250"/>
              <a:gd name="connsiteY81" fmla="*/ 2844344 h 3317876"/>
              <a:gd name="connsiteX82" fmla="*/ 2844007 w 3524250"/>
              <a:gd name="connsiteY82" fmla="*/ 2905126 h 3317876"/>
              <a:gd name="connsiteX83" fmla="*/ 2782888 w 3524250"/>
              <a:gd name="connsiteY83" fmla="*/ 2844344 h 3317876"/>
              <a:gd name="connsiteX84" fmla="*/ 2782888 w 3524250"/>
              <a:gd name="connsiteY84" fmla="*/ 2572051 h 3317876"/>
              <a:gd name="connsiteX85" fmla="*/ 2782888 w 3524250"/>
              <a:gd name="connsiteY85" fmla="*/ 2493963 h 3317876"/>
              <a:gd name="connsiteX86" fmla="*/ 2596507 w 3524250"/>
              <a:gd name="connsiteY86" fmla="*/ 2493963 h 3317876"/>
              <a:gd name="connsiteX87" fmla="*/ 2198996 w 3524250"/>
              <a:gd name="connsiteY87" fmla="*/ 2493963 h 3317876"/>
              <a:gd name="connsiteX88" fmla="*/ 2181226 w 3524250"/>
              <a:gd name="connsiteY88" fmla="*/ 2493963 h 3317876"/>
              <a:gd name="connsiteX89" fmla="*/ 2181226 w 3524250"/>
              <a:gd name="connsiteY89" fmla="*/ 2569029 h 3317876"/>
              <a:gd name="connsiteX90" fmla="*/ 2181226 w 3524250"/>
              <a:gd name="connsiteY90" fmla="*/ 2844344 h 3317876"/>
              <a:gd name="connsiteX91" fmla="*/ 2120107 w 3524250"/>
              <a:gd name="connsiteY91" fmla="*/ 2905126 h 3317876"/>
              <a:gd name="connsiteX92" fmla="*/ 2058988 w 3524250"/>
              <a:gd name="connsiteY92" fmla="*/ 2844344 h 3317876"/>
              <a:gd name="connsiteX93" fmla="*/ 2058988 w 3524250"/>
              <a:gd name="connsiteY93" fmla="*/ 2572051 h 3317876"/>
              <a:gd name="connsiteX94" fmla="*/ 2058988 w 3524250"/>
              <a:gd name="connsiteY94" fmla="*/ 2493963 h 3317876"/>
              <a:gd name="connsiteX95" fmla="*/ 2020321 w 3524250"/>
              <a:gd name="connsiteY95" fmla="*/ 2493963 h 3317876"/>
              <a:gd name="connsiteX96" fmla="*/ 1558948 w 3524250"/>
              <a:gd name="connsiteY96" fmla="*/ 2493963 h 3317876"/>
              <a:gd name="connsiteX97" fmla="*/ 1460500 w 3524250"/>
              <a:gd name="connsiteY97" fmla="*/ 2493963 h 3317876"/>
              <a:gd name="connsiteX98" fmla="*/ 1460500 w 3524250"/>
              <a:gd name="connsiteY98" fmla="*/ 2569029 h 3317876"/>
              <a:gd name="connsiteX99" fmla="*/ 1460500 w 3524250"/>
              <a:gd name="connsiteY99" fmla="*/ 2844344 h 3317876"/>
              <a:gd name="connsiteX100" fmla="*/ 1400175 w 3524250"/>
              <a:gd name="connsiteY100" fmla="*/ 2905126 h 3317876"/>
              <a:gd name="connsiteX101" fmla="*/ 1339850 w 3524250"/>
              <a:gd name="connsiteY101" fmla="*/ 2844344 h 3317876"/>
              <a:gd name="connsiteX102" fmla="*/ 1339850 w 3524250"/>
              <a:gd name="connsiteY102" fmla="*/ 2572051 h 3317876"/>
              <a:gd name="connsiteX103" fmla="*/ 1339850 w 3524250"/>
              <a:gd name="connsiteY103" fmla="*/ 2493963 h 3317876"/>
              <a:gd name="connsiteX104" fmla="*/ 1308850 w 3524250"/>
              <a:gd name="connsiteY104" fmla="*/ 2493963 h 3317876"/>
              <a:gd name="connsiteX105" fmla="*/ 792905 w 3524250"/>
              <a:gd name="connsiteY105" fmla="*/ 2493963 h 3317876"/>
              <a:gd name="connsiteX106" fmla="*/ 738188 w 3524250"/>
              <a:gd name="connsiteY106" fmla="*/ 2493963 h 3317876"/>
              <a:gd name="connsiteX107" fmla="*/ 738188 w 3524250"/>
              <a:gd name="connsiteY107" fmla="*/ 2569029 h 3317876"/>
              <a:gd name="connsiteX108" fmla="*/ 738188 w 3524250"/>
              <a:gd name="connsiteY108" fmla="*/ 2844344 h 3317876"/>
              <a:gd name="connsiteX109" fmla="*/ 677069 w 3524250"/>
              <a:gd name="connsiteY109" fmla="*/ 2905126 h 3317876"/>
              <a:gd name="connsiteX110" fmla="*/ 615950 w 3524250"/>
              <a:gd name="connsiteY110" fmla="*/ 2844344 h 3317876"/>
              <a:gd name="connsiteX111" fmla="*/ 615950 w 3524250"/>
              <a:gd name="connsiteY111" fmla="*/ 2572051 h 3317876"/>
              <a:gd name="connsiteX112" fmla="*/ 615950 w 3524250"/>
              <a:gd name="connsiteY112" fmla="*/ 2493963 h 3317876"/>
              <a:gd name="connsiteX113" fmla="*/ 606434 w 3524250"/>
              <a:gd name="connsiteY113" fmla="*/ 2493963 h 3317876"/>
              <a:gd name="connsiteX114" fmla="*/ 470361 w 3524250"/>
              <a:gd name="connsiteY114" fmla="*/ 2493963 h 3317876"/>
              <a:gd name="connsiteX115" fmla="*/ 409575 w 3524250"/>
              <a:gd name="connsiteY115" fmla="*/ 2433638 h 3317876"/>
              <a:gd name="connsiteX116" fmla="*/ 470361 w 3524250"/>
              <a:gd name="connsiteY116" fmla="*/ 2373313 h 3317876"/>
              <a:gd name="connsiteX117" fmla="*/ 615950 w 3524250"/>
              <a:gd name="connsiteY117" fmla="*/ 2373313 h 3317876"/>
              <a:gd name="connsiteX118" fmla="*/ 615950 w 3524250"/>
              <a:gd name="connsiteY118" fmla="*/ 2333747 h 3317876"/>
              <a:gd name="connsiteX119" fmla="*/ 615950 w 3524250"/>
              <a:gd name="connsiteY119" fmla="*/ 1950043 h 3317876"/>
              <a:gd name="connsiteX120" fmla="*/ 615950 w 3524250"/>
              <a:gd name="connsiteY120" fmla="*/ 1874838 h 3317876"/>
              <a:gd name="connsiteX121" fmla="*/ 606434 w 3524250"/>
              <a:gd name="connsiteY121" fmla="*/ 1874838 h 3317876"/>
              <a:gd name="connsiteX122" fmla="*/ 470361 w 3524250"/>
              <a:gd name="connsiteY122" fmla="*/ 1874838 h 3317876"/>
              <a:gd name="connsiteX123" fmla="*/ 409575 w 3524250"/>
              <a:gd name="connsiteY123" fmla="*/ 1813719 h 3317876"/>
              <a:gd name="connsiteX124" fmla="*/ 470361 w 3524250"/>
              <a:gd name="connsiteY124" fmla="*/ 1752600 h 3317876"/>
              <a:gd name="connsiteX125" fmla="*/ 615950 w 3524250"/>
              <a:gd name="connsiteY125" fmla="*/ 1752600 h 3317876"/>
              <a:gd name="connsiteX126" fmla="*/ 615950 w 3524250"/>
              <a:gd name="connsiteY126" fmla="*/ 1675106 h 3317876"/>
              <a:gd name="connsiteX127" fmla="*/ 615950 w 3524250"/>
              <a:gd name="connsiteY127" fmla="*/ 1297445 h 3317876"/>
              <a:gd name="connsiteX128" fmla="*/ 677069 w 3524250"/>
              <a:gd name="connsiteY128" fmla="*/ 1236663 h 3317876"/>
              <a:gd name="connsiteX129" fmla="*/ 121526 w 3524250"/>
              <a:gd name="connsiteY129" fmla="*/ 944563 h 3317876"/>
              <a:gd name="connsiteX130" fmla="*/ 121526 w 3524250"/>
              <a:gd name="connsiteY130" fmla="*/ 1096592 h 3317876"/>
              <a:gd name="connsiteX131" fmla="*/ 121526 w 3524250"/>
              <a:gd name="connsiteY131" fmla="*/ 3153858 h 3317876"/>
              <a:gd name="connsiteX132" fmla="*/ 164060 w 3524250"/>
              <a:gd name="connsiteY132" fmla="*/ 3196381 h 3317876"/>
              <a:gd name="connsiteX133" fmla="*/ 3360190 w 3524250"/>
              <a:gd name="connsiteY133" fmla="*/ 3196381 h 3317876"/>
              <a:gd name="connsiteX134" fmla="*/ 3402724 w 3524250"/>
              <a:gd name="connsiteY134" fmla="*/ 3153858 h 3317876"/>
              <a:gd name="connsiteX135" fmla="*/ 3402724 w 3524250"/>
              <a:gd name="connsiteY135" fmla="*/ 960067 h 3317876"/>
              <a:gd name="connsiteX136" fmla="*/ 3402724 w 3524250"/>
              <a:gd name="connsiteY136" fmla="*/ 944563 h 3317876"/>
              <a:gd name="connsiteX137" fmla="*/ 3154347 w 3524250"/>
              <a:gd name="connsiteY137" fmla="*/ 944563 h 3317876"/>
              <a:gd name="connsiteX138" fmla="*/ 164606 w 3524250"/>
              <a:gd name="connsiteY138" fmla="*/ 944563 h 3317876"/>
              <a:gd name="connsiteX139" fmla="*/ 1132330 w 3524250"/>
              <a:gd name="connsiteY139" fmla="*/ 206375 h 3317876"/>
              <a:gd name="connsiteX140" fmla="*/ 2387160 w 3524250"/>
              <a:gd name="connsiteY140" fmla="*/ 206375 h 3317876"/>
              <a:gd name="connsiteX141" fmla="*/ 2447926 w 3524250"/>
              <a:gd name="connsiteY141" fmla="*/ 267494 h 3317876"/>
              <a:gd name="connsiteX142" fmla="*/ 2387160 w 3524250"/>
              <a:gd name="connsiteY142" fmla="*/ 328613 h 3317876"/>
              <a:gd name="connsiteX143" fmla="*/ 1132330 w 3524250"/>
              <a:gd name="connsiteY143" fmla="*/ 328613 h 3317876"/>
              <a:gd name="connsiteX144" fmla="*/ 1071563 w 3524250"/>
              <a:gd name="connsiteY144" fmla="*/ 267494 h 3317876"/>
              <a:gd name="connsiteX145" fmla="*/ 1132330 w 3524250"/>
              <a:gd name="connsiteY145" fmla="*/ 206375 h 3317876"/>
              <a:gd name="connsiteX146" fmla="*/ 164060 w 3524250"/>
              <a:gd name="connsiteY146" fmla="*/ 206375 h 3317876"/>
              <a:gd name="connsiteX147" fmla="*/ 634973 w 3524250"/>
              <a:gd name="connsiteY147" fmla="*/ 206375 h 3317876"/>
              <a:gd name="connsiteX148" fmla="*/ 695736 w 3524250"/>
              <a:gd name="connsiteY148" fmla="*/ 267131 h 3317876"/>
              <a:gd name="connsiteX149" fmla="*/ 634973 w 3524250"/>
              <a:gd name="connsiteY149" fmla="*/ 327887 h 3317876"/>
              <a:gd name="connsiteX150" fmla="*/ 164060 w 3524250"/>
              <a:gd name="connsiteY150" fmla="*/ 327887 h 3317876"/>
              <a:gd name="connsiteX151" fmla="*/ 121526 w 3524250"/>
              <a:gd name="connsiteY151" fmla="*/ 370417 h 3317876"/>
              <a:gd name="connsiteX152" fmla="*/ 121526 w 3524250"/>
              <a:gd name="connsiteY152" fmla="*/ 823050 h 3317876"/>
              <a:gd name="connsiteX153" fmla="*/ 3402724 w 3524250"/>
              <a:gd name="connsiteY153" fmla="*/ 823050 h 3317876"/>
              <a:gd name="connsiteX154" fmla="*/ 3402724 w 3524250"/>
              <a:gd name="connsiteY154" fmla="*/ 370417 h 3317876"/>
              <a:gd name="connsiteX155" fmla="*/ 3384495 w 3524250"/>
              <a:gd name="connsiteY155" fmla="*/ 327887 h 3317876"/>
              <a:gd name="connsiteX156" fmla="*/ 2886239 w 3524250"/>
              <a:gd name="connsiteY156" fmla="*/ 327887 h 3317876"/>
              <a:gd name="connsiteX157" fmla="*/ 2825476 w 3524250"/>
              <a:gd name="connsiteY157" fmla="*/ 267131 h 3317876"/>
              <a:gd name="connsiteX158" fmla="*/ 2886239 w 3524250"/>
              <a:gd name="connsiteY158" fmla="*/ 206375 h 3317876"/>
              <a:gd name="connsiteX159" fmla="*/ 3384495 w 3524250"/>
              <a:gd name="connsiteY159" fmla="*/ 206375 h 3317876"/>
              <a:gd name="connsiteX160" fmla="*/ 3524250 w 3524250"/>
              <a:gd name="connsiteY160" fmla="*/ 370417 h 3317876"/>
              <a:gd name="connsiteX161" fmla="*/ 3524250 w 3524250"/>
              <a:gd name="connsiteY161" fmla="*/ 883807 h 3317876"/>
              <a:gd name="connsiteX162" fmla="*/ 3523537 w 3524250"/>
              <a:gd name="connsiteY162" fmla="*/ 887504 h 3317876"/>
              <a:gd name="connsiteX163" fmla="*/ 3524250 w 3524250"/>
              <a:gd name="connsiteY163" fmla="*/ 891011 h 3317876"/>
              <a:gd name="connsiteX164" fmla="*/ 3524250 w 3524250"/>
              <a:gd name="connsiteY164" fmla="*/ 3153858 h 3317876"/>
              <a:gd name="connsiteX165" fmla="*/ 3360190 w 3524250"/>
              <a:gd name="connsiteY165" fmla="*/ 3317876 h 3317876"/>
              <a:gd name="connsiteX166" fmla="*/ 164060 w 3524250"/>
              <a:gd name="connsiteY166" fmla="*/ 3317876 h 3317876"/>
              <a:gd name="connsiteX167" fmla="*/ 0 w 3524250"/>
              <a:gd name="connsiteY167" fmla="*/ 3153858 h 3317876"/>
              <a:gd name="connsiteX168" fmla="*/ 0 w 3524250"/>
              <a:gd name="connsiteY168" fmla="*/ 891011 h 3317876"/>
              <a:gd name="connsiteX169" fmla="*/ 713 w 3524250"/>
              <a:gd name="connsiteY169" fmla="*/ 887504 h 3317876"/>
              <a:gd name="connsiteX170" fmla="*/ 0 w 3524250"/>
              <a:gd name="connsiteY170" fmla="*/ 883807 h 3317876"/>
              <a:gd name="connsiteX171" fmla="*/ 0 w 3524250"/>
              <a:gd name="connsiteY171" fmla="*/ 370417 h 3317876"/>
              <a:gd name="connsiteX172" fmla="*/ 164060 w 3524250"/>
              <a:gd name="connsiteY172" fmla="*/ 206375 h 3317876"/>
              <a:gd name="connsiteX173" fmla="*/ 884238 w 3524250"/>
              <a:gd name="connsiteY173" fmla="*/ 0 h 3317876"/>
              <a:gd name="connsiteX174" fmla="*/ 944563 w 3524250"/>
              <a:gd name="connsiteY174" fmla="*/ 60794 h 3317876"/>
              <a:gd name="connsiteX175" fmla="*/ 944563 w 3524250"/>
              <a:gd name="connsiteY175" fmla="*/ 474194 h 3317876"/>
              <a:gd name="connsiteX176" fmla="*/ 884238 w 3524250"/>
              <a:gd name="connsiteY176" fmla="*/ 534988 h 3317876"/>
              <a:gd name="connsiteX177" fmla="*/ 823913 w 3524250"/>
              <a:gd name="connsiteY177" fmla="*/ 474194 h 3317876"/>
              <a:gd name="connsiteX178" fmla="*/ 823913 w 3524250"/>
              <a:gd name="connsiteY178" fmla="*/ 60794 h 3317876"/>
              <a:gd name="connsiteX179" fmla="*/ 884238 w 3524250"/>
              <a:gd name="connsiteY179" fmla="*/ 0 h 3317876"/>
              <a:gd name="connsiteX180" fmla="*/ 2636838 w 3524250"/>
              <a:gd name="connsiteY180" fmla="*/ 0 h 3317876"/>
              <a:gd name="connsiteX181" fmla="*/ 2697163 w 3524250"/>
              <a:gd name="connsiteY181" fmla="*/ 60794 h 3317876"/>
              <a:gd name="connsiteX182" fmla="*/ 2697163 w 3524250"/>
              <a:gd name="connsiteY182" fmla="*/ 474194 h 3317876"/>
              <a:gd name="connsiteX183" fmla="*/ 2636838 w 3524250"/>
              <a:gd name="connsiteY183" fmla="*/ 534988 h 3317876"/>
              <a:gd name="connsiteX184" fmla="*/ 2576513 w 3524250"/>
              <a:gd name="connsiteY184" fmla="*/ 474194 h 3317876"/>
              <a:gd name="connsiteX185" fmla="*/ 2576513 w 3524250"/>
              <a:gd name="connsiteY185" fmla="*/ 60794 h 3317876"/>
              <a:gd name="connsiteX186" fmla="*/ 2636838 w 3524250"/>
              <a:gd name="connsiteY186" fmla="*/ 0 h 3317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3524250" h="3317876">
                <a:moveTo>
                  <a:pt x="2181226" y="1874838"/>
                </a:moveTo>
                <a:lnTo>
                  <a:pt x="2181226" y="1915157"/>
                </a:lnTo>
                <a:cubicBezTo>
                  <a:pt x="2181226" y="2087228"/>
                  <a:pt x="2181226" y="2227435"/>
                  <a:pt x="2181226" y="2341677"/>
                </a:cubicBezTo>
                <a:lnTo>
                  <a:pt x="2181226" y="2373313"/>
                </a:lnTo>
                <a:lnTo>
                  <a:pt x="2201911" y="2373313"/>
                </a:lnTo>
                <a:cubicBezTo>
                  <a:pt x="2467162" y="2373313"/>
                  <a:pt x="2649522" y="2373313"/>
                  <a:pt x="2774895" y="2373313"/>
                </a:cubicBezTo>
                <a:lnTo>
                  <a:pt x="2782888" y="2373313"/>
                </a:lnTo>
                <a:lnTo>
                  <a:pt x="2782888" y="2333747"/>
                </a:lnTo>
                <a:cubicBezTo>
                  <a:pt x="2782888" y="2185704"/>
                  <a:pt x="2782888" y="2058810"/>
                  <a:pt x="2782888" y="1950043"/>
                </a:cubicBezTo>
                <a:lnTo>
                  <a:pt x="2782888" y="1874838"/>
                </a:lnTo>
                <a:lnTo>
                  <a:pt x="2596507" y="1874838"/>
                </a:lnTo>
                <a:cubicBezTo>
                  <a:pt x="2454764" y="1874838"/>
                  <a:pt x="2322470" y="1874838"/>
                  <a:pt x="2198996" y="1874838"/>
                </a:cubicBezTo>
                <a:close/>
                <a:moveTo>
                  <a:pt x="1460500" y="1874838"/>
                </a:moveTo>
                <a:lnTo>
                  <a:pt x="1460500" y="1915157"/>
                </a:lnTo>
                <a:cubicBezTo>
                  <a:pt x="1460500" y="2087228"/>
                  <a:pt x="1460500" y="2227435"/>
                  <a:pt x="1460500" y="2341677"/>
                </a:cubicBezTo>
                <a:lnTo>
                  <a:pt x="1460500" y="2373313"/>
                </a:lnTo>
                <a:lnTo>
                  <a:pt x="1468239" y="2373313"/>
                </a:lnTo>
                <a:cubicBezTo>
                  <a:pt x="1666048" y="2373313"/>
                  <a:pt x="1839131" y="2373313"/>
                  <a:pt x="1990579" y="2373313"/>
                </a:cubicBezTo>
                <a:lnTo>
                  <a:pt x="2058988" y="2373313"/>
                </a:lnTo>
                <a:lnTo>
                  <a:pt x="2058988" y="2333747"/>
                </a:lnTo>
                <a:cubicBezTo>
                  <a:pt x="2058988" y="2185704"/>
                  <a:pt x="2058988" y="2058810"/>
                  <a:pt x="2058988" y="1950043"/>
                </a:cubicBezTo>
                <a:lnTo>
                  <a:pt x="2058988" y="1874838"/>
                </a:lnTo>
                <a:lnTo>
                  <a:pt x="2020321" y="1874838"/>
                </a:lnTo>
                <a:cubicBezTo>
                  <a:pt x="1848104" y="1874838"/>
                  <a:pt x="1695021" y="1874838"/>
                  <a:pt x="1558948" y="1874838"/>
                </a:cubicBezTo>
                <a:close/>
                <a:moveTo>
                  <a:pt x="738188" y="1874838"/>
                </a:moveTo>
                <a:lnTo>
                  <a:pt x="738188" y="1915157"/>
                </a:lnTo>
                <a:cubicBezTo>
                  <a:pt x="738188" y="2087228"/>
                  <a:pt x="738188" y="2227435"/>
                  <a:pt x="738188" y="2341677"/>
                </a:cubicBezTo>
                <a:lnTo>
                  <a:pt x="738188" y="2373313"/>
                </a:lnTo>
                <a:lnTo>
                  <a:pt x="924569" y="2373313"/>
                </a:lnTo>
                <a:cubicBezTo>
                  <a:pt x="1057453" y="2373313"/>
                  <a:pt x="1182032" y="2373313"/>
                  <a:pt x="1298824" y="2373313"/>
                </a:cubicBezTo>
                <a:lnTo>
                  <a:pt x="1339850" y="2373313"/>
                </a:lnTo>
                <a:lnTo>
                  <a:pt x="1339850" y="2333747"/>
                </a:lnTo>
                <a:cubicBezTo>
                  <a:pt x="1339850" y="2185704"/>
                  <a:pt x="1339850" y="2058810"/>
                  <a:pt x="1339850" y="1950043"/>
                </a:cubicBezTo>
                <a:lnTo>
                  <a:pt x="1339850" y="1874838"/>
                </a:lnTo>
                <a:lnTo>
                  <a:pt x="1308850" y="1874838"/>
                </a:lnTo>
                <a:cubicBezTo>
                  <a:pt x="1080171" y="1874838"/>
                  <a:pt x="913859" y="1874838"/>
                  <a:pt x="792905" y="1874838"/>
                </a:cubicBezTo>
                <a:close/>
                <a:moveTo>
                  <a:pt x="677069" y="1236663"/>
                </a:moveTo>
                <a:cubicBezTo>
                  <a:pt x="710685" y="1236663"/>
                  <a:pt x="738188" y="1264015"/>
                  <a:pt x="738188" y="1297445"/>
                </a:cubicBezTo>
                <a:cubicBezTo>
                  <a:pt x="738188" y="1442467"/>
                  <a:pt x="738188" y="1573893"/>
                  <a:pt x="738188" y="1692998"/>
                </a:cubicBezTo>
                <a:lnTo>
                  <a:pt x="738188" y="1752600"/>
                </a:lnTo>
                <a:lnTo>
                  <a:pt x="924569" y="1752600"/>
                </a:lnTo>
                <a:cubicBezTo>
                  <a:pt x="1057453" y="1752600"/>
                  <a:pt x="1182032" y="1752600"/>
                  <a:pt x="1298824" y="1752600"/>
                </a:cubicBezTo>
                <a:lnTo>
                  <a:pt x="1339850" y="1752600"/>
                </a:lnTo>
                <a:lnTo>
                  <a:pt x="1339850" y="1675106"/>
                </a:lnTo>
                <a:cubicBezTo>
                  <a:pt x="1339850" y="1297445"/>
                  <a:pt x="1339850" y="1297445"/>
                  <a:pt x="1339850" y="1297445"/>
                </a:cubicBezTo>
                <a:cubicBezTo>
                  <a:pt x="1339850" y="1264015"/>
                  <a:pt x="1366996" y="1236663"/>
                  <a:pt x="1400175" y="1236663"/>
                </a:cubicBezTo>
                <a:cubicBezTo>
                  <a:pt x="1433354" y="1236663"/>
                  <a:pt x="1460500" y="1264015"/>
                  <a:pt x="1460500" y="1297445"/>
                </a:cubicBezTo>
                <a:cubicBezTo>
                  <a:pt x="1460500" y="1442467"/>
                  <a:pt x="1460500" y="1573893"/>
                  <a:pt x="1460500" y="1692998"/>
                </a:cubicBezTo>
                <a:lnTo>
                  <a:pt x="1460500" y="1752600"/>
                </a:lnTo>
                <a:lnTo>
                  <a:pt x="1468239" y="1752600"/>
                </a:lnTo>
                <a:cubicBezTo>
                  <a:pt x="1666048" y="1752600"/>
                  <a:pt x="1839131" y="1752600"/>
                  <a:pt x="1990579" y="1752600"/>
                </a:cubicBezTo>
                <a:lnTo>
                  <a:pt x="2058988" y="1752600"/>
                </a:lnTo>
                <a:lnTo>
                  <a:pt x="2058988" y="1675106"/>
                </a:lnTo>
                <a:cubicBezTo>
                  <a:pt x="2058988" y="1297445"/>
                  <a:pt x="2058988" y="1297445"/>
                  <a:pt x="2058988" y="1297445"/>
                </a:cubicBezTo>
                <a:cubicBezTo>
                  <a:pt x="2058988" y="1264015"/>
                  <a:pt x="2086492" y="1236663"/>
                  <a:pt x="2120107" y="1236663"/>
                </a:cubicBezTo>
                <a:cubicBezTo>
                  <a:pt x="2156779" y="1236663"/>
                  <a:pt x="2181226" y="1264015"/>
                  <a:pt x="2181226" y="1297445"/>
                </a:cubicBezTo>
                <a:cubicBezTo>
                  <a:pt x="2181226" y="1442467"/>
                  <a:pt x="2181226" y="1573893"/>
                  <a:pt x="2181226" y="1692998"/>
                </a:cubicBezTo>
                <a:lnTo>
                  <a:pt x="2181226" y="1752600"/>
                </a:lnTo>
                <a:lnTo>
                  <a:pt x="2201911" y="1752600"/>
                </a:lnTo>
                <a:cubicBezTo>
                  <a:pt x="2467162" y="1752600"/>
                  <a:pt x="2649522" y="1752600"/>
                  <a:pt x="2774895" y="1752600"/>
                </a:cubicBezTo>
                <a:lnTo>
                  <a:pt x="2782888" y="1752600"/>
                </a:lnTo>
                <a:lnTo>
                  <a:pt x="2782888" y="1675106"/>
                </a:lnTo>
                <a:cubicBezTo>
                  <a:pt x="2782888" y="1297445"/>
                  <a:pt x="2782888" y="1297445"/>
                  <a:pt x="2782888" y="1297445"/>
                </a:cubicBezTo>
                <a:cubicBezTo>
                  <a:pt x="2782888" y="1264015"/>
                  <a:pt x="2810392" y="1236663"/>
                  <a:pt x="2844007" y="1236663"/>
                </a:cubicBezTo>
                <a:cubicBezTo>
                  <a:pt x="2877623" y="1236663"/>
                  <a:pt x="2905126" y="1264015"/>
                  <a:pt x="2905126" y="1297445"/>
                </a:cubicBezTo>
                <a:cubicBezTo>
                  <a:pt x="2905126" y="1442467"/>
                  <a:pt x="2905126" y="1573893"/>
                  <a:pt x="2905126" y="1692998"/>
                </a:cubicBezTo>
                <a:lnTo>
                  <a:pt x="2905126" y="1752600"/>
                </a:lnTo>
                <a:lnTo>
                  <a:pt x="2944614" y="1752600"/>
                </a:lnTo>
                <a:cubicBezTo>
                  <a:pt x="3050714" y="1752600"/>
                  <a:pt x="3050714" y="1752600"/>
                  <a:pt x="3050714" y="1752600"/>
                </a:cubicBezTo>
                <a:cubicBezTo>
                  <a:pt x="3084147" y="1752600"/>
                  <a:pt x="3111500" y="1780104"/>
                  <a:pt x="3111500" y="1813719"/>
                </a:cubicBezTo>
                <a:cubicBezTo>
                  <a:pt x="3111500" y="1847335"/>
                  <a:pt x="3084147" y="1874838"/>
                  <a:pt x="3050714" y="1874838"/>
                </a:cubicBezTo>
                <a:lnTo>
                  <a:pt x="2905126" y="1874838"/>
                </a:lnTo>
                <a:lnTo>
                  <a:pt x="2905126" y="1915157"/>
                </a:lnTo>
                <a:cubicBezTo>
                  <a:pt x="2905126" y="2087228"/>
                  <a:pt x="2905126" y="2227435"/>
                  <a:pt x="2905126" y="2341677"/>
                </a:cubicBezTo>
                <a:lnTo>
                  <a:pt x="2905126" y="2373313"/>
                </a:lnTo>
                <a:lnTo>
                  <a:pt x="2944614" y="2373313"/>
                </a:lnTo>
                <a:cubicBezTo>
                  <a:pt x="3050714" y="2373313"/>
                  <a:pt x="3050714" y="2373313"/>
                  <a:pt x="3050714" y="2373313"/>
                </a:cubicBezTo>
                <a:cubicBezTo>
                  <a:pt x="3084147" y="2373313"/>
                  <a:pt x="3111500" y="2397443"/>
                  <a:pt x="3111500" y="2433638"/>
                </a:cubicBezTo>
                <a:cubicBezTo>
                  <a:pt x="3111500" y="2466817"/>
                  <a:pt x="3084147" y="2493963"/>
                  <a:pt x="3050714" y="2493963"/>
                </a:cubicBezTo>
                <a:lnTo>
                  <a:pt x="2905126" y="2493963"/>
                </a:lnTo>
                <a:lnTo>
                  <a:pt x="2905126" y="2569029"/>
                </a:lnTo>
                <a:cubicBezTo>
                  <a:pt x="2905126" y="2844344"/>
                  <a:pt x="2905126" y="2844344"/>
                  <a:pt x="2905126" y="2844344"/>
                </a:cubicBezTo>
                <a:cubicBezTo>
                  <a:pt x="2905126" y="2877774"/>
                  <a:pt x="2877623" y="2905126"/>
                  <a:pt x="2844007" y="2905126"/>
                </a:cubicBezTo>
                <a:cubicBezTo>
                  <a:pt x="2810392" y="2905126"/>
                  <a:pt x="2782888" y="2877774"/>
                  <a:pt x="2782888" y="2844344"/>
                </a:cubicBezTo>
                <a:cubicBezTo>
                  <a:pt x="2782888" y="2747663"/>
                  <a:pt x="2782888" y="2657024"/>
                  <a:pt x="2782888" y="2572051"/>
                </a:cubicBezTo>
                <a:lnTo>
                  <a:pt x="2782888" y="2493963"/>
                </a:lnTo>
                <a:lnTo>
                  <a:pt x="2596507" y="2493963"/>
                </a:lnTo>
                <a:cubicBezTo>
                  <a:pt x="2454764" y="2493963"/>
                  <a:pt x="2322470" y="2493963"/>
                  <a:pt x="2198996" y="2493963"/>
                </a:cubicBezTo>
                <a:lnTo>
                  <a:pt x="2181226" y="2493963"/>
                </a:lnTo>
                <a:lnTo>
                  <a:pt x="2181226" y="2569029"/>
                </a:lnTo>
                <a:cubicBezTo>
                  <a:pt x="2181226" y="2844344"/>
                  <a:pt x="2181226" y="2844344"/>
                  <a:pt x="2181226" y="2844344"/>
                </a:cubicBezTo>
                <a:cubicBezTo>
                  <a:pt x="2181226" y="2877774"/>
                  <a:pt x="2156779" y="2905126"/>
                  <a:pt x="2120107" y="2905126"/>
                </a:cubicBezTo>
                <a:cubicBezTo>
                  <a:pt x="2086492" y="2905126"/>
                  <a:pt x="2058988" y="2877774"/>
                  <a:pt x="2058988" y="2844344"/>
                </a:cubicBezTo>
                <a:cubicBezTo>
                  <a:pt x="2058988" y="2747663"/>
                  <a:pt x="2058988" y="2657024"/>
                  <a:pt x="2058988" y="2572051"/>
                </a:cubicBezTo>
                <a:lnTo>
                  <a:pt x="2058988" y="2493963"/>
                </a:lnTo>
                <a:lnTo>
                  <a:pt x="2020321" y="2493963"/>
                </a:lnTo>
                <a:cubicBezTo>
                  <a:pt x="1848104" y="2493963"/>
                  <a:pt x="1695021" y="2493963"/>
                  <a:pt x="1558948" y="2493963"/>
                </a:cubicBezTo>
                <a:lnTo>
                  <a:pt x="1460500" y="2493963"/>
                </a:lnTo>
                <a:lnTo>
                  <a:pt x="1460500" y="2569029"/>
                </a:lnTo>
                <a:cubicBezTo>
                  <a:pt x="1460500" y="2844344"/>
                  <a:pt x="1460500" y="2844344"/>
                  <a:pt x="1460500" y="2844344"/>
                </a:cubicBezTo>
                <a:cubicBezTo>
                  <a:pt x="1460500" y="2877774"/>
                  <a:pt x="1433354" y="2905126"/>
                  <a:pt x="1400175" y="2905126"/>
                </a:cubicBezTo>
                <a:cubicBezTo>
                  <a:pt x="1366996" y="2905126"/>
                  <a:pt x="1339850" y="2877774"/>
                  <a:pt x="1339850" y="2844344"/>
                </a:cubicBezTo>
                <a:cubicBezTo>
                  <a:pt x="1339850" y="2747663"/>
                  <a:pt x="1339850" y="2657024"/>
                  <a:pt x="1339850" y="2572051"/>
                </a:cubicBezTo>
                <a:lnTo>
                  <a:pt x="1339850" y="2493963"/>
                </a:lnTo>
                <a:lnTo>
                  <a:pt x="1308850" y="2493963"/>
                </a:lnTo>
                <a:cubicBezTo>
                  <a:pt x="1080171" y="2493963"/>
                  <a:pt x="913859" y="2493963"/>
                  <a:pt x="792905" y="2493963"/>
                </a:cubicBezTo>
                <a:lnTo>
                  <a:pt x="738188" y="2493963"/>
                </a:lnTo>
                <a:lnTo>
                  <a:pt x="738188" y="2569029"/>
                </a:lnTo>
                <a:cubicBezTo>
                  <a:pt x="738188" y="2844344"/>
                  <a:pt x="738188" y="2844344"/>
                  <a:pt x="738188" y="2844344"/>
                </a:cubicBezTo>
                <a:cubicBezTo>
                  <a:pt x="738188" y="2877774"/>
                  <a:pt x="710685" y="2905126"/>
                  <a:pt x="677069" y="2905126"/>
                </a:cubicBezTo>
                <a:cubicBezTo>
                  <a:pt x="643454" y="2905126"/>
                  <a:pt x="615950" y="2877774"/>
                  <a:pt x="615950" y="2844344"/>
                </a:cubicBezTo>
                <a:cubicBezTo>
                  <a:pt x="615950" y="2747663"/>
                  <a:pt x="615950" y="2657024"/>
                  <a:pt x="615950" y="2572051"/>
                </a:cubicBezTo>
                <a:lnTo>
                  <a:pt x="615950" y="2493963"/>
                </a:lnTo>
                <a:lnTo>
                  <a:pt x="606434" y="2493963"/>
                </a:lnTo>
                <a:cubicBezTo>
                  <a:pt x="470361" y="2493963"/>
                  <a:pt x="470361" y="2493963"/>
                  <a:pt x="470361" y="2493963"/>
                </a:cubicBezTo>
                <a:cubicBezTo>
                  <a:pt x="436929" y="2493963"/>
                  <a:pt x="409575" y="2466817"/>
                  <a:pt x="409575" y="2433638"/>
                </a:cubicBezTo>
                <a:cubicBezTo>
                  <a:pt x="409575" y="2397443"/>
                  <a:pt x="436929" y="2373313"/>
                  <a:pt x="470361" y="2373313"/>
                </a:cubicBezTo>
                <a:lnTo>
                  <a:pt x="615950" y="2373313"/>
                </a:lnTo>
                <a:lnTo>
                  <a:pt x="615950" y="2333747"/>
                </a:lnTo>
                <a:cubicBezTo>
                  <a:pt x="615950" y="2185704"/>
                  <a:pt x="615950" y="2058810"/>
                  <a:pt x="615950" y="1950043"/>
                </a:cubicBezTo>
                <a:lnTo>
                  <a:pt x="615950" y="1874838"/>
                </a:lnTo>
                <a:lnTo>
                  <a:pt x="606434" y="1874838"/>
                </a:lnTo>
                <a:cubicBezTo>
                  <a:pt x="470361" y="1874838"/>
                  <a:pt x="470361" y="1874838"/>
                  <a:pt x="470361" y="1874838"/>
                </a:cubicBezTo>
                <a:cubicBezTo>
                  <a:pt x="436929" y="1874838"/>
                  <a:pt x="409575" y="1847335"/>
                  <a:pt x="409575" y="1813719"/>
                </a:cubicBezTo>
                <a:cubicBezTo>
                  <a:pt x="409575" y="1780104"/>
                  <a:pt x="436929" y="1752600"/>
                  <a:pt x="470361" y="1752600"/>
                </a:cubicBezTo>
                <a:lnTo>
                  <a:pt x="615950" y="1752600"/>
                </a:lnTo>
                <a:lnTo>
                  <a:pt x="615950" y="1675106"/>
                </a:lnTo>
                <a:cubicBezTo>
                  <a:pt x="615950" y="1297445"/>
                  <a:pt x="615950" y="1297445"/>
                  <a:pt x="615950" y="1297445"/>
                </a:cubicBezTo>
                <a:cubicBezTo>
                  <a:pt x="615950" y="1264015"/>
                  <a:pt x="643454" y="1236663"/>
                  <a:pt x="677069" y="1236663"/>
                </a:cubicBezTo>
                <a:close/>
                <a:moveTo>
                  <a:pt x="121526" y="944563"/>
                </a:moveTo>
                <a:lnTo>
                  <a:pt x="121526" y="1096592"/>
                </a:lnTo>
                <a:cubicBezTo>
                  <a:pt x="121526" y="3153858"/>
                  <a:pt x="121526" y="3153858"/>
                  <a:pt x="121526" y="3153858"/>
                </a:cubicBezTo>
                <a:cubicBezTo>
                  <a:pt x="121526" y="3178157"/>
                  <a:pt x="139755" y="3196381"/>
                  <a:pt x="164060" y="3196381"/>
                </a:cubicBezTo>
                <a:cubicBezTo>
                  <a:pt x="3360190" y="3196381"/>
                  <a:pt x="3360190" y="3196381"/>
                  <a:pt x="3360190" y="3196381"/>
                </a:cubicBezTo>
                <a:cubicBezTo>
                  <a:pt x="3381457" y="3196381"/>
                  <a:pt x="3402724" y="3178157"/>
                  <a:pt x="3402724" y="3153858"/>
                </a:cubicBezTo>
                <a:cubicBezTo>
                  <a:pt x="3402724" y="1598150"/>
                  <a:pt x="3402724" y="1111992"/>
                  <a:pt x="3402724" y="960067"/>
                </a:cubicBezTo>
                <a:lnTo>
                  <a:pt x="3402724" y="944563"/>
                </a:lnTo>
                <a:lnTo>
                  <a:pt x="3154347" y="944563"/>
                </a:lnTo>
                <a:cubicBezTo>
                  <a:pt x="1058694" y="944563"/>
                  <a:pt x="382676" y="944563"/>
                  <a:pt x="164606" y="944563"/>
                </a:cubicBezTo>
                <a:close/>
                <a:moveTo>
                  <a:pt x="1132330" y="206375"/>
                </a:moveTo>
                <a:cubicBezTo>
                  <a:pt x="2387160" y="206375"/>
                  <a:pt x="2387160" y="206375"/>
                  <a:pt x="2387160" y="206375"/>
                </a:cubicBezTo>
                <a:cubicBezTo>
                  <a:pt x="2420581" y="206375"/>
                  <a:pt x="2447926" y="233879"/>
                  <a:pt x="2447926" y="267494"/>
                </a:cubicBezTo>
                <a:cubicBezTo>
                  <a:pt x="2447926" y="301109"/>
                  <a:pt x="2420581" y="328613"/>
                  <a:pt x="2387160" y="328613"/>
                </a:cubicBezTo>
                <a:cubicBezTo>
                  <a:pt x="1132330" y="328613"/>
                  <a:pt x="1132330" y="328613"/>
                  <a:pt x="1132330" y="328613"/>
                </a:cubicBezTo>
                <a:cubicBezTo>
                  <a:pt x="1098908" y="328613"/>
                  <a:pt x="1071563" y="301109"/>
                  <a:pt x="1071563" y="267494"/>
                </a:cubicBezTo>
                <a:cubicBezTo>
                  <a:pt x="1071563" y="233879"/>
                  <a:pt x="1098908" y="206375"/>
                  <a:pt x="1132330" y="206375"/>
                </a:cubicBezTo>
                <a:close/>
                <a:moveTo>
                  <a:pt x="164060" y="206375"/>
                </a:moveTo>
                <a:cubicBezTo>
                  <a:pt x="634973" y="206375"/>
                  <a:pt x="634973" y="206375"/>
                  <a:pt x="634973" y="206375"/>
                </a:cubicBezTo>
                <a:cubicBezTo>
                  <a:pt x="668392" y="206375"/>
                  <a:pt x="695736" y="233715"/>
                  <a:pt x="695736" y="267131"/>
                </a:cubicBezTo>
                <a:cubicBezTo>
                  <a:pt x="695736" y="300547"/>
                  <a:pt x="668392" y="327887"/>
                  <a:pt x="634973" y="327887"/>
                </a:cubicBezTo>
                <a:cubicBezTo>
                  <a:pt x="164060" y="327887"/>
                  <a:pt x="164060" y="327887"/>
                  <a:pt x="164060" y="327887"/>
                </a:cubicBezTo>
                <a:cubicBezTo>
                  <a:pt x="139755" y="327887"/>
                  <a:pt x="121526" y="346114"/>
                  <a:pt x="121526" y="370417"/>
                </a:cubicBezTo>
                <a:cubicBezTo>
                  <a:pt x="121526" y="823050"/>
                  <a:pt x="121526" y="823050"/>
                  <a:pt x="121526" y="823050"/>
                </a:cubicBezTo>
                <a:cubicBezTo>
                  <a:pt x="3402724" y="823050"/>
                  <a:pt x="3402724" y="823050"/>
                  <a:pt x="3402724" y="823050"/>
                </a:cubicBezTo>
                <a:cubicBezTo>
                  <a:pt x="3402724" y="370417"/>
                  <a:pt x="3402724" y="370417"/>
                  <a:pt x="3402724" y="370417"/>
                </a:cubicBezTo>
                <a:cubicBezTo>
                  <a:pt x="3402724" y="327887"/>
                  <a:pt x="3390572" y="327887"/>
                  <a:pt x="3384495" y="327887"/>
                </a:cubicBezTo>
                <a:cubicBezTo>
                  <a:pt x="2886239" y="327887"/>
                  <a:pt x="2886239" y="327887"/>
                  <a:pt x="2886239" y="327887"/>
                </a:cubicBezTo>
                <a:cubicBezTo>
                  <a:pt x="2852820" y="327887"/>
                  <a:pt x="2825476" y="300547"/>
                  <a:pt x="2825476" y="267131"/>
                </a:cubicBezTo>
                <a:cubicBezTo>
                  <a:pt x="2825476" y="233715"/>
                  <a:pt x="2852820" y="206375"/>
                  <a:pt x="2886239" y="206375"/>
                </a:cubicBezTo>
                <a:cubicBezTo>
                  <a:pt x="3384495" y="206375"/>
                  <a:pt x="3384495" y="206375"/>
                  <a:pt x="3384495" y="206375"/>
                </a:cubicBezTo>
                <a:cubicBezTo>
                  <a:pt x="3451335" y="206375"/>
                  <a:pt x="3524250" y="248904"/>
                  <a:pt x="3524250" y="370417"/>
                </a:cubicBezTo>
                <a:cubicBezTo>
                  <a:pt x="3524250" y="883807"/>
                  <a:pt x="3524250" y="883807"/>
                  <a:pt x="3524250" y="883807"/>
                </a:cubicBezTo>
                <a:lnTo>
                  <a:pt x="3523537" y="887504"/>
                </a:lnTo>
                <a:lnTo>
                  <a:pt x="3524250" y="891011"/>
                </a:lnTo>
                <a:cubicBezTo>
                  <a:pt x="3524250" y="3153858"/>
                  <a:pt x="3524250" y="3153858"/>
                  <a:pt x="3524250" y="3153858"/>
                </a:cubicBezTo>
                <a:cubicBezTo>
                  <a:pt x="3524250" y="3244979"/>
                  <a:pt x="3448296" y="3317876"/>
                  <a:pt x="3360190" y="3317876"/>
                </a:cubicBezTo>
                <a:cubicBezTo>
                  <a:pt x="164060" y="3317876"/>
                  <a:pt x="164060" y="3317876"/>
                  <a:pt x="164060" y="3317876"/>
                </a:cubicBezTo>
                <a:cubicBezTo>
                  <a:pt x="72916" y="3317876"/>
                  <a:pt x="0" y="3244979"/>
                  <a:pt x="0" y="3153858"/>
                </a:cubicBezTo>
                <a:cubicBezTo>
                  <a:pt x="0" y="891011"/>
                  <a:pt x="0" y="891011"/>
                  <a:pt x="0" y="891011"/>
                </a:cubicBezTo>
                <a:lnTo>
                  <a:pt x="713" y="887504"/>
                </a:lnTo>
                <a:lnTo>
                  <a:pt x="0" y="883807"/>
                </a:lnTo>
                <a:cubicBezTo>
                  <a:pt x="0" y="370417"/>
                  <a:pt x="0" y="370417"/>
                  <a:pt x="0" y="370417"/>
                </a:cubicBezTo>
                <a:cubicBezTo>
                  <a:pt x="0" y="279282"/>
                  <a:pt x="72916" y="206375"/>
                  <a:pt x="164060" y="206375"/>
                </a:cubicBezTo>
                <a:close/>
                <a:moveTo>
                  <a:pt x="884238" y="0"/>
                </a:moveTo>
                <a:cubicBezTo>
                  <a:pt x="917417" y="0"/>
                  <a:pt x="944563" y="27357"/>
                  <a:pt x="944563" y="60794"/>
                </a:cubicBezTo>
                <a:cubicBezTo>
                  <a:pt x="944563" y="474194"/>
                  <a:pt x="944563" y="474194"/>
                  <a:pt x="944563" y="474194"/>
                </a:cubicBezTo>
                <a:cubicBezTo>
                  <a:pt x="944563" y="507631"/>
                  <a:pt x="917417" y="534988"/>
                  <a:pt x="884238" y="534988"/>
                </a:cubicBezTo>
                <a:cubicBezTo>
                  <a:pt x="851059" y="534988"/>
                  <a:pt x="823913" y="507631"/>
                  <a:pt x="823913" y="474194"/>
                </a:cubicBezTo>
                <a:cubicBezTo>
                  <a:pt x="823913" y="60794"/>
                  <a:pt x="823913" y="60794"/>
                  <a:pt x="823913" y="60794"/>
                </a:cubicBezTo>
                <a:cubicBezTo>
                  <a:pt x="823913" y="27357"/>
                  <a:pt x="851059" y="0"/>
                  <a:pt x="884238" y="0"/>
                </a:cubicBezTo>
                <a:close/>
                <a:moveTo>
                  <a:pt x="2636838" y="0"/>
                </a:moveTo>
                <a:cubicBezTo>
                  <a:pt x="2670017" y="0"/>
                  <a:pt x="2697163" y="27357"/>
                  <a:pt x="2697163" y="60794"/>
                </a:cubicBezTo>
                <a:cubicBezTo>
                  <a:pt x="2697163" y="474194"/>
                  <a:pt x="2697163" y="474194"/>
                  <a:pt x="2697163" y="474194"/>
                </a:cubicBezTo>
                <a:cubicBezTo>
                  <a:pt x="2697163" y="507631"/>
                  <a:pt x="2670017" y="534988"/>
                  <a:pt x="2636838" y="534988"/>
                </a:cubicBezTo>
                <a:cubicBezTo>
                  <a:pt x="2603659" y="534988"/>
                  <a:pt x="2576513" y="507631"/>
                  <a:pt x="2576513" y="474194"/>
                </a:cubicBezTo>
                <a:cubicBezTo>
                  <a:pt x="2576513" y="60794"/>
                  <a:pt x="2576513" y="60794"/>
                  <a:pt x="2576513" y="60794"/>
                </a:cubicBezTo>
                <a:cubicBezTo>
                  <a:pt x="2576513" y="27357"/>
                  <a:pt x="2603659" y="0"/>
                  <a:pt x="2636838" y="0"/>
                </a:cubicBezTo>
                <a:close/>
              </a:path>
            </a:pathLst>
          </a:custGeom>
          <a:solidFill>
            <a:schemeClr val="bg1">
              <a:lumMod val="75000"/>
            </a:schemeClr>
          </a:solidFill>
          <a:ln>
            <a:noFill/>
          </a:ln>
        </p:spPr>
        <p:txBody>
          <a:bodyPr vert="horz" wrap="square" lIns="91427" tIns="45713" rIns="91427" bIns="45713" numCol="1" anchor="t" anchorCtr="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14187"/>
            <a:endParaRPr lang="en-US"/>
          </a:p>
        </p:txBody>
      </p:sp>
      <p:grpSp>
        <p:nvGrpSpPr>
          <p:cNvPr id="44" name="Group 43"/>
          <p:cNvGrpSpPr/>
          <p:nvPr/>
        </p:nvGrpSpPr>
        <p:grpSpPr>
          <a:xfrm rot="2700000" flipH="1">
            <a:off x="2226408" y="4991967"/>
            <a:ext cx="1043492" cy="1157847"/>
            <a:chOff x="-6838950" y="-431800"/>
            <a:chExt cx="4056063" cy="4500563"/>
          </a:xfrm>
        </p:grpSpPr>
        <p:sp>
          <p:nvSpPr>
            <p:cNvPr id="45" name="Freeform 6"/>
            <p:cNvSpPr>
              <a:spLocks/>
            </p:cNvSpPr>
            <p:nvPr/>
          </p:nvSpPr>
          <p:spPr bwMode="auto">
            <a:xfrm>
              <a:off x="-6838950" y="-3175"/>
              <a:ext cx="4056063" cy="4071938"/>
            </a:xfrm>
            <a:custGeom>
              <a:avLst/>
              <a:gdLst>
                <a:gd name="T0" fmla="*/ 1275 w 2555"/>
                <a:gd name="T1" fmla="*/ 0 h 2565"/>
                <a:gd name="T2" fmla="*/ 1406 w 2555"/>
                <a:gd name="T3" fmla="*/ 6 h 2565"/>
                <a:gd name="T4" fmla="*/ 1532 w 2555"/>
                <a:gd name="T5" fmla="*/ 28 h 2565"/>
                <a:gd name="T6" fmla="*/ 1658 w 2555"/>
                <a:gd name="T7" fmla="*/ 57 h 2565"/>
                <a:gd name="T8" fmla="*/ 1772 w 2555"/>
                <a:gd name="T9" fmla="*/ 103 h 2565"/>
                <a:gd name="T10" fmla="*/ 1886 w 2555"/>
                <a:gd name="T11" fmla="*/ 155 h 2565"/>
                <a:gd name="T12" fmla="*/ 1989 w 2555"/>
                <a:gd name="T13" fmla="*/ 218 h 2565"/>
                <a:gd name="T14" fmla="*/ 2092 w 2555"/>
                <a:gd name="T15" fmla="*/ 292 h 2565"/>
                <a:gd name="T16" fmla="*/ 2178 w 2555"/>
                <a:gd name="T17" fmla="*/ 379 h 2565"/>
                <a:gd name="T18" fmla="*/ 2264 w 2555"/>
                <a:gd name="T19" fmla="*/ 470 h 2565"/>
                <a:gd name="T20" fmla="*/ 2338 w 2555"/>
                <a:gd name="T21" fmla="*/ 568 h 2565"/>
                <a:gd name="T22" fmla="*/ 2401 w 2555"/>
                <a:gd name="T23" fmla="*/ 671 h 2565"/>
                <a:gd name="T24" fmla="*/ 2453 w 2555"/>
                <a:gd name="T25" fmla="*/ 786 h 2565"/>
                <a:gd name="T26" fmla="*/ 2498 w 2555"/>
                <a:gd name="T27" fmla="*/ 901 h 2565"/>
                <a:gd name="T28" fmla="*/ 2527 w 2555"/>
                <a:gd name="T29" fmla="*/ 1027 h 2565"/>
                <a:gd name="T30" fmla="*/ 2550 w 2555"/>
                <a:gd name="T31" fmla="*/ 1153 h 2565"/>
                <a:gd name="T32" fmla="*/ 2555 w 2555"/>
                <a:gd name="T33" fmla="*/ 1285 h 2565"/>
                <a:gd name="T34" fmla="*/ 2550 w 2555"/>
                <a:gd name="T35" fmla="*/ 1417 h 2565"/>
                <a:gd name="T36" fmla="*/ 2527 w 2555"/>
                <a:gd name="T37" fmla="*/ 1544 h 2565"/>
                <a:gd name="T38" fmla="*/ 2498 w 2555"/>
                <a:gd name="T39" fmla="*/ 1664 h 2565"/>
                <a:gd name="T40" fmla="*/ 2453 w 2555"/>
                <a:gd name="T41" fmla="*/ 1785 h 2565"/>
                <a:gd name="T42" fmla="*/ 2401 w 2555"/>
                <a:gd name="T43" fmla="*/ 1894 h 2565"/>
                <a:gd name="T44" fmla="*/ 2338 w 2555"/>
                <a:gd name="T45" fmla="*/ 2003 h 2565"/>
                <a:gd name="T46" fmla="*/ 2264 w 2555"/>
                <a:gd name="T47" fmla="*/ 2100 h 2565"/>
                <a:gd name="T48" fmla="*/ 2178 w 2555"/>
                <a:gd name="T49" fmla="*/ 2192 h 2565"/>
                <a:gd name="T50" fmla="*/ 2092 w 2555"/>
                <a:gd name="T51" fmla="*/ 2273 h 2565"/>
                <a:gd name="T52" fmla="*/ 1989 w 2555"/>
                <a:gd name="T53" fmla="*/ 2347 h 2565"/>
                <a:gd name="T54" fmla="*/ 1886 w 2555"/>
                <a:gd name="T55" fmla="*/ 2410 h 2565"/>
                <a:gd name="T56" fmla="*/ 1772 w 2555"/>
                <a:gd name="T57" fmla="*/ 2468 h 2565"/>
                <a:gd name="T58" fmla="*/ 1658 w 2555"/>
                <a:gd name="T59" fmla="*/ 2508 h 2565"/>
                <a:gd name="T60" fmla="*/ 1532 w 2555"/>
                <a:gd name="T61" fmla="*/ 2542 h 2565"/>
                <a:gd name="T62" fmla="*/ 1406 w 2555"/>
                <a:gd name="T63" fmla="*/ 2559 h 2565"/>
                <a:gd name="T64" fmla="*/ 1275 w 2555"/>
                <a:gd name="T65" fmla="*/ 2565 h 2565"/>
                <a:gd name="T66" fmla="*/ 1149 w 2555"/>
                <a:gd name="T67" fmla="*/ 2559 h 2565"/>
                <a:gd name="T68" fmla="*/ 1017 w 2555"/>
                <a:gd name="T69" fmla="*/ 2542 h 2565"/>
                <a:gd name="T70" fmla="*/ 897 w 2555"/>
                <a:gd name="T71" fmla="*/ 2508 h 2565"/>
                <a:gd name="T72" fmla="*/ 777 w 2555"/>
                <a:gd name="T73" fmla="*/ 2468 h 2565"/>
                <a:gd name="T74" fmla="*/ 669 w 2555"/>
                <a:gd name="T75" fmla="*/ 2410 h 2565"/>
                <a:gd name="T76" fmla="*/ 560 w 2555"/>
                <a:gd name="T77" fmla="*/ 2347 h 2565"/>
                <a:gd name="T78" fmla="*/ 463 w 2555"/>
                <a:gd name="T79" fmla="*/ 2273 h 2565"/>
                <a:gd name="T80" fmla="*/ 371 w 2555"/>
                <a:gd name="T81" fmla="*/ 2192 h 2565"/>
                <a:gd name="T82" fmla="*/ 291 w 2555"/>
                <a:gd name="T83" fmla="*/ 2100 h 2565"/>
                <a:gd name="T84" fmla="*/ 217 w 2555"/>
                <a:gd name="T85" fmla="*/ 2003 h 2565"/>
                <a:gd name="T86" fmla="*/ 154 w 2555"/>
                <a:gd name="T87" fmla="*/ 1894 h 2565"/>
                <a:gd name="T88" fmla="*/ 97 w 2555"/>
                <a:gd name="T89" fmla="*/ 1785 h 2565"/>
                <a:gd name="T90" fmla="*/ 57 w 2555"/>
                <a:gd name="T91" fmla="*/ 1664 h 2565"/>
                <a:gd name="T92" fmla="*/ 22 w 2555"/>
                <a:gd name="T93" fmla="*/ 1544 h 2565"/>
                <a:gd name="T94" fmla="*/ 5 w 2555"/>
                <a:gd name="T95" fmla="*/ 1417 h 2565"/>
                <a:gd name="T96" fmla="*/ 0 w 2555"/>
                <a:gd name="T97" fmla="*/ 1285 h 2565"/>
                <a:gd name="T98" fmla="*/ 5 w 2555"/>
                <a:gd name="T99" fmla="*/ 1171 h 2565"/>
                <a:gd name="T100" fmla="*/ 17 w 2555"/>
                <a:gd name="T101" fmla="*/ 1056 h 2565"/>
                <a:gd name="T102" fmla="*/ 45 w 2555"/>
                <a:gd name="T103" fmla="*/ 947 h 2565"/>
                <a:gd name="T104" fmla="*/ 80 w 2555"/>
                <a:gd name="T105" fmla="*/ 838 h 2565"/>
                <a:gd name="T106" fmla="*/ 125 w 2555"/>
                <a:gd name="T107" fmla="*/ 729 h 2565"/>
                <a:gd name="T108" fmla="*/ 177 w 2555"/>
                <a:gd name="T109" fmla="*/ 631 h 2565"/>
                <a:gd name="T110" fmla="*/ 240 w 2555"/>
                <a:gd name="T111" fmla="*/ 534 h 2565"/>
                <a:gd name="T112" fmla="*/ 308 w 2555"/>
                <a:gd name="T113" fmla="*/ 442 h 2565"/>
                <a:gd name="T114" fmla="*/ 1275 w 2555"/>
                <a:gd name="T115" fmla="*/ 1285 h 2565"/>
                <a:gd name="T116" fmla="*/ 1275 w 2555"/>
                <a:gd name="T117" fmla="*/ 0 h 2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5" h="2565">
                  <a:moveTo>
                    <a:pt x="1275" y="0"/>
                  </a:moveTo>
                  <a:lnTo>
                    <a:pt x="1406" y="6"/>
                  </a:lnTo>
                  <a:lnTo>
                    <a:pt x="1532" y="28"/>
                  </a:lnTo>
                  <a:lnTo>
                    <a:pt x="1658" y="57"/>
                  </a:lnTo>
                  <a:lnTo>
                    <a:pt x="1772" y="103"/>
                  </a:lnTo>
                  <a:lnTo>
                    <a:pt x="1886" y="155"/>
                  </a:lnTo>
                  <a:lnTo>
                    <a:pt x="1989" y="218"/>
                  </a:lnTo>
                  <a:lnTo>
                    <a:pt x="2092" y="292"/>
                  </a:lnTo>
                  <a:lnTo>
                    <a:pt x="2178" y="379"/>
                  </a:lnTo>
                  <a:lnTo>
                    <a:pt x="2264" y="470"/>
                  </a:lnTo>
                  <a:lnTo>
                    <a:pt x="2338" y="568"/>
                  </a:lnTo>
                  <a:lnTo>
                    <a:pt x="2401" y="671"/>
                  </a:lnTo>
                  <a:lnTo>
                    <a:pt x="2453" y="786"/>
                  </a:lnTo>
                  <a:lnTo>
                    <a:pt x="2498" y="901"/>
                  </a:lnTo>
                  <a:lnTo>
                    <a:pt x="2527" y="1027"/>
                  </a:lnTo>
                  <a:lnTo>
                    <a:pt x="2550" y="1153"/>
                  </a:lnTo>
                  <a:lnTo>
                    <a:pt x="2555" y="1285"/>
                  </a:lnTo>
                  <a:lnTo>
                    <a:pt x="2550" y="1417"/>
                  </a:lnTo>
                  <a:lnTo>
                    <a:pt x="2527" y="1544"/>
                  </a:lnTo>
                  <a:lnTo>
                    <a:pt x="2498" y="1664"/>
                  </a:lnTo>
                  <a:lnTo>
                    <a:pt x="2453" y="1785"/>
                  </a:lnTo>
                  <a:lnTo>
                    <a:pt x="2401" y="1894"/>
                  </a:lnTo>
                  <a:lnTo>
                    <a:pt x="2338" y="2003"/>
                  </a:lnTo>
                  <a:lnTo>
                    <a:pt x="2264" y="2100"/>
                  </a:lnTo>
                  <a:lnTo>
                    <a:pt x="2178" y="2192"/>
                  </a:lnTo>
                  <a:lnTo>
                    <a:pt x="2092" y="2273"/>
                  </a:lnTo>
                  <a:lnTo>
                    <a:pt x="1989" y="2347"/>
                  </a:lnTo>
                  <a:lnTo>
                    <a:pt x="1886" y="2410"/>
                  </a:lnTo>
                  <a:lnTo>
                    <a:pt x="1772" y="2468"/>
                  </a:lnTo>
                  <a:lnTo>
                    <a:pt x="1658" y="2508"/>
                  </a:lnTo>
                  <a:lnTo>
                    <a:pt x="1532" y="2542"/>
                  </a:lnTo>
                  <a:lnTo>
                    <a:pt x="1406" y="2559"/>
                  </a:lnTo>
                  <a:lnTo>
                    <a:pt x="1275" y="2565"/>
                  </a:lnTo>
                  <a:lnTo>
                    <a:pt x="1149" y="2559"/>
                  </a:lnTo>
                  <a:lnTo>
                    <a:pt x="1017" y="2542"/>
                  </a:lnTo>
                  <a:lnTo>
                    <a:pt x="897" y="2508"/>
                  </a:lnTo>
                  <a:lnTo>
                    <a:pt x="777" y="2468"/>
                  </a:lnTo>
                  <a:lnTo>
                    <a:pt x="669" y="2410"/>
                  </a:lnTo>
                  <a:lnTo>
                    <a:pt x="560" y="2347"/>
                  </a:lnTo>
                  <a:lnTo>
                    <a:pt x="463" y="2273"/>
                  </a:lnTo>
                  <a:lnTo>
                    <a:pt x="371" y="2192"/>
                  </a:lnTo>
                  <a:lnTo>
                    <a:pt x="291" y="2100"/>
                  </a:lnTo>
                  <a:lnTo>
                    <a:pt x="217" y="2003"/>
                  </a:lnTo>
                  <a:lnTo>
                    <a:pt x="154" y="1894"/>
                  </a:lnTo>
                  <a:lnTo>
                    <a:pt x="97" y="1785"/>
                  </a:lnTo>
                  <a:lnTo>
                    <a:pt x="57" y="1664"/>
                  </a:lnTo>
                  <a:lnTo>
                    <a:pt x="22" y="1544"/>
                  </a:lnTo>
                  <a:lnTo>
                    <a:pt x="5" y="1417"/>
                  </a:lnTo>
                  <a:lnTo>
                    <a:pt x="0" y="1285"/>
                  </a:lnTo>
                  <a:lnTo>
                    <a:pt x="5" y="1171"/>
                  </a:lnTo>
                  <a:lnTo>
                    <a:pt x="17" y="1056"/>
                  </a:lnTo>
                  <a:lnTo>
                    <a:pt x="45" y="947"/>
                  </a:lnTo>
                  <a:lnTo>
                    <a:pt x="80" y="838"/>
                  </a:lnTo>
                  <a:lnTo>
                    <a:pt x="125" y="729"/>
                  </a:lnTo>
                  <a:lnTo>
                    <a:pt x="177" y="631"/>
                  </a:lnTo>
                  <a:lnTo>
                    <a:pt x="240" y="534"/>
                  </a:lnTo>
                  <a:lnTo>
                    <a:pt x="308" y="442"/>
                  </a:lnTo>
                  <a:lnTo>
                    <a:pt x="1275" y="1285"/>
                  </a:lnTo>
                  <a:lnTo>
                    <a:pt x="1275" y="0"/>
                  </a:lnTo>
                  <a:close/>
                </a:path>
              </a:pathLst>
            </a:custGeom>
            <a:noFill/>
            <a:ln w="6350">
              <a:solidFill>
                <a:schemeClr val="bg1">
                  <a:lumMod val="75000"/>
                </a:schemeClr>
              </a:solidFill>
              <a:miter lim="800000"/>
              <a:headEnd/>
              <a:tailEnd/>
            </a:ln>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endParaRPr>
            </a:p>
          </p:txBody>
        </p:sp>
        <p:sp>
          <p:nvSpPr>
            <p:cNvPr id="46" name="Freeform 7"/>
            <p:cNvSpPr>
              <a:spLocks/>
            </p:cNvSpPr>
            <p:nvPr/>
          </p:nvSpPr>
          <p:spPr bwMode="auto">
            <a:xfrm>
              <a:off x="-6540500" y="-431800"/>
              <a:ext cx="1535113" cy="2041525"/>
            </a:xfrm>
            <a:custGeom>
              <a:avLst/>
              <a:gdLst>
                <a:gd name="T0" fmla="*/ 0 w 967"/>
                <a:gd name="T1" fmla="*/ 448 h 1286"/>
                <a:gd name="T2" fmla="*/ 97 w 967"/>
                <a:gd name="T3" fmla="*/ 344 h 1286"/>
                <a:gd name="T4" fmla="*/ 200 w 967"/>
                <a:gd name="T5" fmla="*/ 258 h 1286"/>
                <a:gd name="T6" fmla="*/ 315 w 967"/>
                <a:gd name="T7" fmla="*/ 184 h 1286"/>
                <a:gd name="T8" fmla="*/ 435 w 967"/>
                <a:gd name="T9" fmla="*/ 121 h 1286"/>
                <a:gd name="T10" fmla="*/ 561 w 967"/>
                <a:gd name="T11" fmla="*/ 69 h 1286"/>
                <a:gd name="T12" fmla="*/ 692 w 967"/>
                <a:gd name="T13" fmla="*/ 34 h 1286"/>
                <a:gd name="T14" fmla="*/ 829 w 967"/>
                <a:gd name="T15" fmla="*/ 12 h 1286"/>
                <a:gd name="T16" fmla="*/ 967 w 967"/>
                <a:gd name="T17" fmla="*/ 0 h 1286"/>
                <a:gd name="T18" fmla="*/ 967 w 967"/>
                <a:gd name="T19" fmla="*/ 1286 h 1286"/>
                <a:gd name="T20" fmla="*/ 0 w 967"/>
                <a:gd name="T21" fmla="*/ 448 h 1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7" h="1286">
                  <a:moveTo>
                    <a:pt x="0" y="448"/>
                  </a:moveTo>
                  <a:lnTo>
                    <a:pt x="97" y="344"/>
                  </a:lnTo>
                  <a:lnTo>
                    <a:pt x="200" y="258"/>
                  </a:lnTo>
                  <a:lnTo>
                    <a:pt x="315" y="184"/>
                  </a:lnTo>
                  <a:lnTo>
                    <a:pt x="435" y="121"/>
                  </a:lnTo>
                  <a:lnTo>
                    <a:pt x="561" y="69"/>
                  </a:lnTo>
                  <a:lnTo>
                    <a:pt x="692" y="34"/>
                  </a:lnTo>
                  <a:lnTo>
                    <a:pt x="829" y="12"/>
                  </a:lnTo>
                  <a:lnTo>
                    <a:pt x="967" y="0"/>
                  </a:lnTo>
                  <a:lnTo>
                    <a:pt x="967" y="1286"/>
                  </a:lnTo>
                  <a:lnTo>
                    <a:pt x="0" y="44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endParaRPr>
            </a:p>
          </p:txBody>
        </p:sp>
      </p:grpSp>
      <p:sp>
        <p:nvSpPr>
          <p:cNvPr id="47" name="Rectangle 46"/>
          <p:cNvSpPr/>
          <p:nvPr/>
        </p:nvSpPr>
        <p:spPr bwMode="auto">
          <a:xfrm>
            <a:off x="3262919" y="5559976"/>
            <a:ext cx="902473" cy="62767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defTabSz="932293" fontAlgn="base">
              <a:spcBef>
                <a:spcPct val="0"/>
              </a:spcBef>
              <a:spcAft>
                <a:spcPct val="0"/>
              </a:spcAft>
            </a:pPr>
            <a:r>
              <a:rPr lang="ms-MY" sz="3999" b="1" kern="0" dirty="0">
                <a:solidFill>
                  <a:schemeClr val="accent4"/>
                </a:solidFill>
              </a:rPr>
              <a:t>15</a:t>
            </a:r>
            <a:r>
              <a:rPr lang="ms-MY" sz="2800" i="1" kern="0" dirty="0">
                <a:solidFill>
                  <a:schemeClr val="accent4"/>
                </a:solidFill>
              </a:rPr>
              <a:t>%</a:t>
            </a:r>
            <a:endParaRPr lang="ms-MY" sz="3999" i="1" kern="0" dirty="0">
              <a:solidFill>
                <a:schemeClr val="accent4"/>
              </a:solidFill>
            </a:endParaRPr>
          </a:p>
        </p:txBody>
      </p:sp>
      <p:sp>
        <p:nvSpPr>
          <p:cNvPr id="50" name="Freeform: Shape 49"/>
          <p:cNvSpPr/>
          <p:nvPr/>
        </p:nvSpPr>
        <p:spPr bwMode="auto">
          <a:xfrm>
            <a:off x="4996049" y="3916553"/>
            <a:ext cx="2441217" cy="1359388"/>
          </a:xfrm>
          <a:custGeom>
            <a:avLst/>
            <a:gdLst>
              <a:gd name="connsiteX0" fmla="*/ 0 w 2280492"/>
              <a:gd name="connsiteY0" fmla="*/ 0 h 1233889"/>
              <a:gd name="connsiteX1" fmla="*/ 1079653 w 2280492"/>
              <a:gd name="connsiteY1" fmla="*/ 550843 h 1233889"/>
              <a:gd name="connsiteX2" fmla="*/ 1035586 w 2280492"/>
              <a:gd name="connsiteY2" fmla="*/ 286439 h 1233889"/>
              <a:gd name="connsiteX3" fmla="*/ 2280492 w 2280492"/>
              <a:gd name="connsiteY3" fmla="*/ 1233889 h 1233889"/>
              <a:gd name="connsiteX0" fmla="*/ 0 w 2280492"/>
              <a:gd name="connsiteY0" fmla="*/ 0 h 1233889"/>
              <a:gd name="connsiteX1" fmla="*/ 1079653 w 2280492"/>
              <a:gd name="connsiteY1" fmla="*/ 550843 h 1233889"/>
              <a:gd name="connsiteX2" fmla="*/ 1116549 w 2280492"/>
              <a:gd name="connsiteY2" fmla="*/ 329301 h 1233889"/>
              <a:gd name="connsiteX3" fmla="*/ 2280492 w 2280492"/>
              <a:gd name="connsiteY3" fmla="*/ 1233889 h 1233889"/>
              <a:gd name="connsiteX0" fmla="*/ 0 w 2532904"/>
              <a:gd name="connsiteY0" fmla="*/ 0 h 1424389"/>
              <a:gd name="connsiteX1" fmla="*/ 1079653 w 2532904"/>
              <a:gd name="connsiteY1" fmla="*/ 550843 h 1424389"/>
              <a:gd name="connsiteX2" fmla="*/ 1116549 w 2532904"/>
              <a:gd name="connsiteY2" fmla="*/ 329301 h 1424389"/>
              <a:gd name="connsiteX3" fmla="*/ 2532904 w 2532904"/>
              <a:gd name="connsiteY3" fmla="*/ 1424389 h 1424389"/>
            </a:gdLst>
            <a:ahLst/>
            <a:cxnLst>
              <a:cxn ang="0">
                <a:pos x="connsiteX0" y="connsiteY0"/>
              </a:cxn>
              <a:cxn ang="0">
                <a:pos x="connsiteX1" y="connsiteY1"/>
              </a:cxn>
              <a:cxn ang="0">
                <a:pos x="connsiteX2" y="connsiteY2"/>
              </a:cxn>
              <a:cxn ang="0">
                <a:pos x="connsiteX3" y="connsiteY3"/>
              </a:cxn>
            </a:cxnLst>
            <a:rect l="l" t="t" r="r" b="b"/>
            <a:pathLst>
              <a:path w="2532904" h="1424389">
                <a:moveTo>
                  <a:pt x="0" y="0"/>
                </a:moveTo>
                <a:lnTo>
                  <a:pt x="1079653" y="550843"/>
                </a:lnTo>
                <a:lnTo>
                  <a:pt x="1116549" y="329301"/>
                </a:lnTo>
                <a:lnTo>
                  <a:pt x="2532904" y="1424389"/>
                </a:lnTo>
              </a:path>
            </a:pathLst>
          </a:custGeom>
          <a:noFill/>
          <a:ln w="19050">
            <a:solidFill>
              <a:schemeClr val="bg1">
                <a:lumMod val="75000"/>
              </a:schemeClr>
            </a:solidFill>
            <a:headEnd type="none"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endParaRPr lang="en-US" kern="0" dirty="0">
              <a:solidFill>
                <a:sysClr val="windowText" lastClr="000000"/>
              </a:solidFill>
            </a:endParaRPr>
          </a:p>
        </p:txBody>
      </p:sp>
      <p:sp>
        <p:nvSpPr>
          <p:cNvPr id="51" name="Rectangle 50"/>
          <p:cNvSpPr/>
          <p:nvPr/>
        </p:nvSpPr>
        <p:spPr bwMode="auto">
          <a:xfrm>
            <a:off x="5117850" y="4249673"/>
            <a:ext cx="1386097" cy="94131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293" fontAlgn="base">
              <a:spcBef>
                <a:spcPct val="0"/>
              </a:spcBef>
              <a:spcAft>
                <a:spcPct val="0"/>
              </a:spcAft>
            </a:pPr>
            <a:r>
              <a:rPr lang="ms-MY" sz="2400" b="1" kern="0" dirty="0">
                <a:solidFill>
                  <a:schemeClr val="tx1"/>
                </a:solidFill>
              </a:rPr>
              <a:t>33</a:t>
            </a:r>
            <a:r>
              <a:rPr lang="ms-MY" sz="1599" i="1" kern="0" dirty="0">
                <a:solidFill>
                  <a:schemeClr val="tx1"/>
                </a:solidFill>
              </a:rPr>
              <a:t>%</a:t>
            </a:r>
          </a:p>
          <a:p>
            <a:pPr defTabSz="932293" fontAlgn="base">
              <a:spcBef>
                <a:spcPct val="0"/>
              </a:spcBef>
              <a:spcAft>
                <a:spcPct val="0"/>
              </a:spcAft>
            </a:pPr>
            <a:r>
              <a:rPr lang="ms-MY" sz="1199" kern="0" dirty="0">
                <a:solidFill>
                  <a:schemeClr val="tx1"/>
                </a:solidFill>
              </a:rPr>
              <a:t>Reduction in Security issues &amp; Time to resolve</a:t>
            </a:r>
            <a:endParaRPr lang="en-US" sz="1199" kern="0" dirty="0">
              <a:solidFill>
                <a:schemeClr val="tx1"/>
              </a:solidFill>
            </a:endParaRPr>
          </a:p>
        </p:txBody>
      </p:sp>
      <p:grpSp>
        <p:nvGrpSpPr>
          <p:cNvPr id="52" name="Group 51"/>
          <p:cNvGrpSpPr/>
          <p:nvPr/>
        </p:nvGrpSpPr>
        <p:grpSpPr>
          <a:xfrm>
            <a:off x="7896622" y="4138320"/>
            <a:ext cx="935208" cy="997118"/>
            <a:chOff x="7701897" y="4148587"/>
            <a:chExt cx="1041259" cy="1110188"/>
          </a:xfrm>
        </p:grpSpPr>
        <p:sp>
          <p:nvSpPr>
            <p:cNvPr id="53" name="Freeform 69"/>
            <p:cNvSpPr>
              <a:spLocks/>
            </p:cNvSpPr>
            <p:nvPr/>
          </p:nvSpPr>
          <p:spPr bwMode="auto">
            <a:xfrm>
              <a:off x="7701897" y="4148587"/>
              <a:ext cx="1041259" cy="1110188"/>
            </a:xfrm>
            <a:custGeom>
              <a:avLst/>
              <a:gdLst>
                <a:gd name="connsiteX0" fmla="*/ 987854 w 3114675"/>
                <a:gd name="connsiteY0" fmla="*/ 962462 h 3320868"/>
                <a:gd name="connsiteX1" fmla="*/ 122238 w 3114675"/>
                <a:gd name="connsiteY1" fmla="*/ 2632994 h 3320868"/>
                <a:gd name="connsiteX2" fmla="*/ 249803 w 3114675"/>
                <a:gd name="connsiteY2" fmla="*/ 3012660 h 3320868"/>
                <a:gd name="connsiteX3" fmla="*/ 1337138 w 3114675"/>
                <a:gd name="connsiteY3" fmla="*/ 3197937 h 3320868"/>
                <a:gd name="connsiteX4" fmla="*/ 1555820 w 3114675"/>
                <a:gd name="connsiteY4" fmla="*/ 3194900 h 3320868"/>
                <a:gd name="connsiteX5" fmla="*/ 1774501 w 3114675"/>
                <a:gd name="connsiteY5" fmla="*/ 3197937 h 3320868"/>
                <a:gd name="connsiteX6" fmla="*/ 2861836 w 3114675"/>
                <a:gd name="connsiteY6" fmla="*/ 3012660 h 3320868"/>
                <a:gd name="connsiteX7" fmla="*/ 2992438 w 3114675"/>
                <a:gd name="connsiteY7" fmla="*/ 2632994 h 3320868"/>
                <a:gd name="connsiteX8" fmla="*/ 2123785 w 3114675"/>
                <a:gd name="connsiteY8" fmla="*/ 962462 h 3320868"/>
                <a:gd name="connsiteX9" fmla="*/ 2090375 w 3114675"/>
                <a:gd name="connsiteY9" fmla="*/ 968537 h 3320868"/>
                <a:gd name="connsiteX10" fmla="*/ 1021264 w 3114675"/>
                <a:gd name="connsiteY10" fmla="*/ 968537 h 3320868"/>
                <a:gd name="connsiteX11" fmla="*/ 987854 w 3114675"/>
                <a:gd name="connsiteY11" fmla="*/ 962462 h 3320868"/>
                <a:gd name="connsiteX12" fmla="*/ 1021881 w 3114675"/>
                <a:gd name="connsiteY12" fmla="*/ 752912 h 3320868"/>
                <a:gd name="connsiteX13" fmla="*/ 976313 w 3114675"/>
                <a:gd name="connsiteY13" fmla="*/ 798233 h 3320868"/>
                <a:gd name="connsiteX14" fmla="*/ 1021881 w 3114675"/>
                <a:gd name="connsiteY14" fmla="*/ 846575 h 3320868"/>
                <a:gd name="connsiteX15" fmla="*/ 2091208 w 3114675"/>
                <a:gd name="connsiteY15" fmla="*/ 846575 h 3320868"/>
                <a:gd name="connsiteX16" fmla="*/ 2136776 w 3114675"/>
                <a:gd name="connsiteY16" fmla="*/ 798233 h 3320868"/>
                <a:gd name="connsiteX17" fmla="*/ 2091208 w 3114675"/>
                <a:gd name="connsiteY17" fmla="*/ 752912 h 3320868"/>
                <a:gd name="connsiteX18" fmla="*/ 2273317 w 3114675"/>
                <a:gd name="connsiteY18" fmla="*/ 121952 h 3320868"/>
                <a:gd name="connsiteX19" fmla="*/ 1859643 w 3114675"/>
                <a:gd name="connsiteY19" fmla="*/ 257037 h 3320868"/>
                <a:gd name="connsiteX20" fmla="*/ 1555750 w 3114675"/>
                <a:gd name="connsiteY20" fmla="*/ 357354 h 3320868"/>
                <a:gd name="connsiteX21" fmla="*/ 1254896 w 3114675"/>
                <a:gd name="connsiteY21" fmla="*/ 257037 h 3320868"/>
                <a:gd name="connsiteX22" fmla="*/ 850719 w 3114675"/>
                <a:gd name="connsiteY22" fmla="*/ 123282 h 3320868"/>
                <a:gd name="connsiteX23" fmla="*/ 741317 w 3114675"/>
                <a:gd name="connsiteY23" fmla="*/ 156721 h 3320868"/>
                <a:gd name="connsiteX24" fmla="*/ 707889 w 3114675"/>
                <a:gd name="connsiteY24" fmla="*/ 229678 h 3320868"/>
                <a:gd name="connsiteX25" fmla="*/ 978354 w 3114675"/>
                <a:gd name="connsiteY25" fmla="*/ 637024 h 3320868"/>
                <a:gd name="connsiteX26" fmla="*/ 1020899 w 3114675"/>
                <a:gd name="connsiteY26" fmla="*/ 630944 h 3320868"/>
                <a:gd name="connsiteX27" fmla="*/ 2090602 w 3114675"/>
                <a:gd name="connsiteY27" fmla="*/ 630944 h 3320868"/>
                <a:gd name="connsiteX28" fmla="*/ 2136186 w 3114675"/>
                <a:gd name="connsiteY28" fmla="*/ 637024 h 3320868"/>
                <a:gd name="connsiteX29" fmla="*/ 2406650 w 3114675"/>
                <a:gd name="connsiteY29" fmla="*/ 229678 h 3320868"/>
                <a:gd name="connsiteX30" fmla="*/ 2373222 w 3114675"/>
                <a:gd name="connsiteY30" fmla="*/ 156721 h 3320868"/>
                <a:gd name="connsiteX31" fmla="*/ 2273317 w 3114675"/>
                <a:gd name="connsiteY31" fmla="*/ 121952 h 3320868"/>
                <a:gd name="connsiteX32" fmla="*/ 823216 w 3114675"/>
                <a:gd name="connsiteY32" fmla="*/ 809 h 3320868"/>
                <a:gd name="connsiteX33" fmla="*/ 883629 w 3114675"/>
                <a:gd name="connsiteY33" fmla="*/ 1489 h 3320868"/>
                <a:gd name="connsiteX34" fmla="*/ 1306644 w 3114675"/>
                <a:gd name="connsiteY34" fmla="*/ 147530 h 3320868"/>
                <a:gd name="connsiteX35" fmla="*/ 1552780 w 3114675"/>
                <a:gd name="connsiteY35" fmla="*/ 235659 h 3320868"/>
                <a:gd name="connsiteX36" fmla="*/ 1555818 w 3114675"/>
                <a:gd name="connsiteY36" fmla="*/ 235659 h 3320868"/>
                <a:gd name="connsiteX37" fmla="*/ 1561896 w 3114675"/>
                <a:gd name="connsiteY37" fmla="*/ 235659 h 3320868"/>
                <a:gd name="connsiteX38" fmla="*/ 1808031 w 3114675"/>
                <a:gd name="connsiteY38" fmla="*/ 147530 h 3320868"/>
                <a:gd name="connsiteX39" fmla="*/ 2452237 w 3114675"/>
                <a:gd name="connsiteY39" fmla="*/ 62440 h 3320868"/>
                <a:gd name="connsiteX40" fmla="*/ 2528205 w 3114675"/>
                <a:gd name="connsiteY40" fmla="*/ 226542 h 3320868"/>
                <a:gd name="connsiteX41" fmla="*/ 2233450 w 3114675"/>
                <a:gd name="connsiteY41" fmla="*/ 709732 h 3320868"/>
                <a:gd name="connsiteX42" fmla="*/ 2257760 w 3114675"/>
                <a:gd name="connsiteY42" fmla="*/ 797861 h 3320868"/>
                <a:gd name="connsiteX43" fmla="*/ 2230411 w 3114675"/>
                <a:gd name="connsiteY43" fmla="*/ 892067 h 3320868"/>
                <a:gd name="connsiteX44" fmla="*/ 3114675 w 3114675"/>
                <a:gd name="connsiteY44" fmla="*/ 2633373 h 3320868"/>
                <a:gd name="connsiteX45" fmla="*/ 2950585 w 3114675"/>
                <a:gd name="connsiteY45" fmla="*/ 3098329 h 3320868"/>
                <a:gd name="connsiteX46" fmla="*/ 1972121 w 3114675"/>
                <a:gd name="connsiteY46" fmla="*/ 3320171 h 3320868"/>
                <a:gd name="connsiteX47" fmla="*/ 1774605 w 3114675"/>
                <a:gd name="connsiteY47" fmla="*/ 3320171 h 3320868"/>
                <a:gd name="connsiteX48" fmla="*/ 1340070 w 3114675"/>
                <a:gd name="connsiteY48" fmla="*/ 3320171 h 3320868"/>
                <a:gd name="connsiteX49" fmla="*/ 164090 w 3114675"/>
                <a:gd name="connsiteY49" fmla="*/ 3098329 h 3320868"/>
                <a:gd name="connsiteX50" fmla="*/ 0 w 3114675"/>
                <a:gd name="connsiteY50" fmla="*/ 2633373 h 3320868"/>
                <a:gd name="connsiteX51" fmla="*/ 881225 w 3114675"/>
                <a:gd name="connsiteY51" fmla="*/ 892067 h 3320868"/>
                <a:gd name="connsiteX52" fmla="*/ 853877 w 3114675"/>
                <a:gd name="connsiteY52" fmla="*/ 797861 h 3320868"/>
                <a:gd name="connsiteX53" fmla="*/ 881225 w 3114675"/>
                <a:gd name="connsiteY53" fmla="*/ 709732 h 3320868"/>
                <a:gd name="connsiteX54" fmla="*/ 586471 w 3114675"/>
                <a:gd name="connsiteY54" fmla="*/ 226542 h 3320868"/>
                <a:gd name="connsiteX55" fmla="*/ 662438 w 3114675"/>
                <a:gd name="connsiteY55" fmla="*/ 62440 h 3320868"/>
                <a:gd name="connsiteX56" fmla="*/ 823216 w 3114675"/>
                <a:gd name="connsiteY56" fmla="*/ 809 h 3320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14675" h="3320868">
                  <a:moveTo>
                    <a:pt x="987854" y="962462"/>
                  </a:moveTo>
                  <a:cubicBezTo>
                    <a:pt x="477596" y="1342128"/>
                    <a:pt x="122238" y="2143984"/>
                    <a:pt x="122238" y="2632994"/>
                  </a:cubicBezTo>
                  <a:cubicBezTo>
                    <a:pt x="122238" y="2803085"/>
                    <a:pt x="164760" y="2927615"/>
                    <a:pt x="249803" y="3012660"/>
                  </a:cubicBezTo>
                  <a:cubicBezTo>
                    <a:pt x="444187" y="3204012"/>
                    <a:pt x="857252" y="3200975"/>
                    <a:pt x="1337138" y="3197937"/>
                  </a:cubicBezTo>
                  <a:cubicBezTo>
                    <a:pt x="1410032" y="3194900"/>
                    <a:pt x="1482926" y="3194900"/>
                    <a:pt x="1555820" y="3194900"/>
                  </a:cubicBezTo>
                  <a:cubicBezTo>
                    <a:pt x="1631751" y="3194900"/>
                    <a:pt x="1704645" y="3194900"/>
                    <a:pt x="1774501" y="3197937"/>
                  </a:cubicBezTo>
                  <a:cubicBezTo>
                    <a:pt x="2254387" y="3200975"/>
                    <a:pt x="2670490" y="3204012"/>
                    <a:pt x="2861836" y="3012660"/>
                  </a:cubicBezTo>
                  <a:cubicBezTo>
                    <a:pt x="2949917" y="2927615"/>
                    <a:pt x="2992438" y="2803085"/>
                    <a:pt x="2992438" y="2632994"/>
                  </a:cubicBezTo>
                  <a:cubicBezTo>
                    <a:pt x="2992438" y="2143984"/>
                    <a:pt x="2637080" y="1342128"/>
                    <a:pt x="2123785" y="962462"/>
                  </a:cubicBezTo>
                  <a:cubicBezTo>
                    <a:pt x="2114673" y="965499"/>
                    <a:pt x="2102524" y="968537"/>
                    <a:pt x="2090375" y="968537"/>
                  </a:cubicBezTo>
                  <a:cubicBezTo>
                    <a:pt x="1021264" y="968537"/>
                    <a:pt x="1021264" y="968537"/>
                    <a:pt x="1021264" y="968537"/>
                  </a:cubicBezTo>
                  <a:cubicBezTo>
                    <a:pt x="1012152" y="968537"/>
                    <a:pt x="1000003" y="965499"/>
                    <a:pt x="987854" y="962462"/>
                  </a:cubicBezTo>
                  <a:close/>
                  <a:moveTo>
                    <a:pt x="1021881" y="752912"/>
                  </a:moveTo>
                  <a:cubicBezTo>
                    <a:pt x="997578" y="752912"/>
                    <a:pt x="976313" y="774062"/>
                    <a:pt x="976313" y="798233"/>
                  </a:cubicBezTo>
                  <a:cubicBezTo>
                    <a:pt x="976313" y="825425"/>
                    <a:pt x="997578" y="846575"/>
                    <a:pt x="1021881" y="846575"/>
                  </a:cubicBezTo>
                  <a:cubicBezTo>
                    <a:pt x="2091208" y="846575"/>
                    <a:pt x="2091208" y="846575"/>
                    <a:pt x="2091208" y="846575"/>
                  </a:cubicBezTo>
                  <a:cubicBezTo>
                    <a:pt x="2115511" y="846575"/>
                    <a:pt x="2136776" y="825425"/>
                    <a:pt x="2136776" y="798233"/>
                  </a:cubicBezTo>
                  <a:cubicBezTo>
                    <a:pt x="2136776" y="774062"/>
                    <a:pt x="2115511" y="752912"/>
                    <a:pt x="2091208" y="752912"/>
                  </a:cubicBezTo>
                  <a:close/>
                  <a:moveTo>
                    <a:pt x="2273317" y="121952"/>
                  </a:moveTo>
                  <a:cubicBezTo>
                    <a:pt x="2155938" y="117392"/>
                    <a:pt x="1994116" y="193200"/>
                    <a:pt x="1859643" y="257037"/>
                  </a:cubicBezTo>
                  <a:cubicBezTo>
                    <a:pt x="1732008" y="314795"/>
                    <a:pt x="1631723" y="363434"/>
                    <a:pt x="1555750" y="357354"/>
                  </a:cubicBezTo>
                  <a:cubicBezTo>
                    <a:pt x="1479777" y="363434"/>
                    <a:pt x="1379492" y="314795"/>
                    <a:pt x="1254896" y="257037"/>
                  </a:cubicBezTo>
                  <a:cubicBezTo>
                    <a:pt x="1121183" y="196239"/>
                    <a:pt x="966198" y="123282"/>
                    <a:pt x="850719" y="123282"/>
                  </a:cubicBezTo>
                  <a:cubicBezTo>
                    <a:pt x="808174" y="123282"/>
                    <a:pt x="768668" y="132402"/>
                    <a:pt x="741317" y="156721"/>
                  </a:cubicBezTo>
                  <a:cubicBezTo>
                    <a:pt x="717006" y="174960"/>
                    <a:pt x="707889" y="199279"/>
                    <a:pt x="707889" y="229678"/>
                  </a:cubicBezTo>
                  <a:cubicBezTo>
                    <a:pt x="704850" y="357354"/>
                    <a:pt x="890225" y="554947"/>
                    <a:pt x="978354" y="637024"/>
                  </a:cubicBezTo>
                  <a:cubicBezTo>
                    <a:pt x="993548" y="633984"/>
                    <a:pt x="1005704" y="630944"/>
                    <a:pt x="1020899" y="630944"/>
                  </a:cubicBezTo>
                  <a:cubicBezTo>
                    <a:pt x="2090602" y="630944"/>
                    <a:pt x="2090602" y="630944"/>
                    <a:pt x="2090602" y="630944"/>
                  </a:cubicBezTo>
                  <a:cubicBezTo>
                    <a:pt x="2105796" y="630944"/>
                    <a:pt x="2120991" y="633984"/>
                    <a:pt x="2136186" y="637024"/>
                  </a:cubicBezTo>
                  <a:cubicBezTo>
                    <a:pt x="2227353" y="551907"/>
                    <a:pt x="2406650" y="357354"/>
                    <a:pt x="2406650" y="229678"/>
                  </a:cubicBezTo>
                  <a:cubicBezTo>
                    <a:pt x="2406650" y="199279"/>
                    <a:pt x="2394494" y="174960"/>
                    <a:pt x="2373222" y="156721"/>
                  </a:cubicBezTo>
                  <a:cubicBezTo>
                    <a:pt x="2346632" y="133922"/>
                    <a:pt x="2312443" y="123472"/>
                    <a:pt x="2273317" y="121952"/>
                  </a:cubicBezTo>
                  <a:close/>
                  <a:moveTo>
                    <a:pt x="823216" y="809"/>
                  </a:moveTo>
                  <a:cubicBezTo>
                    <a:pt x="842908" y="-495"/>
                    <a:pt x="863087" y="-189"/>
                    <a:pt x="883629" y="1489"/>
                  </a:cubicBezTo>
                  <a:cubicBezTo>
                    <a:pt x="1020579" y="12677"/>
                    <a:pt x="1173701" y="84852"/>
                    <a:pt x="1306644" y="147530"/>
                  </a:cubicBezTo>
                  <a:cubicBezTo>
                    <a:pt x="1400844" y="190075"/>
                    <a:pt x="1507199" y="241737"/>
                    <a:pt x="1552780" y="235659"/>
                  </a:cubicBezTo>
                  <a:cubicBezTo>
                    <a:pt x="1555818" y="235659"/>
                    <a:pt x="1555818" y="235659"/>
                    <a:pt x="1555818" y="235659"/>
                  </a:cubicBezTo>
                  <a:cubicBezTo>
                    <a:pt x="1561896" y="235659"/>
                    <a:pt x="1561896" y="235659"/>
                    <a:pt x="1561896" y="235659"/>
                  </a:cubicBezTo>
                  <a:cubicBezTo>
                    <a:pt x="1607476" y="238698"/>
                    <a:pt x="1713831" y="190075"/>
                    <a:pt x="1808031" y="147530"/>
                  </a:cubicBezTo>
                  <a:cubicBezTo>
                    <a:pt x="2020741" y="47245"/>
                    <a:pt x="2285108" y="-77351"/>
                    <a:pt x="2452237" y="62440"/>
                  </a:cubicBezTo>
                  <a:cubicBezTo>
                    <a:pt x="2500856" y="104985"/>
                    <a:pt x="2528205" y="162724"/>
                    <a:pt x="2528205" y="226542"/>
                  </a:cubicBezTo>
                  <a:cubicBezTo>
                    <a:pt x="2528205" y="408878"/>
                    <a:pt x="2324611" y="624642"/>
                    <a:pt x="2233450" y="709732"/>
                  </a:cubicBezTo>
                  <a:cubicBezTo>
                    <a:pt x="2248644" y="737082"/>
                    <a:pt x="2257760" y="767471"/>
                    <a:pt x="2257760" y="797861"/>
                  </a:cubicBezTo>
                  <a:cubicBezTo>
                    <a:pt x="2257760" y="834328"/>
                    <a:pt x="2248644" y="864717"/>
                    <a:pt x="2230411" y="892067"/>
                  </a:cubicBezTo>
                  <a:cubicBezTo>
                    <a:pt x="2762185" y="1305362"/>
                    <a:pt x="3114675" y="2116756"/>
                    <a:pt x="3114675" y="2633373"/>
                  </a:cubicBezTo>
                  <a:cubicBezTo>
                    <a:pt x="3114675" y="2836982"/>
                    <a:pt x="3059978" y="2988928"/>
                    <a:pt x="2950585" y="3098329"/>
                  </a:cubicBezTo>
                  <a:cubicBezTo>
                    <a:pt x="2750030" y="3295860"/>
                    <a:pt x="2394501" y="3320171"/>
                    <a:pt x="1972121" y="3320171"/>
                  </a:cubicBezTo>
                  <a:cubicBezTo>
                    <a:pt x="1908308" y="3320171"/>
                    <a:pt x="1841457" y="3320171"/>
                    <a:pt x="1774605" y="3320171"/>
                  </a:cubicBezTo>
                  <a:cubicBezTo>
                    <a:pt x="1631786" y="3317132"/>
                    <a:pt x="1479851" y="3317132"/>
                    <a:pt x="1340070" y="3320171"/>
                  </a:cubicBezTo>
                  <a:cubicBezTo>
                    <a:pt x="832606" y="3323210"/>
                    <a:pt x="391993" y="3326249"/>
                    <a:pt x="164090" y="3098329"/>
                  </a:cubicBezTo>
                  <a:cubicBezTo>
                    <a:pt x="54697" y="2988928"/>
                    <a:pt x="0" y="2836982"/>
                    <a:pt x="0" y="2633373"/>
                  </a:cubicBezTo>
                  <a:cubicBezTo>
                    <a:pt x="0" y="2116756"/>
                    <a:pt x="352490" y="1305362"/>
                    <a:pt x="881225" y="892067"/>
                  </a:cubicBezTo>
                  <a:cubicBezTo>
                    <a:pt x="866032" y="864717"/>
                    <a:pt x="853877" y="834328"/>
                    <a:pt x="853877" y="797861"/>
                  </a:cubicBezTo>
                  <a:cubicBezTo>
                    <a:pt x="853877" y="767471"/>
                    <a:pt x="862993" y="737082"/>
                    <a:pt x="881225" y="709732"/>
                  </a:cubicBezTo>
                  <a:cubicBezTo>
                    <a:pt x="787025" y="624642"/>
                    <a:pt x="583432" y="408878"/>
                    <a:pt x="586471" y="226542"/>
                  </a:cubicBezTo>
                  <a:cubicBezTo>
                    <a:pt x="586471" y="162724"/>
                    <a:pt x="613819" y="104985"/>
                    <a:pt x="662438" y="62440"/>
                  </a:cubicBezTo>
                  <a:cubicBezTo>
                    <a:pt x="709444" y="23124"/>
                    <a:pt x="764140" y="4721"/>
                    <a:pt x="823216" y="809"/>
                  </a:cubicBezTo>
                  <a:close/>
                </a:path>
              </a:pathLst>
            </a:custGeom>
            <a:solidFill>
              <a:schemeClr val="bg1">
                <a:lumMod val="75000"/>
              </a:schemeClr>
            </a:solidFill>
            <a:ln>
              <a:noFill/>
            </a:ln>
          </p:spPr>
          <p:txBody>
            <a:bodyPr vert="horz" wrap="square" lIns="91427" tIns="45713" rIns="91427" bIns="45713" numCol="1" anchor="t" anchorCtr="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14187">
                <a:defRPr/>
              </a:pPr>
              <a:endParaRPr lang="en-US">
                <a:solidFill>
                  <a:sysClr val="windowText" lastClr="000000"/>
                </a:solidFill>
                <a:latin typeface="Yu Gothic UI"/>
              </a:endParaRPr>
            </a:p>
          </p:txBody>
        </p:sp>
        <p:sp>
          <p:nvSpPr>
            <p:cNvPr id="54" name="Rectangle 53"/>
            <p:cNvSpPr/>
            <p:nvPr/>
          </p:nvSpPr>
          <p:spPr bwMode="auto">
            <a:xfrm>
              <a:off x="7805878" y="4659057"/>
              <a:ext cx="833298" cy="52410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293" fontAlgn="base">
                <a:spcBef>
                  <a:spcPct val="0"/>
                </a:spcBef>
                <a:spcAft>
                  <a:spcPct val="0"/>
                </a:spcAft>
              </a:pPr>
              <a:r>
                <a:rPr lang="ms-MY" b="1" kern="0" dirty="0">
                  <a:solidFill>
                    <a:schemeClr val="tx1"/>
                  </a:solidFill>
                </a:rPr>
                <a:t>$710k</a:t>
              </a:r>
            </a:p>
            <a:p>
              <a:pPr algn="ctr" defTabSz="932293" fontAlgn="base">
                <a:spcBef>
                  <a:spcPct val="0"/>
                </a:spcBef>
                <a:spcAft>
                  <a:spcPct val="0"/>
                </a:spcAft>
              </a:pPr>
              <a:r>
                <a:rPr lang="ms-MY" sz="1199" kern="0" dirty="0">
                  <a:solidFill>
                    <a:schemeClr val="tx1"/>
                  </a:solidFill>
                </a:rPr>
                <a:t>Per year</a:t>
              </a:r>
              <a:endParaRPr lang="en-US" sz="1199" kern="0" dirty="0">
                <a:solidFill>
                  <a:schemeClr val="tx1"/>
                </a:solidFill>
              </a:endParaRPr>
            </a:p>
          </p:txBody>
        </p:sp>
      </p:grpSp>
      <p:pic>
        <p:nvPicPr>
          <p:cNvPr id="55" name="Picture 54"/>
          <p:cNvPicPr>
            <a:picLocks noChangeAspect="1"/>
          </p:cNvPicPr>
          <p:nvPr/>
        </p:nvPicPr>
        <p:blipFill>
          <a:blip r:embed="rId5"/>
          <a:stretch>
            <a:fillRect/>
          </a:stretch>
        </p:blipFill>
        <p:spPr>
          <a:xfrm>
            <a:off x="10546736" y="5938227"/>
            <a:ext cx="1366429" cy="217319"/>
          </a:xfrm>
          <a:prstGeom prst="rect">
            <a:avLst/>
          </a:prstGeom>
        </p:spPr>
      </p:pic>
      <p:sp>
        <p:nvSpPr>
          <p:cNvPr id="56" name="Rectangle 55"/>
          <p:cNvSpPr/>
          <p:nvPr/>
        </p:nvSpPr>
        <p:spPr bwMode="auto">
          <a:xfrm>
            <a:off x="9090253" y="3916552"/>
            <a:ext cx="2781039" cy="1291892"/>
          </a:xfrm>
          <a:prstGeom prst="rect">
            <a:avLst/>
          </a:prstGeom>
          <a:noFill/>
          <a:ln w="63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defTabSz="932293" fontAlgn="base">
              <a:spcBef>
                <a:spcPct val="0"/>
              </a:spcBef>
              <a:spcAft>
                <a:spcPct val="0"/>
              </a:spcAft>
            </a:pPr>
            <a:r>
              <a:rPr lang="ms-MY" sz="1399" kern="0" dirty="0">
                <a:solidFill>
                  <a:schemeClr val="tx1"/>
                </a:solidFill>
              </a:rPr>
              <a:t>“[New features] help Windows 10 to be probably the most secure out-of-the-box Windows Platform”</a:t>
            </a:r>
          </a:p>
          <a:p>
            <a:pPr algn="r" defTabSz="932293" fontAlgn="base">
              <a:spcBef>
                <a:spcPct val="0"/>
              </a:spcBef>
              <a:spcAft>
                <a:spcPct val="0"/>
              </a:spcAft>
            </a:pPr>
            <a:r>
              <a:rPr lang="ms-MY" sz="1399" b="1" i="1" kern="0" dirty="0">
                <a:solidFill>
                  <a:schemeClr val="tx1"/>
                </a:solidFill>
              </a:rPr>
              <a:t>IT Manager, US</a:t>
            </a:r>
          </a:p>
          <a:p>
            <a:pPr algn="r" defTabSz="932293" fontAlgn="base">
              <a:spcBef>
                <a:spcPct val="0"/>
              </a:spcBef>
              <a:spcAft>
                <a:spcPct val="0"/>
              </a:spcAft>
            </a:pPr>
            <a:r>
              <a:rPr lang="ms-MY" sz="1399" b="1" i="1" kern="0" dirty="0">
                <a:solidFill>
                  <a:schemeClr val="tx1"/>
                </a:solidFill>
              </a:rPr>
              <a:t>Professional Auto</a:t>
            </a:r>
            <a:br>
              <a:rPr lang="ms-MY" sz="1399" b="1" i="1" kern="0" dirty="0">
                <a:solidFill>
                  <a:schemeClr val="tx1"/>
                </a:solidFill>
              </a:rPr>
            </a:br>
            <a:r>
              <a:rPr lang="ms-MY" sz="1399" b="1" i="1" kern="0" dirty="0">
                <a:solidFill>
                  <a:schemeClr val="tx1"/>
                </a:solidFill>
              </a:rPr>
              <a:t>Racing Team</a:t>
            </a:r>
          </a:p>
        </p:txBody>
      </p:sp>
      <p:sp>
        <p:nvSpPr>
          <p:cNvPr id="57" name="Rectangle 56"/>
          <p:cNvSpPr/>
          <p:nvPr/>
        </p:nvSpPr>
        <p:spPr bwMode="auto">
          <a:xfrm>
            <a:off x="6413085" y="3941650"/>
            <a:ext cx="1575348" cy="43920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r" defTabSz="932293" fontAlgn="base">
              <a:spcBef>
                <a:spcPct val="0"/>
              </a:spcBef>
              <a:spcAft>
                <a:spcPct val="0"/>
              </a:spcAft>
            </a:pPr>
            <a:r>
              <a:rPr lang="ms-MY" sz="1399" i="1" kern="0" dirty="0">
                <a:solidFill>
                  <a:schemeClr val="tx1"/>
                </a:solidFill>
              </a:rPr>
              <a:t>Security issue remediation savings</a:t>
            </a:r>
            <a:endParaRPr lang="en-US" sz="1399" i="1" kern="0" dirty="0">
              <a:solidFill>
                <a:schemeClr val="tx1"/>
              </a:solidFill>
            </a:endParaRPr>
          </a:p>
        </p:txBody>
      </p:sp>
      <p:sp>
        <p:nvSpPr>
          <p:cNvPr id="60" name="Rectangle 59"/>
          <p:cNvSpPr/>
          <p:nvPr/>
        </p:nvSpPr>
        <p:spPr bwMode="auto">
          <a:xfrm>
            <a:off x="458018" y="6361431"/>
            <a:ext cx="11520442" cy="31390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defTabSz="932293" fontAlgn="base">
              <a:spcBef>
                <a:spcPct val="0"/>
              </a:spcBef>
              <a:spcAft>
                <a:spcPct val="0"/>
              </a:spcAft>
            </a:pPr>
            <a:r>
              <a:rPr lang="en-GB" sz="1000" kern="0" dirty="0">
                <a:solidFill>
                  <a:schemeClr val="tx1"/>
                </a:solidFill>
              </a:rPr>
              <a:t>Source: “The Total Economic Impact™ of Windows 10, a commissioned study conducted by Forrester Consulting on behalf of Microsoft, June 2016. Results are for a risk adjusted composite organization based on customer interviews</a:t>
            </a:r>
            <a:endParaRPr lang="en-US" sz="1000" kern="0" dirty="0">
              <a:solidFill>
                <a:schemeClr val="tx1"/>
              </a:solidFill>
            </a:endParaRPr>
          </a:p>
        </p:txBody>
      </p:sp>
    </p:spTree>
    <p:extLst>
      <p:ext uri="{BB962C8B-B14F-4D97-AF65-F5344CB8AC3E}">
        <p14:creationId xmlns:p14="http://schemas.microsoft.com/office/powerpoint/2010/main" val="2628090719"/>
      </p:ext>
    </p:extLst>
  </p:cSld>
  <p:clrMapOvr>
    <a:masterClrMapping/>
  </p:clrMapOvr>
  <p:transition>
    <p:fade/>
  </p:transition>
</p:sld>
</file>

<file path=ppt/theme/theme1.xml><?xml version="1.0" encoding="utf-8"?>
<a:theme xmlns:a="http://schemas.openxmlformats.org/drawingml/2006/main" name="Windows10_16-9_WHITE_v05">
  <a:themeElements>
    <a:clrScheme name="Custom 61">
      <a:dk1>
        <a:srgbClr val="646464"/>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 xmlns:thm15="http://schemas.microsoft.com/office/thememl/2012/main" name="Presentation1" id="{FD425C35-B058-4CFD-9184-11AE0751879F}" vid="{C12E7965-FA63-4980-B27D-8E088AD585E5}"/>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orybook">
  <a:themeElements>
    <a:clrScheme name="Custom 10">
      <a:dk1>
        <a:srgbClr val="737373"/>
      </a:dk1>
      <a:lt1>
        <a:sysClr val="window" lastClr="FFFFFF"/>
      </a:lt1>
      <a:dk2>
        <a:srgbClr val="000000"/>
      </a:dk2>
      <a:lt2>
        <a:srgbClr val="D2D2D2"/>
      </a:lt2>
      <a:accent1>
        <a:srgbClr val="0078D7"/>
      </a:accent1>
      <a:accent2>
        <a:srgbClr val="5C2D91"/>
      </a:accent2>
      <a:accent3>
        <a:srgbClr val="B4009E"/>
      </a:accent3>
      <a:accent4>
        <a:srgbClr val="008272"/>
      </a:accent4>
      <a:accent5>
        <a:srgbClr val="107C10"/>
      </a:accent5>
      <a:accent6>
        <a:srgbClr val="E81123"/>
      </a:accent6>
      <a:hlink>
        <a:srgbClr val="0078D7"/>
      </a:hlink>
      <a:folHlink>
        <a:srgbClr val="737373"/>
      </a:folHlink>
    </a:clrScheme>
    <a:fontScheme name="Custom 32">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defPPr algn="ctr">
          <a:lnSpc>
            <a:spcPct val="90000"/>
          </a:lnSpc>
          <a:spcBef>
            <a:spcPts val="600"/>
          </a:spcBef>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137160" tIns="109728" rIns="137160" bIns="109728" rtlCol="0">
        <a:spAutoFit/>
      </a:bodyPr>
      <a:lstStyle>
        <a:defPPr>
          <a:lnSpc>
            <a:spcPct val="90000"/>
          </a:lnSpc>
          <a:spcBef>
            <a:spcPts val="600"/>
          </a:spcBef>
          <a:defRPr dirty="0" err="1" smtClean="0"/>
        </a:defPPr>
      </a:lstStyle>
    </a:txDef>
  </a:objectDefaults>
  <a:extraClrSchemeLst/>
  <a:custClrLst>
    <a:custClr name="Yellow">
      <a:srgbClr val="FFB900"/>
    </a:custClr>
    <a:custClr name="Orange">
      <a:srgbClr val="D83B01"/>
    </a:custClr>
    <a:custClr name="Light Yellow">
      <a:srgbClr val="FFF100"/>
    </a:custClr>
    <a:custClr name="Light Orange">
      <a:srgbClr val="FF8C00"/>
    </a:custClr>
    <a:custClr name="Dark Red">
      <a:srgbClr val="A80000"/>
    </a:custClr>
    <a:custClr name="Light Magenta">
      <a:srgbClr val="E3008C"/>
    </a:custClr>
    <a:custClr name="Dark Magenta">
      <a:srgbClr val="5C005C"/>
    </a:custClr>
    <a:custClr name="Light Purple">
      <a:srgbClr val="B4A0FF"/>
    </a:custClr>
    <a:custClr name="Dark Purple">
      <a:srgbClr val="32145A"/>
    </a:custClr>
    <a:custClr name="Light Blue">
      <a:srgbClr val="00BCF2"/>
    </a:custClr>
    <a:custClr name="Mid Blue">
      <a:srgbClr val="00188F"/>
    </a:custClr>
    <a:custClr name="Dark Blue">
      <a:srgbClr val="002050"/>
    </a:custClr>
    <a:custClr name="Light Teal">
      <a:srgbClr val="00B294"/>
    </a:custClr>
    <a:custClr name="Dark Teal">
      <a:srgbClr val="004B50"/>
    </a:custClr>
    <a:custClr name="Light Green">
      <a:srgbClr val="BAD80A"/>
    </a:custClr>
    <a:custClr name="Dark Green">
      <a:srgbClr val="004B1C"/>
    </a:custClr>
    <a:custClr name="Dark Gray">
      <a:srgbClr val="505050"/>
    </a:custClr>
  </a:custClrLst>
</a:theme>
</file>

<file path=ppt/theme/theme3.xml><?xml version="1.0" encoding="utf-8"?>
<a:theme xmlns:a="http://schemas.openxmlformats.org/drawingml/2006/main" name="Windows 10 Brand Template 16x9">
  <a:themeElements>
    <a:clrScheme name="Win10_Blue1">
      <a:dk1>
        <a:srgbClr val="505050"/>
      </a:dk1>
      <a:lt1>
        <a:srgbClr val="FFFFFF"/>
      </a:lt1>
      <a:dk2>
        <a:srgbClr val="0078D7"/>
      </a:dk2>
      <a:lt2>
        <a:srgbClr val="EAEAEA"/>
      </a:lt2>
      <a:accent1>
        <a:srgbClr val="0078D7"/>
      </a:accent1>
      <a:accent2>
        <a:srgbClr val="002050"/>
      </a:accent2>
      <a:accent3>
        <a:srgbClr val="EAEAEA"/>
      </a:accent3>
      <a:accent4>
        <a:srgbClr val="D83B01"/>
      </a:accent4>
      <a:accent5>
        <a:srgbClr val="5C2D91"/>
      </a:accent5>
      <a:accent6>
        <a:srgbClr val="FFB9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 xmlns:thm15="http://schemas.microsoft.com/office/thememl/2012/main" name="Win10_DeviceDays_Main_Template_v4" id="{E2F73421-713F-43FF-A78C-1DE51D34E489}" vid="{8AB0E724-F493-47BC-9097-6D4DE55B2EFD}"/>
    </a:ext>
  </a:extLst>
</a:theme>
</file>

<file path=ppt/theme/theme4.xml><?xml version="1.0" encoding="utf-8"?>
<a:theme xmlns:a="http://schemas.openxmlformats.org/drawingml/2006/main" name="3_6-50001_WPC 2016 Breakout Template">
  <a:themeElements>
    <a:clrScheme name="WPC 2016 colors">
      <a:dk1>
        <a:srgbClr val="505050"/>
      </a:dk1>
      <a:lt1>
        <a:srgbClr val="FFFFFF"/>
      </a:lt1>
      <a:dk2>
        <a:srgbClr val="5C2D91"/>
      </a:dk2>
      <a:lt2>
        <a:srgbClr val="EAEAEA"/>
      </a:lt2>
      <a:accent1>
        <a:srgbClr val="5C2D91"/>
      </a:accent1>
      <a:accent2>
        <a:srgbClr val="0078D7"/>
      </a:accent2>
      <a:accent3>
        <a:srgbClr val="002050"/>
      </a:accent3>
      <a:accent4>
        <a:srgbClr val="32145A"/>
      </a:accent4>
      <a:accent5>
        <a:srgbClr val="B4009E"/>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 xmlns:thm15="http://schemas.microsoft.com/office/thememl/2012/main" name="WPC_2016_Session_16x9_Template" id="{750A99CB-C201-4AC0-83E3-D27190A82074}" vid="{ACAB9C74-80B6-439E-ADE9-F57FD616B89F}"/>
    </a:ext>
  </a:extLst>
</a:theme>
</file>

<file path=ppt/theme/theme5.xml><?xml version="1.0" encoding="utf-8"?>
<a:theme xmlns:a="http://schemas.openxmlformats.org/drawingml/2006/main" name="2_6-50001_WPC 2016 Breakout Template">
  <a:themeElements>
    <a:clrScheme name="WPC 2016 colors">
      <a:dk1>
        <a:srgbClr val="505050"/>
      </a:dk1>
      <a:lt1>
        <a:srgbClr val="FFFFFF"/>
      </a:lt1>
      <a:dk2>
        <a:srgbClr val="5C2D91"/>
      </a:dk2>
      <a:lt2>
        <a:srgbClr val="EAEAEA"/>
      </a:lt2>
      <a:accent1>
        <a:srgbClr val="5C2D91"/>
      </a:accent1>
      <a:accent2>
        <a:srgbClr val="0078D7"/>
      </a:accent2>
      <a:accent3>
        <a:srgbClr val="002050"/>
      </a:accent3>
      <a:accent4>
        <a:srgbClr val="32145A"/>
      </a:accent4>
      <a:accent5>
        <a:srgbClr val="B4009E"/>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 xmlns:thm15="http://schemas.microsoft.com/office/thememl/2012/main" name="WPC_2016_Session_16x9_Template" id="{750A99CB-C201-4AC0-83E3-D27190A82074}" vid="{ACAB9C74-80B6-439E-ADE9-F57FD616B89F}"/>
    </a:ext>
  </a:extLst>
</a:theme>
</file>

<file path=ppt/theme/theme6.xml><?xml version="1.0" encoding="utf-8"?>
<a:theme xmlns:a="http://schemas.openxmlformats.org/drawingml/2006/main" name="WHITE TEMPLATE">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 xmlns:thm15="http://schemas.microsoft.com/office/thememl/2012/main" name="Brand_template_16-9_Business_BLUE_3.potx" id="{4977ACAC-262E-428F-B2B5-F9AD02AFA5D4}" vid="{424674A7-235D-4F60-B609-DCDE12235BCE}"/>
    </a:ext>
  </a:extLst>
</a:theme>
</file>

<file path=ppt/theme/theme7.xml><?xml version="1.0" encoding="utf-8"?>
<a:theme xmlns:a="http://schemas.openxmlformats.org/drawingml/2006/main" name="7_Windows 10 Brand Template 16x9">
  <a:themeElements>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 xmlns:thm15="http://schemas.microsoft.com/office/thememl/2012/main" name="Presentation1" id="{FD425C35-B058-4CFD-9184-11AE0751879F}" vid="{C12E7965-FA63-4980-B27D-8E088AD585E5}"/>
    </a:ext>
  </a:extLst>
</a:theme>
</file>

<file path=ppt/theme/theme8.xml><?xml version="1.0" encoding="utf-8"?>
<a:theme xmlns:a="http://schemas.openxmlformats.org/drawingml/2006/main" name="6_Windows 10 Brand Template 16x9">
  <a:themeElements>
    <a:clrScheme name="Custom 134">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505050"/>
      </a:hlink>
      <a:folHlink>
        <a:srgbClr val="505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 xmlns:thm15="http://schemas.microsoft.com/office/thememl/2012/main" name="Presentation1" id="{FD425C35-B058-4CFD-9184-11AE0751879F}" vid="{C12E7965-FA63-4980-B27D-8E088AD585E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SMSG KM Document" ma:contentTypeID="0x0101000E4CB7077FEE4FF7AE86D4A500EEC7800300F96E2758736AEF45AFCE0C190C2A9DEC00732D2C5A03C4F44E9F8301FBF64A14E6" ma:contentTypeVersion="43" ma:contentTypeDescription="A document content type used by Infopedia." ma:contentTypeScope="" ma:versionID="55863b370b71000ccedf6daa28088e73">
  <xsd:schema xmlns:xsd="http://www.w3.org/2001/XMLSchema" xmlns:xs="http://www.w3.org/2001/XMLSchema" xmlns:p="http://schemas.microsoft.com/office/2006/metadata/properties" xmlns:ns1="http://schemas.microsoft.com/sharepoint/v3" xmlns:ns2="230e9df3-be65-4c73-a93b-d1236ebd677e" xmlns:ns3="230E9DF3-BE65-4C73-A93B-D1236EBD677E" xmlns:ns4="8b6ef221-a9e7-4fd3-81c1-44868d20ca84" targetNamespace="http://schemas.microsoft.com/office/2006/metadata/properties" ma:root="true" ma:fieldsID="5a40097947275168f0c4d6ad131997ef" ns1:_="" ns2:_="" ns3:_="" ns4:_="">
    <xsd:import namespace="http://schemas.microsoft.com/sharepoint/v3"/>
    <xsd:import namespace="230e9df3-be65-4c73-a93b-d1236ebd677e"/>
    <xsd:import namespace="230E9DF3-BE65-4C73-A93B-D1236EBD677E"/>
    <xsd:import namespace="8b6ef221-a9e7-4fd3-81c1-44868d20ca84"/>
    <xsd:element name="properties">
      <xsd:complexType>
        <xsd:sequence>
          <xsd:element name="documentManagement">
            <xsd:complexType>
              <xsd:all>
                <xsd:element ref="ns1:RoutingRuleDescription" minOccurs="0"/>
                <xsd:element ref="ns2:DocumentDescription" minOccurs="0"/>
                <xsd:element ref="ns2:Owner"/>
                <xsd:element ref="ns3:PublishDate" minOccurs="0"/>
                <xsd:element ref="ns1:PublishingPageContent" minOccurs="0"/>
                <xsd:element ref="ns2:Thumbnail1" minOccurs="0"/>
                <xsd:element ref="ns1:AverageRating" minOccurs="0"/>
                <xsd:element ref="ns1:RatingCount" minOccurs="0"/>
                <xsd:element ref="ns1:PublishingExpirationDate" minOccurs="0"/>
                <xsd:element ref="ns3:ApplyWorkflowRules" minOccurs="0"/>
                <xsd:element ref="ns2:ContentID" minOccurs="0"/>
                <xsd:element ref="ns2:Blog_x0020_Name" minOccurs="0"/>
                <xsd:element ref="ns2:hd9637eefc984b85b6097c6374e15725" minOccurs="0"/>
                <xsd:element ref="ns2:TaxCatchAll" minOccurs="0"/>
                <xsd:element ref="ns2:TaxCatchAllLabel" minOccurs="0"/>
                <xsd:element ref="ns2:b4224c12c78d42ea9b214de0badf8358" minOccurs="0"/>
                <xsd:element ref="ns2:_dlc_DocId" minOccurs="0"/>
                <xsd:element ref="ns2:TaxKeywordTaxHTField" minOccurs="0"/>
                <xsd:element ref="ns2:_dlc_DocIdUrl" minOccurs="0"/>
                <xsd:element ref="ns2:_dlc_DocIdPersistId" minOccurs="0"/>
                <xsd:element ref="ns1:ReportOwner" minOccurs="0"/>
                <xsd:element ref="ns2:m6d26e40ac264097a006193f92232ece" minOccurs="0"/>
                <xsd:element ref="ns2:ConfidentialityTaxHTField0" minOccurs="0"/>
                <xsd:element ref="ns2:od9986d31974458fb3007746ec0bce5f" minOccurs="0"/>
                <xsd:element ref="ns2:bf80e81150e248c48aa8cffdf0021a1f" minOccurs="0"/>
                <xsd:element ref="ns2:mb88723863e1404388ba3733387d48df" minOccurs="0"/>
                <xsd:element ref="ns2:l3c3ea61849e4288a8acc49bb5388e8c" minOccurs="0"/>
                <xsd:element ref="ns2:i0d941ee1e744ffea7aeee9924c91cbb" minOccurs="0"/>
                <xsd:element ref="ns2:i1b478372f814787abd313030b81fcb2" minOccurs="0"/>
                <xsd:element ref="ns2:Coowner" minOccurs="0"/>
                <xsd:element ref="ns2:k21a64daf20d4502b2796a1c6b8ce6c8" minOccurs="0"/>
                <xsd:element ref="ns2:b60f8d2dbb984f349d80d8196897f4d3" minOccurs="0"/>
                <xsd:element ref="ns2:ec5b2ad5c27b45fb8a00a1f27c7ce1ae" minOccurs="0"/>
                <xsd:element ref="ns2:m6c7b4717b6346e6a075a59dd47eac69" minOccurs="0"/>
                <xsd:element ref="ns2:kf34bcdc8fc34e479d3f94c6210e8e27" minOccurs="0"/>
                <xsd:element ref="ns2:ef109fd36bcf4bcd9dd945731030600b" minOccurs="0"/>
                <xsd:element ref="ns2:eb54ac91059940029a3cc8a4ff5af673" minOccurs="0"/>
                <xsd:element ref="ns2:k20e0dfa74bf4e44818db03027b0ccd8" minOccurs="0"/>
                <xsd:element ref="ns2:GenericHTML2" minOccurs="0"/>
                <xsd:element ref="ns2:GenericHTML1" minOccurs="0"/>
                <xsd:element ref="ns2:GenericText2" minOccurs="0"/>
                <xsd:element ref="ns1:_ip_UnifiedCompliancePolicyProperties" minOccurs="0"/>
                <xsd:element ref="ns1:_ip_UnifiedCompliancePolicyUIAction" minOccurs="0"/>
                <xsd:element ref="ns4:LastSharedByUser" minOccurs="0"/>
                <xsd:element ref="ns4: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internalName="RoutingRuleDescription" ma:readOnly="false">
      <xsd:simpleType>
        <xsd:restriction base="dms:Text">
          <xsd:maxLength value="255"/>
        </xsd:restriction>
      </xsd:simpleType>
    </xsd:element>
    <xsd:element name="PublishingPageContent" ma:index="9" nillable="true" ma:displayName="Page Content" ma:description="Page Content is a site column created by the Publishing feature. It is used on the Article Page Content Type as the content of the page." ma:internalName="PublishingPageContent">
      <xsd:simpleType>
        <xsd:restriction base="dms:Unknown"/>
      </xsd:simpleType>
    </xsd:element>
    <xsd:element name="AverageRating" ma:index="13" nillable="true" ma:displayName="Rating (0-5)" ma:decimals="2" ma:description="Average value of all the ratings that have been submitted" ma:internalName="AverageRating" ma:readOnly="true">
      <xsd:simpleType>
        <xsd:restriction base="dms:Number"/>
      </xsd:simpleType>
    </xsd:element>
    <xsd:element name="RatingCount" ma:index="14" nillable="true" ma:displayName="Number of Ratings" ma:decimals="0" ma:description="Number of ratings submitted" ma:internalName="RatingCount" ma:readOnly="true">
      <xsd:simpleType>
        <xsd:restriction base="dms:Number"/>
      </xsd:simpleType>
    </xsd:element>
    <xsd:element name="PublishingExpirationDate" ma:index="17"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ReportOwner" ma:index="33" nillable="true" ma:displayName="Owner (People and Groups)" ma:description="Owner of this document" ma:list="UserInfo" ma:SearchPeopleOnly="false" ma:SharePointGroup="0" ma:internalName="Report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ip_UnifiedCompliancePolicyProperties" ma:index="69" nillable="true" ma:displayName="Unified Compliance Policy Properties" ma:hidden="true" ma:internalName="_ip_UnifiedCompliancePolicyProperties">
      <xsd:simpleType>
        <xsd:restriction base="dms:Note"/>
      </xsd:simpleType>
    </xsd:element>
    <xsd:element name="_ip_UnifiedCompliancePolicyUIAction" ma:index="7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DocumentDescription" ma:index="3" nillable="true" ma:displayName="Document Description" ma:description="Alternate description for documents that can be used for display." ma:internalName="DocumentDescription">
      <xsd:simpleType>
        <xsd:restriction base="dms:Note">
          <xsd:maxLength value="255"/>
        </xsd:restriction>
      </xsd:simpleType>
    </xsd:element>
    <xsd:element name="Owner" ma:index="4" ma:displayName="Owner"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Thumbnail1" ma:index="10" nillable="true" ma:displayName="Thumbnail" ma:format="Hyperlink" ma:internalName="Thumbnail1"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ontentID" ma:index="19" nillable="true" ma:displayName="Content ID" ma:indexed="true" ma:internalName="ContentID">
      <xsd:simpleType>
        <xsd:restriction base="dms:Text">
          <xsd:maxLength value="255"/>
        </xsd:restriction>
      </xsd:simpleType>
    </xsd:element>
    <xsd:element name="Blog_x0020_Name" ma:index="20" nillable="true" ma:displayName="Blog Name" ma:description="Title of an Infopedia Blog" ma:internalName="Blog_x0020_Name">
      <xsd:simpleType>
        <xsd:restriction base="dms:Text">
          <xsd:maxLength value="255"/>
        </xsd:restriction>
      </xsd:simpleType>
    </xsd:element>
    <xsd:element name="hd9637eefc984b85b6097c6374e15725" ma:index="22" nillable="true" ma:taxonomy="true" ma:internalName="hd9637eefc984b85b6097c6374e15725" ma:taxonomyFieldName="ItemType" ma:displayName="SMSG Item Type" ma:default="" ma:fieldId="{1d9637ee-fc98-4b85-b609-7c6374e15725}"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TaxCatchAll" ma:index="24" nillable="true" ma:displayName="Taxonomy Catch All Column" ma:description="" ma:hidden="true" ma:list="{b772e6e1-0ca7-40cc-bae0-02912ed61459}" ma:internalName="TaxCatchAll" ma:showField="CatchAllData" ma:web="fd54e415-b7a3-4d1f-81c7-898dd2655b1b">
      <xsd:complexType>
        <xsd:complexContent>
          <xsd:extension base="dms:MultiChoiceLookup">
            <xsd:sequence>
              <xsd:element name="Value" type="dms:Lookup" maxOccurs="unbounded" minOccurs="0" nillable="true"/>
            </xsd:sequence>
          </xsd:extension>
        </xsd:complexContent>
      </xsd:complexType>
    </xsd:element>
    <xsd:element name="TaxCatchAllLabel" ma:index="25" nillable="true" ma:displayName="Taxonomy Catch All Column1" ma:description="" ma:hidden="true" ma:list="{b772e6e1-0ca7-40cc-bae0-02912ed61459}" ma:internalName="TaxCatchAllLabel" ma:readOnly="true" ma:showField="CatchAllDataLabel" ma:web="fd54e415-b7a3-4d1f-81c7-898dd2655b1b">
      <xsd:complexType>
        <xsd:complexContent>
          <xsd:extension base="dms:MultiChoiceLookup">
            <xsd:sequence>
              <xsd:element name="Value" type="dms:Lookup" maxOccurs="unbounded" minOccurs="0" nillable="true"/>
            </xsd:sequence>
          </xsd:extension>
        </xsd:complexContent>
      </xsd:complexType>
    </xsd:element>
    <xsd:element name="b4224c12c78d42ea9b214de0badf8358" ma:index="27" nillable="true" ma:taxonomy="true" ma:internalName="b4224c12c78d42ea9b214de0badf8358" ma:taxonomyFieldName="EnterpriseDomainTags" ma:displayName="SMSG Extended Tags" ma:default="" ma:fieldId="{b4224c12-c78d-42ea-9b21-4de0badf8358}" ma:taxonomyMulti="true" ma:sspId="e385fb40-52d4-4fae-9c5b-3e8ff8a5878e" ma:termSetId="d039009f-2da8-468b-bf5e-ff4693a9f72f" ma:anchorId="00000000-0000-0000-0000-000000000000" ma:open="false" ma:isKeyword="false">
      <xsd:complexType>
        <xsd:sequence>
          <xsd:element ref="pc:Terms" minOccurs="0" maxOccurs="1"/>
        </xsd:sequence>
      </xsd:complexType>
    </xsd:element>
    <xsd:element name="_dlc_DocId" ma:index="28" nillable="true" ma:displayName="Document ID Value" ma:description="The value of the document ID assigned to this item." ma:internalName="_dlc_DocId" ma:readOnly="true">
      <xsd:simpleType>
        <xsd:restriction base="dms:Text"/>
      </xsd:simpleType>
    </xsd:element>
    <xsd:element name="TaxKeywordTaxHTField" ma:index="29"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_dlc_DocIdUrl" ma:index="3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2" nillable="true" ma:displayName="Persist ID" ma:description="Keep ID on add." ma:hidden="true" ma:internalName="_dlc_DocIdPersistId" ma:readOnly="true">
      <xsd:simpleType>
        <xsd:restriction base="dms:Boolean"/>
      </xsd:simpleType>
    </xsd:element>
    <xsd:element name="m6d26e40ac264097a006193f92232ece" ma:index="35" nillable="true" ma:taxonomy="true" ma:internalName="m6d26e40ac264097a006193f92232ece" ma:taxonomyFieldName="TechnicalLevel" ma:displayName="Technical Level" ma:default="" ma:fieldId="{66d26e40-ac26-4097-a006-193f92232ece}" ma:sspId="e385fb40-52d4-4fae-9c5b-3e8ff8a5878e" ma:termSetId="7123edbd-7265-47b9-9049-04e46d245d8e" ma:anchorId="3c636e1e-6390-429f-a144-68438d32bffe" ma:open="false" ma:isKeyword="false">
      <xsd:complexType>
        <xsd:sequence>
          <xsd:element ref="pc:Terms" minOccurs="0" maxOccurs="1"/>
        </xsd:sequence>
      </xsd:complexType>
    </xsd:element>
    <xsd:element name="ConfidentialityTaxHTField0" ma:index="36" ma:taxonomy="true" ma:internalName="ConfidentialityTaxHTField0" ma:taxonomyFieldName="Confidentiality" ma:displayName="Confidentiality" ma:default="5;#Microsoft confidential|461efa83-0283-486a-a8d5-943328f3693f" ma:fieldId="{840a9f3c-1e14-4c21-9dbf-5637765665db}"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od9986d31974458fb3007746ec0bce5f" ma:index="37" nillable="true" ma:taxonomy="true" ma:internalName="od9986d31974458fb3007746ec0bce5f" ma:taxonomyFieldName="Languages" ma:displayName="SMSG Languages" ma:default="" ma:fieldId="{8d9986d3-1974-458f-b300-7746ec0bce5f}"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bf80e81150e248c48aa8cffdf0021a1f" ma:index="39" nillable="true" ma:taxonomy="true" ma:internalName="bf80e81150e248c48aa8cffdf0021a1f" ma:taxonomyFieldName="Products" ma:displayName="SMSG Products &amp; Technologies" ma:default="" ma:fieldId="{bf80e811-50e2-48c4-8aa8-cffdf0021a1f}"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element name="mb88723863e1404388ba3733387d48df" ma:index="41" nillable="true" ma:taxonomy="true" ma:internalName="mb88723863e1404388ba3733387d48df" ma:taxonomyFieldName="Audiences" ma:displayName="SMSG Customer Audiences" ma:default="" ma:fieldId="{6b887238-63e1-4043-88ba-3733387d48df}"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l3c3ea61849e4288a8acc49bb5388e8c" ma:index="43" nillable="true" ma:taxonomy="true" ma:internalName="l3c3ea61849e4288a8acc49bb5388e8c" ma:taxonomyFieldName="Groups" ma:displayName="SMSG Groups" ma:default="" ma:fieldId="{53c3ea61-849e-4288-a8ac-c49bb5388e8c}"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i0d941ee1e744ffea7aeee9924c91cbb" ma:index="45" nillable="true" ma:taxonomy="true" ma:internalName="i0d941ee1e744ffea7aeee9924c91cbb" ma:taxonomyFieldName="BusinessArchitecture" ma:displayName="SMSG Business Architecture" ma:default="" ma:fieldId="{20d941ee-1e74-4ffe-a7ae-ee9924c91cbb}"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i1b478372f814787abd313030b81fcb2" ma:index="47" nillable="true" ma:taxonomy="true" ma:internalName="i1b478372f814787abd313030b81fcb2" ma:taxonomyFieldName="ActivitiesAndPrograms" ma:displayName="SMSG Activities &amp; Programs" ma:default="" ma:fieldId="{21b47837-2f81-4787-abd3-13030b81fcb2}"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Coowner" ma:index="49" nillable="true" ma:displayName="Co-owner" ma:list="UserInfo" ma:SearchPeopleOnly="false" ma:SharePointGroup="0" ma:internalName="Coowner"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k21a64daf20d4502b2796a1c6b8ce6c8" ma:index="50" nillable="true" ma:taxonomy="true" ma:internalName="k21a64daf20d4502b2796a1c6b8ce6c8" ma:taxonomyFieldName="Industries" ma:displayName="SMSG Industries" ma:default="" ma:fieldId="{421a64da-f20d-4502-b279-6a1c6b8ce6c8}"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b60f8d2dbb984f349d80d8196897f4d3" ma:index="52" nillable="true" ma:taxonomy="true" ma:internalName="b60f8d2dbb984f349d80d8196897f4d3" ma:taxonomyFieldName="Roles" ma:displayName="SMSG Roles" ma:default="" ma:fieldId="{b60f8d2d-bb98-4f34-9d80-d8196897f4d3}"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ec5b2ad5c27b45fb8a00a1f27c7ce1ae" ma:index="54" nillable="true" ma:taxonomy="true" ma:internalName="ec5b2ad5c27b45fb8a00a1f27c7ce1ae" ma:taxonomyFieldName="Partners" ma:displayName="SMSG Partners" ma:default="" ma:fieldId="{ec5b2ad5-c27b-45fb-8a00-a1f27c7ce1ae}"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m6c7b4717b6346e6a075a59dd47eac69" ma:index="56" nillable="true" ma:taxonomy="true" ma:internalName="m6c7b4717b6346e6a075a59dd47eac69" ma:taxonomyFieldName="Topics" ma:displayName="SMSG Topics" ma:default="" ma:fieldId="{66c7b471-7b63-46e6-a075-a59dd47eac69}"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kf34bcdc8fc34e479d3f94c6210e8e27" ma:index="58" nillable="true" ma:taxonomy="true" ma:internalName="kf34bcdc8fc34e479d3f94c6210e8e27" ma:taxonomyFieldName="Competitors" ma:displayName="SMSG Competition" ma:default="" ma:fieldId="{4f34bcdc-8fc3-4e47-9d3f-94c6210e8e27}"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ef109fd36bcf4bcd9dd945731030600b" ma:index="60" nillable="true" ma:taxonomy="true" ma:internalName="ef109fd36bcf4bcd9dd945731030600b" ma:taxonomyFieldName="Region" ma:displayName="SMSG Region" ma:default="" ma:fieldId="{ef109fd3-6bcf-4bcd-9dd9-45731030600b}"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eb54ac91059940029a3cc8a4ff5af673" ma:index="62" nillable="true" ma:taxonomy="true" ma:internalName="eb54ac91059940029a3cc8a4ff5af673" ma:taxonomyFieldName="SMSGDomain" ma:displayName="SMSG Domain" ma:default="" ma:fieldId="{eb54ac91-0599-4002-9a3c-c8a4ff5af673}"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k20e0dfa74bf4e44818db03027b0ccd8" ma:index="64" nillable="true" ma:taxonomy="true" ma:internalName="k20e0dfa74bf4e44818db03027b0ccd8" ma:taxonomyFieldName="Segments" ma:displayName="SMSG Customer Segments" ma:default="" ma:fieldId="{420e0dfa-74bf-4e44-818d-b03027b0ccd8}"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GenericHTML2" ma:index="66" nillable="true" ma:displayName="GenericHTML2" ma:description="Generic field for future features in implementation" ma:internalName="GenericHTML2">
      <xsd:simpleType>
        <xsd:restriction base="dms:Unknown"/>
      </xsd:simpleType>
    </xsd:element>
    <xsd:element name="GenericHTML1" ma:index="67" nillable="true" ma:displayName="GenericHTML1" ma:description="Generic field for future features in implementation" ma:internalName="GenericHTML1">
      <xsd:simpleType>
        <xsd:restriction base="dms:Unknown"/>
      </xsd:simpleType>
    </xsd:element>
    <xsd:element name="GenericText2" ma:index="68" nillable="true" ma:displayName="GenericText2" ma:description="Generic field for future features in implementation" ma:internalName="GenericText2">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PublishDate" ma:index="5" nillable="true" ma:displayName="PublishDate" ma:description="Used in Blog Posts, this date is used to specify the Blog Article Date." ma:format="DateOnly" ma:internalName="PublishDate" ma:readOnly="false">
      <xsd:simpleType>
        <xsd:restriction base="dms:DateTime"/>
      </xsd:simpleType>
    </xsd:element>
    <xsd:element name="ApplyWorkflowRules" ma:index="18" nillable="true" ma:displayName="ApplyWorkflowRules" ma:default="Yes" ma:description="This columns is used to help to apply the workflow rules on Document Sets / Documents. by Default the Value is Yes" ma:format="Dropdown" ma:internalName="ApplyWorkflowRules" ma:readOnly="false">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8b6ef221-a9e7-4fd3-81c1-44868d20ca84" elementFormDefault="qualified">
    <xsd:import namespace="http://schemas.microsoft.com/office/2006/documentManagement/types"/>
    <xsd:import namespace="http://schemas.microsoft.com/office/infopath/2007/PartnerControls"/>
    <xsd:element name="LastSharedByUser" ma:index="71" nillable="true" ma:displayName="Last Shared By User" ma:description="" ma:internalName="LastSharedByUser" ma:readOnly="true">
      <xsd:simpleType>
        <xsd:restriction base="dms:Note">
          <xsd:maxLength value="255"/>
        </xsd:restriction>
      </xsd:simpleType>
    </xsd:element>
    <xsd:element name="LastSharedByTime" ma:index="72"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ocumentDescription xmlns="230e9df3-be65-4c73-a93b-d1236ebd677e">To-customer presentation for the BDB audience in the Financial Services industry covering Windows 10 Security in various Financial Services use cases. Customized for delivery by partners (various partners Sis, ISVs, etc.)</DocumentDescription>
    <od9986d31974458fb3007746ec0bce5f xmlns="230e9df3-be65-4c73-a93b-d1236ebd677e">
      <Terms xmlns="http://schemas.microsoft.com/office/infopath/2007/PartnerControls"/>
    </od9986d31974458fb3007746ec0bce5f>
    <hd9637eefc984b85b6097c6374e15725 xmlns="230e9df3-be65-4c73-a93b-d1236ebd677e">
      <Terms xmlns="http://schemas.microsoft.com/office/infopath/2007/PartnerControls">
        <TermInfo xmlns="http://schemas.microsoft.com/office/infopath/2007/PartnerControls">
          <TermName xmlns="http://schemas.microsoft.com/office/infopath/2007/PartnerControls">presentations</TermName>
          <TermId xmlns="http://schemas.microsoft.com/office/infopath/2007/PartnerControls">317da5a4-398e-4c38-b265-afd519770055</TermId>
        </TermInfo>
        <TermInfo xmlns="http://schemas.microsoft.com/office/infopath/2007/PartnerControls">
          <TermName xmlns="http://schemas.microsoft.com/office/infopath/2007/PartnerControls">feedback requests</TermName>
          <TermId xmlns="http://schemas.microsoft.com/office/infopath/2007/PartnerControls">00ce1828-98a3-430e-af54-eda270e1be04</TermId>
        </TermInfo>
      </Terms>
    </hd9637eefc984b85b6097c6374e15725>
    <k20e0dfa74bf4e44818db03027b0ccd8 xmlns="230e9df3-be65-4c73-a93b-d1236ebd677e">
      <Terms xmlns="http://schemas.microsoft.com/office/infopath/2007/PartnerControls"/>
    </k20e0dfa74bf4e44818db03027b0ccd8>
    <Owner xmlns="230e9df3-be65-4c73-a93b-d1236ebd677e">
      <UserInfo>
        <DisplayName>Skand Mittal</DisplayName>
        <AccountId>116</AccountId>
        <AccountType/>
      </UserInfo>
    </Owner>
    <PublishDate xmlns="230E9DF3-BE65-4C73-A93B-D1236EBD677E">2016-11-11T08:00:00+00:00</PublishDate>
    <k21a64daf20d4502b2796a1c6b8ce6c8 xmlns="230e9df3-be65-4c73-a93b-d1236ebd677e">
      <Terms xmlns="http://schemas.microsoft.com/office/infopath/2007/PartnerControls">
        <TermInfo xmlns="http://schemas.microsoft.com/office/infopath/2007/PartnerControls">
          <TermName xmlns="http://schemas.microsoft.com/office/infopath/2007/PartnerControls">financial services sector</TermName>
          <TermId xmlns="http://schemas.microsoft.com/office/infopath/2007/PartnerControls">b538d45a-5f3b-4c47-9c69-37273fafe895</TermId>
        </TermInfo>
      </Terms>
    </k21a64daf20d4502b2796a1c6b8ce6c8>
    <GenericHTML1 xmlns="230e9df3-be65-4c73-a93b-d1236ebd677e" xsi:nil="true"/>
    <l3c3ea61849e4288a8acc49bb5388e8c xmlns="230e9df3-be65-4c73-a93b-d1236ebd677e">
      <Terms xmlns="http://schemas.microsoft.com/office/infopath/2007/PartnerControls">
        <TermInfo xmlns="http://schemas.microsoft.com/office/infopath/2007/PartnerControls">
          <TermName xmlns="http://schemas.microsoft.com/office/infopath/2007/PartnerControls">Worldwide Readiness</TermName>
          <TermId xmlns="http://schemas.microsoft.com/office/infopath/2007/PartnerControls">c6595b84-b463-470a-bb46-2a47364645be</TermId>
        </TermInfo>
        <TermInfo xmlns="http://schemas.microsoft.com/office/infopath/2007/PartnerControls">
          <TermName xmlns="http://schemas.microsoft.com/office/infopath/2007/PartnerControls">Windows Business Group</TermName>
          <TermId xmlns="http://schemas.microsoft.com/office/infopath/2007/PartnerControls">0345b95b-a01a-476d-9ed3-4bc6428075b5</TermId>
        </TermInfo>
      </Terms>
    </l3c3ea61849e4288a8acc49bb5388e8c>
    <ConfidentialityTaxHTField0 xmlns="230e9df3-be65-4c73-a93b-d1236ebd677e">
      <Terms xmlns="http://schemas.microsoft.com/office/infopath/2007/PartnerControls">
        <TermInfo xmlns="http://schemas.microsoft.com/office/infopath/2007/PartnerControls">
          <TermName xmlns="http://schemas.microsoft.com/office/infopath/2007/PartnerControls">partner ready</TermName>
          <TermId xmlns="http://schemas.microsoft.com/office/infopath/2007/PartnerControls">207d4327-6b5f-454c-8f06-5ab2802d5700</TermId>
        </TermInfo>
      </Terms>
    </ConfidentialityTaxHTField0>
    <Blog_x0020_Name xmlns="230e9df3-be65-4c73-a93b-d1236ebd677e" xsi:nil="true"/>
    <eb54ac91059940029a3cc8a4ff5af673 xmlns="230e9df3-be65-4c73-a93b-d1236ebd677e">
      <Terms xmlns="http://schemas.microsoft.com/office/infopath/2007/PartnerControls">
        <TermInfo xmlns="http://schemas.microsoft.com/office/infopath/2007/PartnerControls">
          <TermName xmlns="http://schemas.microsoft.com/office/infopath/2007/PartnerControls">Windows Division</TermName>
          <TermId xmlns="http://schemas.microsoft.com/office/infopath/2007/PartnerControls">02060bcf-ed70-4849-aa5b-8abb20bff174</TermId>
        </TermInfo>
        <TermInfo xmlns="http://schemas.microsoft.com/office/infopath/2007/PartnerControls">
          <TermName xmlns="http://schemas.microsoft.com/office/infopath/2007/PartnerControls">Windows Domain</TermName>
          <TermId xmlns="http://schemas.microsoft.com/office/infopath/2007/PartnerControls">394afea1-7a30-43aa-ba56-b48b78e065b4</TermId>
        </TermInfo>
        <TermInfo xmlns="http://schemas.microsoft.com/office/infopath/2007/PartnerControls">
          <TermName xmlns="http://schemas.microsoft.com/office/infopath/2007/PartnerControls">Marketing and Operations</TermName>
          <TermId xmlns="http://schemas.microsoft.com/office/infopath/2007/PartnerControls">4e55053f-00bf-4a09-94d0-fbe9f56e7b2c</TermId>
        </TermInfo>
      </Terms>
    </eb54ac91059940029a3cc8a4ff5af673>
    <PublishingPageContent xmlns="http://schemas.microsoft.com/sharepoint/v3" xsi:nil="true"/>
    <ContentID xmlns="230e9df3-be65-4c73-a93b-d1236ebd677e" xsi:nil="true"/>
    <Coowner xmlns="230e9df3-be65-4c73-a93b-d1236ebd677e">
      <UserInfo>
        <DisplayName>i:0#.f|membership|samcho@microsoft.com</DisplayName>
        <AccountId>40</AccountId>
        <AccountType/>
      </UserInfo>
      <UserInfo>
        <DisplayName>i:0#.f|membership|v-sasaff@microsoft.com</DisplayName>
        <AccountId>39</AccountId>
        <AccountType/>
      </UserInfo>
      <UserInfo>
        <DisplayName>i:0#.f|membership|v-chachr@microsoft.com</DisplayName>
        <AccountId>212</AccountId>
        <AccountType/>
      </UserInfo>
      <UserInfo>
        <DisplayName>i:0#.f|membership|v-robsyp@microsoft.com</DisplayName>
        <AccountId>35529</AccountId>
        <AccountType/>
      </UserInfo>
    </Coowner>
    <ef109fd36bcf4bcd9dd945731030600b xmlns="230e9df3-be65-4c73-a93b-d1236ebd677e">
      <Terms xmlns="http://schemas.microsoft.com/office/infopath/2007/PartnerControls"/>
    </ef109fd36bcf4bcd9dd945731030600b>
    <ApplyWorkflowRules xmlns="230E9DF3-BE65-4C73-A93B-D1236EBD677E">Yes</ApplyWorkflowRules>
    <bf80e81150e248c48aa8cffdf0021a1f xmlns="230e9df3-be65-4c73-a93b-d1236ebd677e">
      <Terms xmlns="http://schemas.microsoft.com/office/infopath/2007/PartnerControls">
        <TermInfo xmlns="http://schemas.microsoft.com/office/infopath/2007/PartnerControls">
          <TermName xmlns="http://schemas.microsoft.com/office/infopath/2007/PartnerControls">Windows</TermName>
          <TermId xmlns="http://schemas.microsoft.com/office/infopath/2007/PartnerControls">11182676-d3c8-405d-bf7b-bf8604ca2c9e</TermId>
        </TermInfo>
        <TermInfo xmlns="http://schemas.microsoft.com/office/infopath/2007/PartnerControls">
          <TermName xmlns="http://schemas.microsoft.com/office/infopath/2007/PartnerControls">Windows 10</TermName>
          <TermId xmlns="http://schemas.microsoft.com/office/infopath/2007/PartnerControls">d367191d-72a3-43b9-a75c-4ec35baf2ce8</TermId>
        </TermInfo>
      </Terms>
    </bf80e81150e248c48aa8cffdf0021a1f>
    <ec5b2ad5c27b45fb8a00a1f27c7ce1ae xmlns="230e9df3-be65-4c73-a93b-d1236ebd677e">
      <Terms xmlns="http://schemas.microsoft.com/office/infopath/2007/PartnerControls"/>
    </ec5b2ad5c27b45fb8a00a1f27c7ce1ae>
    <m6d26e40ac264097a006193f92232ece xmlns="230e9df3-be65-4c73-a93b-d1236ebd677e">
      <Terms xmlns="http://schemas.microsoft.com/office/infopath/2007/PartnerControls"/>
    </m6d26e40ac264097a006193f92232ece>
    <b60f8d2dbb984f349d80d8196897f4d3 xmlns="230e9df3-be65-4c73-a93b-d1236ebd677e">
      <Terms xmlns="http://schemas.microsoft.com/office/infopath/2007/PartnerControls"/>
    </b60f8d2dbb984f349d80d8196897f4d3>
    <Thumbnail1 xmlns="230e9df3-be65-4c73-a93b-d1236ebd677e">
      <Url>https://microsoft.sharepoint.com/sites/Infopedia_G02KC/Media/Thumbnails/G02KC-1-7559/Windows10Securityforyourmodernworkforce_FSI.png</Url>
      <Description>/sites/Infopedia_G02KC/Media/Thumbnails/G02KC-1-7559/Windows10Securityforyourmodernworkforce_FSI.png</Description>
    </Thumbnail1>
    <i0d941ee1e744ffea7aeee9924c91cbb xmlns="230e9df3-be65-4c73-a93b-d1236ebd677e">
      <Terms xmlns="http://schemas.microsoft.com/office/infopath/2007/PartnerControls"/>
    </i0d941ee1e744ffea7aeee9924c91cbb>
    <RoutingRuleDescription xmlns="http://schemas.microsoft.com/sharepoint/v3" xsi:nil="true"/>
    <PublishingExpirationDate xmlns="http://schemas.microsoft.com/sharepoint/v3" xsi:nil="true"/>
    <ReportOwner xmlns="http://schemas.microsoft.com/sharepoint/v3">
      <UserInfo>
        <DisplayName/>
        <AccountId xsi:nil="true"/>
        <AccountType/>
      </UserInfo>
    </ReportOwner>
    <i1b478372f814787abd313030b81fcb2 xmlns="230e9df3-be65-4c73-a93b-d1236ebd677e">
      <Terms xmlns="http://schemas.microsoft.com/office/infopath/2007/PartnerControls">
        <TermInfo xmlns="http://schemas.microsoft.com/office/infopath/2007/PartnerControls">
          <TermName xmlns="http://schemas.microsoft.com/office/infopath/2007/PartnerControls">Microsoft product launch campaigns</TermName>
          <TermId xmlns="http://schemas.microsoft.com/office/infopath/2007/PartnerControls">e634bb7f-b77b-4305-b346-03da1c4c6f6e</TermId>
        </TermInfo>
      </Terms>
    </i1b478372f814787abd313030b81fcb2>
    <TaxKeywordTaxHTField xmlns="230e9df3-be65-4c73-a93b-d1236ebd677e">
      <Terms xmlns="http://schemas.microsoft.com/office/infopath/2007/PartnerControls"/>
    </TaxKeywordTaxHTField>
    <b4224c12c78d42ea9b214de0badf8358 xmlns="230e9df3-be65-4c73-a93b-d1236ebd677e">
      <Terms xmlns="http://schemas.microsoft.com/office/infopath/2007/PartnerControls"/>
    </b4224c12c78d42ea9b214de0badf8358>
    <TaxCatchAll xmlns="230e9df3-be65-4c73-a93b-d1236ebd677e">
      <Value>29</Value>
      <Value>435</Value>
      <Value>27</Value>
      <Value>25</Value>
      <Value>24</Value>
      <Value>1096</Value>
      <Value>22</Value>
      <Value>21</Value>
      <Value>62</Value>
      <Value>54</Value>
      <Value>200</Value>
      <Value>28</Value>
      <Value>23</Value>
    </TaxCatchAll>
    <mb88723863e1404388ba3733387d48df xmlns="230e9df3-be65-4c73-a93b-d1236ebd677e">
      <Terms xmlns="http://schemas.microsoft.com/office/infopath/2007/PartnerControls"/>
    </mb88723863e1404388ba3733387d48df>
    <kf34bcdc8fc34e479d3f94c6210e8e27 xmlns="230e9df3-be65-4c73-a93b-d1236ebd677e">
      <Terms xmlns="http://schemas.microsoft.com/office/infopath/2007/PartnerControls"/>
    </kf34bcdc8fc34e479d3f94c6210e8e27>
    <m6c7b4717b6346e6a075a59dd47eac69 xmlns="230e9df3-be65-4c73-a93b-d1236ebd677e">
      <Terms xmlns="http://schemas.microsoft.com/office/infopath/2007/PartnerControls">
        <TermInfo xmlns="http://schemas.microsoft.com/office/infopath/2007/PartnerControls">
          <TermName xmlns="http://schemas.microsoft.com/office/infopath/2007/PartnerControls">security</TermName>
          <TermId xmlns="http://schemas.microsoft.com/office/infopath/2007/PartnerControls">b5961085-1b64-4cb4-bb19-f7d6c2123e76</TermId>
        </TermInfo>
      </Terms>
    </m6c7b4717b6346e6a075a59dd47eac69>
    <GenericText2 xmlns="230e9df3-be65-4c73-a93b-d1236ebd677e">G02KC-1-7559</GenericText2>
    <_dlc_DocId xmlns="230e9df3-be65-4c73-a93b-d1236ebd677e">G02KC-1571507983-7906</_dlc_DocId>
    <_dlc_DocIdUrl xmlns="230e9df3-be65-4c73-a93b-d1236ebd677e">
      <Url>https://microsoft.sharepoint.com/sites/Infopedia_G02KC/_layouts/15/DocIdRedir.aspx?ID=G02KC-1571507983-7906</Url>
      <Description>G02KC-1571507983-7906</Description>
    </_dlc_DocIdUrl>
    <GenericHTML2 xmlns="230e9df3-be65-4c73-a93b-d1236ebd677e"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e385fb40-52d4-4fae-9c5b-3e8ff8a5878e" ContentTypeId="0x0101000E4CB7077FEE4FF7AE86D4A500EEC7800300F96E2758736AEF45AFCE0C190C2A9DEC" PreviousValue="false"/>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E191D0F-4FFE-4B9E-9891-5F6AB5AF3B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0e9df3-be65-4c73-a93b-d1236ebd677e"/>
    <ds:schemaRef ds:uri="230E9DF3-BE65-4C73-A93B-D1236EBD677E"/>
    <ds:schemaRef ds:uri="8b6ef221-a9e7-4fd3-81c1-44868d20ca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230e9df3-be65-4c73-a93b-d1236ebd677e"/>
    <ds:schemaRef ds:uri="http://purl.org/dc/dcmitype/"/>
    <ds:schemaRef ds:uri="http://schemas.microsoft.com/office/infopath/2007/PartnerControls"/>
    <ds:schemaRef ds:uri="http://schemas.openxmlformats.org/package/2006/metadata/core-properties"/>
    <ds:schemaRef ds:uri="8b6ef221-a9e7-4fd3-81c1-44868d20ca84"/>
    <ds:schemaRef ds:uri="230E9DF3-BE65-4C73-A93B-D1236EBD677E"/>
    <ds:schemaRef ds:uri="http://schemas.microsoft.com/office/2006/documentManagement/types"/>
    <ds:schemaRef ds:uri="http://schemas.microsoft.com/sharepoint/v3"/>
    <ds:schemaRef ds:uri="http://www.w3.org/XML/1998/namespace"/>
    <ds:schemaRef ds:uri="http://purl.org/dc/terms/"/>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4.xml><?xml version="1.0" encoding="utf-8"?>
<ds:datastoreItem xmlns:ds="http://schemas.openxmlformats.org/officeDocument/2006/customXml" ds:itemID="{896791D9-F2DD-4203-B823-FF2DBC460AF2}">
  <ds:schemaRefs>
    <ds:schemaRef ds:uri="Microsoft.SharePoint.Taxonomy.ContentTypeSync"/>
  </ds:schemaRefs>
</ds:datastoreItem>
</file>

<file path=customXml/itemProps5.xml><?xml version="1.0" encoding="utf-8"?>
<ds:datastoreItem xmlns:ds="http://schemas.openxmlformats.org/officeDocument/2006/customXml" ds:itemID="{D48624E9-C03E-473B-BD83-B2C39E3FB30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Windows10_16-9_WHITE_v05</Template>
  <TotalTime>5095</TotalTime>
  <Words>3126</Words>
  <Application>Microsoft Office PowerPoint</Application>
  <PresentationFormat>Custom</PresentationFormat>
  <Paragraphs>477</Paragraphs>
  <Slides>23</Slides>
  <Notes>13</Notes>
  <HiddenSlides>0</HiddenSlides>
  <MMClips>1</MMClips>
  <ScaleCrop>false</ScaleCrop>
  <HeadingPairs>
    <vt:vector size="4" baseType="variant">
      <vt:variant>
        <vt:lpstr>Theme</vt:lpstr>
      </vt:variant>
      <vt:variant>
        <vt:i4>8</vt:i4>
      </vt:variant>
      <vt:variant>
        <vt:lpstr>Slide Titles</vt:lpstr>
      </vt:variant>
      <vt:variant>
        <vt:i4>23</vt:i4>
      </vt:variant>
    </vt:vector>
  </HeadingPairs>
  <TitlesOfParts>
    <vt:vector size="31" baseType="lpstr">
      <vt:lpstr>Windows10_16-9_WHITE_v05</vt:lpstr>
      <vt:lpstr>Storybook</vt:lpstr>
      <vt:lpstr>Windows 10 Brand Template 16x9</vt:lpstr>
      <vt:lpstr>3_6-50001_WPC 2016 Breakout Template</vt:lpstr>
      <vt:lpstr>2_6-50001_WPC 2016 Breakout Template</vt:lpstr>
      <vt:lpstr>WHITE TEMPLATE</vt:lpstr>
      <vt:lpstr>7_Windows 10 Brand Template 16x9</vt:lpstr>
      <vt:lpstr>6_Windows 10 Brand Template 16x9</vt:lpstr>
      <vt:lpstr>Windows 10 Pro for Your Modern Workforce</vt:lpstr>
      <vt:lpstr>Agenda</vt:lpstr>
      <vt:lpstr>Windows 10 Pro means business</vt:lpstr>
      <vt:lpstr>The most comprehensive security</vt:lpstr>
      <vt:lpstr>Best-in-class management</vt:lpstr>
      <vt:lpstr>Get more done with the most productive tools</vt:lpstr>
      <vt:lpstr>Monetizing WaaS</vt:lpstr>
      <vt:lpstr>Windows 10 is your foundation for services revenue</vt:lpstr>
      <vt:lpstr>Total Economic Impact of Microsoft Windows 10 http://windowsready</vt:lpstr>
      <vt:lpstr>Windows 10 deployment pays for itself in 13 months</vt:lpstr>
      <vt:lpstr>From Windows Pro to Windows Enterprise</vt:lpstr>
      <vt:lpstr>Windows 10 Enterprise Do great things. The best Windows ever keeps getting better</vt:lpstr>
      <vt:lpstr>Additional protection, flexibility, and control</vt:lpstr>
      <vt:lpstr>Identifying target customers</vt:lpstr>
      <vt:lpstr>Paths to Windows 10 Pro</vt:lpstr>
      <vt:lpstr>Scenarios</vt:lpstr>
      <vt:lpstr>Challenges facing Organizations </vt:lpstr>
      <vt:lpstr>PowerPoint Presentation</vt:lpstr>
      <vt:lpstr>PowerPoint Presentation</vt:lpstr>
      <vt:lpstr>PowerPoint Presentation</vt:lpstr>
      <vt:lpstr>PowerPoint Presentation</vt:lpstr>
      <vt:lpstr>Windows 10 Pro means business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Windows 10 Security for your modern workforce FSI Through Partner</dc:title>
  <dc:subject>&lt;Speech title here&gt;</dc:subject>
  <dc:creator>Sarah</dc:creator>
  <dc:description>Template: _x000d_
Formatting: _x000d_
Audience Type:</dc:description>
  <cp:lastModifiedBy>Francis, Kyla</cp:lastModifiedBy>
  <cp:revision>854</cp:revision>
  <dcterms:created xsi:type="dcterms:W3CDTF">2016-08-31T19:55:17Z</dcterms:created>
  <dcterms:modified xsi:type="dcterms:W3CDTF">2017-07-20T14:37:44Z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0x0101000E4CB7077FEE4FF7AE86D4A500EEC7800300F96E2758736AEF45AFCE0C190C2A9DEC00732D2C5A03C4F44E9F8301FBF64A14E6</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_dlc_DocIdItemGuid">
    <vt:lpwstr>de72d92e-409d-421e-a64d-63af131f0434</vt:lpwstr>
  </property>
  <property fmtid="{D5CDD505-2E9C-101B-9397-08002B2CF9AE}" pid="12" name="TaxKeyword">
    <vt:lpwstr/>
  </property>
  <property fmtid="{D5CDD505-2E9C-101B-9397-08002B2CF9AE}" pid="13" name="Audiences">
    <vt:lpwstr/>
  </property>
  <property fmtid="{D5CDD505-2E9C-101B-9397-08002B2CF9AE}" pid="14" name="Region">
    <vt:lpwstr/>
  </property>
  <property fmtid="{D5CDD505-2E9C-101B-9397-08002B2CF9AE}" pid="15" name="Industries">
    <vt:lpwstr>435;#financial services sector|b538d45a-5f3b-4c47-9c69-37273fafe895</vt:lpwstr>
  </property>
  <property fmtid="{D5CDD505-2E9C-101B-9397-08002B2CF9AE}" pid="16" name="Roles">
    <vt:lpwstr/>
  </property>
  <property fmtid="{D5CDD505-2E9C-101B-9397-08002B2CF9AE}" pid="17" name="Competitors">
    <vt:lpwstr/>
  </property>
  <property fmtid="{D5CDD505-2E9C-101B-9397-08002B2CF9AE}" pid="18" name="SMSGDomain">
    <vt:lpwstr>22;#Windows Division|02060bcf-ed70-4849-aa5b-8abb20bff174;#21;#Windows Domain|394afea1-7a30-43aa-ba56-b48b78e065b4;#23;#Marketing and Operations|4e55053f-00bf-4a09-94d0-fbe9f56e7b2c</vt:lpwstr>
  </property>
  <property fmtid="{D5CDD505-2E9C-101B-9397-08002B2CF9AE}" pid="19" name="BusinessArchitecture">
    <vt:lpwstr/>
  </property>
  <property fmtid="{D5CDD505-2E9C-101B-9397-08002B2CF9AE}" pid="20" name="Products">
    <vt:lpwstr>24;#Windows|11182676-d3c8-405d-bf7b-bf8604ca2c9e;#25;#Windows 10|d367191d-72a3-43b9-a75c-4ec35baf2ce8</vt:lpwstr>
  </property>
  <property fmtid="{D5CDD505-2E9C-101B-9397-08002B2CF9AE}" pid="21" name="Segments">
    <vt:lpwstr/>
  </property>
  <property fmtid="{D5CDD505-2E9C-101B-9397-08002B2CF9AE}" pid="22" name="ActivitiesAndPrograms">
    <vt:lpwstr>29;#Microsoft product launch campaigns|e634bb7f-b77b-4305-b346-03da1c4c6f6e</vt:lpwstr>
  </property>
  <property fmtid="{D5CDD505-2E9C-101B-9397-08002B2CF9AE}" pid="23" name="Partners">
    <vt:lpwstr/>
  </property>
  <property fmtid="{D5CDD505-2E9C-101B-9397-08002B2CF9AE}" pid="24" name="Topics">
    <vt:lpwstr>1096;#security|b5961085-1b64-4cb4-bb19-f7d6c2123e76</vt:lpwstr>
  </property>
  <property fmtid="{D5CDD505-2E9C-101B-9397-08002B2CF9AE}" pid="25" name="Groups">
    <vt:lpwstr>27;#Worldwide Readiness|c6595b84-b463-470a-bb46-2a47364645be;#28;#Windows Business Group|0345b95b-a01a-476d-9ed3-4bc6428075b5</vt:lpwstr>
  </property>
  <property fmtid="{D5CDD505-2E9C-101B-9397-08002B2CF9AE}" pid="26" name="_dlc_policyId">
    <vt:lpwstr/>
  </property>
  <property fmtid="{D5CDD505-2E9C-101B-9397-08002B2CF9AE}" pid="27" name="ItemRetentionFormula">
    <vt:lpwstr/>
  </property>
  <property fmtid="{D5CDD505-2E9C-101B-9397-08002B2CF9AE}" pid="28" name="of67e5d4b76f4a9db8769983fda9cec0">
    <vt:lpwstr/>
  </property>
  <property fmtid="{D5CDD505-2E9C-101B-9397-08002B2CF9AE}" pid="29" name="NewsType">
    <vt:lpwstr/>
  </property>
  <property fmtid="{D5CDD505-2E9C-101B-9397-08002B2CF9AE}" pid="30" name="ItemType">
    <vt:lpwstr>54;#presentations|317da5a4-398e-4c38-b265-afd519770055;#200;#feedback requests|00ce1828-98a3-430e-af54-eda270e1be04</vt:lpwstr>
  </property>
  <property fmtid="{D5CDD505-2E9C-101B-9397-08002B2CF9AE}" pid="31" name="Confidentiality">
    <vt:lpwstr>62;#partner ready|207d4327-6b5f-454c-8f06-5ab2802d5700</vt:lpwstr>
  </property>
  <property fmtid="{D5CDD505-2E9C-101B-9397-08002B2CF9AE}" pid="32" name="ga0c0bf70a6644469c61b3efa7025301">
    <vt:lpwstr/>
  </property>
  <property fmtid="{D5CDD505-2E9C-101B-9397-08002B2CF9AE}" pid="33" name="MSProducts">
    <vt:lpwstr/>
  </property>
  <property fmtid="{D5CDD505-2E9C-101B-9397-08002B2CF9AE}" pid="34" name="ExperienceContentType">
    <vt:lpwstr/>
  </property>
  <property fmtid="{D5CDD505-2E9C-101B-9397-08002B2CF9AE}" pid="35" name="EnterpriseDomainTags">
    <vt:lpwstr/>
  </property>
  <property fmtid="{D5CDD505-2E9C-101B-9397-08002B2CF9AE}" pid="36" name="j3562c58ee414e028925bc902cfc01a1">
    <vt:lpwstr/>
  </property>
  <property fmtid="{D5CDD505-2E9C-101B-9397-08002B2CF9AE}" pid="37" name="l6f004f21209409da86a713c0f24627d">
    <vt:lpwstr/>
  </property>
  <property fmtid="{D5CDD505-2E9C-101B-9397-08002B2CF9AE}" pid="38" name="la4444b61d19467597d63190b69ac227">
    <vt:lpwstr/>
  </property>
  <property fmtid="{D5CDD505-2E9C-101B-9397-08002B2CF9AE}" pid="39" name="MSProductsTaxHTField0">
    <vt:lpwstr/>
  </property>
  <property fmtid="{D5CDD505-2E9C-101B-9397-08002B2CF9AE}" pid="40" name="Languages">
    <vt:lpwstr/>
  </property>
  <property fmtid="{D5CDD505-2E9C-101B-9397-08002B2CF9AE}" pid="41" name="e8080b0481964c759b2c36ae49591b31">
    <vt:lpwstr/>
  </property>
  <property fmtid="{D5CDD505-2E9C-101B-9397-08002B2CF9AE}" pid="42" name="TechnicalLevel">
    <vt:lpwstr/>
  </property>
  <property fmtid="{D5CDD505-2E9C-101B-9397-08002B2CF9AE}" pid="43" name="ldac8aee9d1f469e8cd8c3f8d6a615f2">
    <vt:lpwstr/>
  </property>
  <property fmtid="{D5CDD505-2E9C-101B-9397-08002B2CF9AE}" pid="44" name="EmployeeRole">
    <vt:lpwstr/>
  </property>
  <property fmtid="{D5CDD505-2E9C-101B-9397-08002B2CF9AE}" pid="45" name="NewsTopic">
    <vt:lpwstr/>
  </property>
  <property fmtid="{D5CDD505-2E9C-101B-9397-08002B2CF9AE}" pid="46" name="NewsSource">
    <vt:lpwstr/>
  </property>
  <property fmtid="{D5CDD505-2E9C-101B-9397-08002B2CF9AE}" pid="47" name="SMSGTags">
    <vt:lpwstr/>
  </property>
  <property fmtid="{D5CDD505-2E9C-101B-9397-08002B2CF9AE}" pid="48" name="MSPhysicalGeography">
    <vt:lpwstr/>
  </property>
  <property fmtid="{D5CDD505-2E9C-101B-9397-08002B2CF9AE}" pid="49" name="_docset_NoMedatataSyncRequired">
    <vt:lpwstr>False</vt:lpwstr>
  </property>
</Properties>
</file>